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63"/>
  </p:notesMasterIdLst>
  <p:handoutMasterIdLst>
    <p:handoutMasterId r:id="rId64"/>
  </p:handoutMasterIdLst>
  <p:sldIdLst>
    <p:sldId id="451" r:id="rId5"/>
    <p:sldId id="580" r:id="rId6"/>
    <p:sldId id="581" r:id="rId7"/>
    <p:sldId id="582" r:id="rId8"/>
    <p:sldId id="583" r:id="rId9"/>
    <p:sldId id="584" r:id="rId10"/>
    <p:sldId id="586" r:id="rId11"/>
    <p:sldId id="587" r:id="rId12"/>
    <p:sldId id="657" r:id="rId13"/>
    <p:sldId id="589" r:id="rId14"/>
    <p:sldId id="590" r:id="rId15"/>
    <p:sldId id="678" r:id="rId16"/>
    <p:sldId id="679" r:id="rId17"/>
    <p:sldId id="594" r:id="rId18"/>
    <p:sldId id="595" r:id="rId19"/>
    <p:sldId id="596" r:id="rId20"/>
    <p:sldId id="658" r:id="rId21"/>
    <p:sldId id="659" r:id="rId22"/>
    <p:sldId id="660" r:id="rId23"/>
    <p:sldId id="661" r:id="rId24"/>
    <p:sldId id="662" r:id="rId25"/>
    <p:sldId id="663" r:id="rId26"/>
    <p:sldId id="664" r:id="rId27"/>
    <p:sldId id="665" r:id="rId28"/>
    <p:sldId id="666" r:id="rId29"/>
    <p:sldId id="667" r:id="rId30"/>
    <p:sldId id="668" r:id="rId31"/>
    <p:sldId id="669" r:id="rId32"/>
    <p:sldId id="670" r:id="rId33"/>
    <p:sldId id="598" r:id="rId34"/>
    <p:sldId id="605" r:id="rId35"/>
    <p:sldId id="606" r:id="rId36"/>
    <p:sldId id="607" r:id="rId37"/>
    <p:sldId id="608" r:id="rId38"/>
    <p:sldId id="682" r:id="rId39"/>
    <p:sldId id="610" r:id="rId40"/>
    <p:sldId id="611" r:id="rId41"/>
    <p:sldId id="612" r:id="rId42"/>
    <p:sldId id="613" r:id="rId43"/>
    <p:sldId id="614" r:id="rId44"/>
    <p:sldId id="617" r:id="rId45"/>
    <p:sldId id="620" r:id="rId46"/>
    <p:sldId id="621" r:id="rId47"/>
    <p:sldId id="622" r:id="rId48"/>
    <p:sldId id="624" r:id="rId49"/>
    <p:sldId id="625" r:id="rId50"/>
    <p:sldId id="627" r:id="rId51"/>
    <p:sldId id="630" r:id="rId52"/>
    <p:sldId id="635" r:id="rId53"/>
    <p:sldId id="637" r:id="rId54"/>
    <p:sldId id="683" r:id="rId55"/>
    <p:sldId id="684" r:id="rId56"/>
    <p:sldId id="685" r:id="rId57"/>
    <p:sldId id="686" r:id="rId58"/>
    <p:sldId id="687" r:id="rId59"/>
    <p:sldId id="688" r:id="rId60"/>
    <p:sldId id="689" r:id="rId61"/>
    <p:sldId id="557" r:id="rId62"/>
  </p:sldIdLst>
  <p:sldSz cx="12192000" cy="6858000"/>
  <p:notesSz cx="6797675" cy="9926638"/>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jay, Arjun" initials="VA" lastIdx="1" clrIdx="0">
    <p:extLst>
      <p:ext uri="{19B8F6BF-5375-455C-9EA6-DF929625EA0E}">
        <p15:presenceInfo xmlns:p15="http://schemas.microsoft.com/office/powerpoint/2012/main" userId="S-1-5-21-1531082355-734649621-3782574898-28379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9D6"/>
    <a:srgbClr val="003857"/>
    <a:srgbClr val="8F0000"/>
    <a:srgbClr val="E69F11"/>
    <a:srgbClr val="12325E"/>
    <a:srgbClr val="184077"/>
    <a:srgbClr val="041327"/>
    <a:srgbClr val="186FAF"/>
    <a:srgbClr val="0D2642"/>
    <a:srgbClr val="3DA1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3686" autoAdjust="0"/>
  </p:normalViewPr>
  <p:slideViewPr>
    <p:cSldViewPr>
      <p:cViewPr varScale="1">
        <p:scale>
          <a:sx n="70" d="100"/>
          <a:sy n="70" d="100"/>
        </p:scale>
        <p:origin x="536" y="60"/>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45" d="100"/>
          <a:sy n="45"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86C988DC-9DE3-4390-97AB-D61B85DACE57}" type="datetimeFigureOut">
              <a:rPr lang="pt-PT" smtClean="0"/>
              <a:t>30/08/2018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835B8F7-DAC4-4931-8AED-4356A8B2FD64}" type="datetimeFigureOut">
              <a:rPr lang="pt-BR" smtClean="0"/>
              <a:t>30/08/2018</a:t>
            </a:fld>
            <a:endParaRPr lang="pt-BR"/>
          </a:p>
        </p:txBody>
      </p:sp>
      <p:sp>
        <p:nvSpPr>
          <p:cNvPr id="4" name="Marcador de Posição da Imagem do Diapositivo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863234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Layer: HTTP;</a:t>
            </a:r>
            <a:r>
              <a:rPr lang="en-US" baseline="0" dirty="0"/>
              <a:t> open and interoperable.</a:t>
            </a:r>
          </a:p>
          <a:p>
            <a:r>
              <a:rPr lang="en-US" dirty="0"/>
              <a:t>The features</a:t>
            </a:r>
            <a:r>
              <a:rPr lang="en-US" baseline="0" dirty="0"/>
              <a:t> mentioned can be designed based on the requirement of the project</a:t>
            </a:r>
          </a:p>
          <a:p>
            <a:endParaRPr lang="en-US" dirty="0"/>
          </a:p>
          <a:p>
            <a:r>
              <a:rPr lang="en-US" dirty="0"/>
              <a:t>Infrastructure services and Blockchain services:</a:t>
            </a:r>
          </a:p>
          <a:p>
            <a:pPr marL="171450" indent="-171450">
              <a:buFontTx/>
              <a:buChar char="-"/>
            </a:pPr>
            <a:r>
              <a:rPr lang="en-US" baseline="0" dirty="0"/>
              <a:t>The components have been mentioned but the actual content will need to be decided based on the project .e.g. what Consensus protocol to use</a:t>
            </a:r>
          </a:p>
          <a:p>
            <a:pPr marL="171450" indent="-171450">
              <a:buFontTx/>
              <a:buChar char="-"/>
            </a:pPr>
            <a:r>
              <a:rPr lang="en-US" baseline="0" dirty="0"/>
              <a:t>Infrastructure components are standard components and they can be modified based on requirement</a:t>
            </a:r>
          </a:p>
          <a:p>
            <a:pPr marL="171450" indent="-171450">
              <a:buFontTx/>
              <a:buChar char="-"/>
            </a:pPr>
            <a:r>
              <a:rPr lang="en-US" baseline="0" dirty="0"/>
              <a:t>Blockchain services are the services that Hyperledger Fabric provides</a:t>
            </a:r>
          </a:p>
          <a:p>
            <a:pPr marL="171450" indent="-171450">
              <a:buFontTx/>
              <a:buChar char="-"/>
            </a:pPr>
            <a:endParaRPr lang="en-US" dirty="0"/>
          </a:p>
          <a:p>
            <a:r>
              <a:rPr lang="en-US" dirty="0"/>
              <a:t>Message Transform:</a:t>
            </a:r>
            <a:r>
              <a:rPr lang="en-US" baseline="0" dirty="0"/>
              <a:t> connecting messaging that are in different languages</a:t>
            </a:r>
          </a:p>
          <a:p>
            <a:r>
              <a:rPr lang="en-US" baseline="0" dirty="0"/>
              <a:t>Audit/logging: Checking information received</a:t>
            </a:r>
          </a:p>
          <a:p>
            <a:r>
              <a:rPr lang="en-US" baseline="0" dirty="0"/>
              <a:t>Listener/Notification: Checks the updates</a:t>
            </a: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12</a:t>
            </a:fld>
            <a:endParaRPr lang="en-US" dirty="0"/>
          </a:p>
        </p:txBody>
      </p:sp>
    </p:spTree>
    <p:extLst>
      <p:ext uri="{BB962C8B-B14F-4D97-AF65-F5344CB8AC3E}">
        <p14:creationId xmlns:p14="http://schemas.microsoft.com/office/powerpoint/2010/main" val="76589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Contract</a:t>
            </a:r>
            <a:r>
              <a:rPr lang="en-US" baseline="0" dirty="0"/>
              <a:t> technology stack: Java; Golang programming language (Hyperledger)</a:t>
            </a:r>
          </a:p>
          <a:p>
            <a:r>
              <a:rPr lang="en-US" baseline="0" dirty="0"/>
              <a:t>Cloud services also includes AWS</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13</a:t>
            </a:fld>
            <a:endParaRPr lang="en-US" dirty="0"/>
          </a:p>
        </p:txBody>
      </p:sp>
    </p:spTree>
    <p:extLst>
      <p:ext uri="{BB962C8B-B14F-4D97-AF65-F5344CB8AC3E}">
        <p14:creationId xmlns:p14="http://schemas.microsoft.com/office/powerpoint/2010/main" val="2873235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15</a:t>
            </a:fld>
            <a:endParaRPr lang="en-US" dirty="0"/>
          </a:p>
        </p:txBody>
      </p:sp>
    </p:spTree>
    <p:extLst>
      <p:ext uri="{BB962C8B-B14F-4D97-AF65-F5344CB8AC3E}">
        <p14:creationId xmlns:p14="http://schemas.microsoft.com/office/powerpoint/2010/main" val="566607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23</a:t>
            </a:fld>
            <a:endParaRPr lang="en-US" dirty="0"/>
          </a:p>
        </p:txBody>
      </p:sp>
    </p:spTree>
    <p:extLst>
      <p:ext uri="{BB962C8B-B14F-4D97-AF65-F5344CB8AC3E}">
        <p14:creationId xmlns:p14="http://schemas.microsoft.com/office/powerpoint/2010/main" val="260000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Lightweight Directory Access Protocol is an open, vendor-neutral, industry standard application protocol for accessing and maintaining distributed directory information services over an Internet Protocol (IP) network</a:t>
            </a:r>
          </a:p>
        </p:txBody>
      </p:sp>
      <p:sp>
        <p:nvSpPr>
          <p:cNvPr id="4" name="Slide Number Placeholder 3"/>
          <p:cNvSpPr>
            <a:spLocks noGrp="1"/>
          </p:cNvSpPr>
          <p:nvPr>
            <p:ph type="sldNum" sz="quarter" idx="10"/>
          </p:nvPr>
        </p:nvSpPr>
        <p:spPr/>
        <p:txBody>
          <a:bodyPr/>
          <a:lstStyle/>
          <a:p>
            <a:fld id="{71E7D22E-2FCF-4181-8686-08BDCDF94062}" type="slidenum">
              <a:rPr lang="en-US" smtClean="0"/>
              <a:pPr/>
              <a:t>24</a:t>
            </a:fld>
            <a:endParaRPr lang="en-US" dirty="0"/>
          </a:p>
        </p:txBody>
      </p:sp>
    </p:spTree>
    <p:extLst>
      <p:ext uri="{BB962C8B-B14F-4D97-AF65-F5344CB8AC3E}">
        <p14:creationId xmlns:p14="http://schemas.microsoft.com/office/powerpoint/2010/main" val="353159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Network depiction</a:t>
            </a:r>
            <a:r>
              <a:rPr lang="en-US" baseline="0" dirty="0"/>
              <a:t> </a:t>
            </a:r>
            <a:r>
              <a:rPr lang="en-US" dirty="0"/>
              <a:t>shows a</a:t>
            </a:r>
            <a:r>
              <a:rPr lang="en-US" baseline="0" dirty="0"/>
              <a:t> Channel  that comprises of 2 nodes (Organization 1 and organization 2). A channel will have an orderer. The role of the orderer is to </a:t>
            </a:r>
            <a:r>
              <a:rPr lang="en-US" baseline="0" dirty="0">
                <a:solidFill>
                  <a:srgbClr val="FF0000"/>
                </a:solidFill>
              </a:rPr>
              <a:t>order the transactions on the channel coming  from multiple nodes, and validate double-spend</a:t>
            </a:r>
          </a:p>
          <a:p>
            <a:endParaRPr lang="en-US" baseline="0" dirty="0">
              <a:solidFill>
                <a:srgbClr val="FF0000"/>
              </a:solidFill>
            </a:endParaRPr>
          </a:p>
          <a:p>
            <a:r>
              <a:rPr lang="en-US" baseline="0" dirty="0">
                <a:solidFill>
                  <a:srgbClr val="FF0000"/>
                </a:solidFill>
              </a:rPr>
              <a:t>The Box shows a blow up diagram of a node (Organization 1). The node comprises of MSP (Membership service provider) and PEER. </a:t>
            </a:r>
          </a:p>
          <a:p>
            <a:r>
              <a:rPr lang="en-US" baseline="0" dirty="0">
                <a:solidFill>
                  <a:srgbClr val="FF0000"/>
                </a:solidFill>
              </a:rPr>
              <a:t>MSP:</a:t>
            </a:r>
          </a:p>
          <a:p>
            <a:pPr marL="171450" indent="-171450">
              <a:buFontTx/>
              <a:buChar char="-"/>
            </a:pPr>
            <a:r>
              <a:rPr lang="en-US" baseline="0" dirty="0">
                <a:solidFill>
                  <a:srgbClr val="FF0000"/>
                </a:solidFill>
              </a:rPr>
              <a:t>Provides pluggable identity stores (e.g. LDAP). For managing and verifying identities within an organization, the Intermediate certificate Authority is responsible.</a:t>
            </a:r>
          </a:p>
          <a:p>
            <a:pPr marL="171450" indent="-171450">
              <a:buFontTx/>
              <a:buChar char="-"/>
            </a:pPr>
            <a:r>
              <a:rPr lang="en-US" baseline="0" dirty="0">
                <a:solidFill>
                  <a:srgbClr val="FF0000"/>
                </a:solidFill>
              </a:rPr>
              <a:t>The intermediaries belong to the same RCA. This RCA connects to intermediate certificate authority. This RCA is useful for identities outside the organization</a:t>
            </a:r>
          </a:p>
          <a:p>
            <a:pPr marL="171450" indent="-171450">
              <a:buFontTx/>
              <a:buChar char="-"/>
            </a:pPr>
            <a:endParaRPr lang="en-US" baseline="0" dirty="0">
              <a:solidFill>
                <a:srgbClr val="FF0000"/>
              </a:solidFill>
            </a:endParaRPr>
          </a:p>
          <a:p>
            <a:pPr marL="0" indent="0">
              <a:buFontTx/>
              <a:buNone/>
            </a:pPr>
            <a:r>
              <a:rPr lang="en-US" baseline="0" dirty="0">
                <a:solidFill>
                  <a:srgbClr val="FF0000"/>
                </a:solidFill>
              </a:rPr>
              <a:t>PEER:</a:t>
            </a:r>
          </a:p>
          <a:p>
            <a:pPr marL="171450" indent="-171450">
              <a:buFontTx/>
              <a:buChar char="-"/>
            </a:pPr>
            <a:r>
              <a:rPr lang="en-US" baseline="0" dirty="0">
                <a:solidFill>
                  <a:srgbClr val="FF0000"/>
                </a:solidFill>
              </a:rPr>
              <a:t>The endorser (endorsing services)  will endorse transaction and simulate transaction to check validity of transaction</a:t>
            </a:r>
          </a:p>
          <a:p>
            <a:pPr marL="171450" indent="-171450">
              <a:buFontTx/>
              <a:buChar char="-"/>
            </a:pPr>
            <a:r>
              <a:rPr lang="en-US" baseline="0" dirty="0">
                <a:solidFill>
                  <a:srgbClr val="FF0000"/>
                </a:solidFill>
              </a:rPr>
              <a:t>Endorsed transactions are broadcasted to the channel. And the orderer orders the transaction and relays the information back to the Endorser and Committer</a:t>
            </a:r>
          </a:p>
          <a:p>
            <a:pPr marL="171450" indent="-171450">
              <a:buFontTx/>
              <a:buChar char="-"/>
            </a:pPr>
            <a:r>
              <a:rPr lang="en-US" baseline="0" dirty="0">
                <a:solidFill>
                  <a:srgbClr val="FF0000"/>
                </a:solidFill>
              </a:rPr>
              <a:t>Once a transaction reaches the committer, it is then added to the ledger/blockchain</a:t>
            </a:r>
          </a:p>
          <a:p>
            <a:pPr marL="171450" indent="-171450">
              <a:buFontTx/>
              <a:buChar char="-"/>
            </a:pPr>
            <a:endParaRPr lang="en-US" baseline="0" dirty="0">
              <a:solidFill>
                <a:srgbClr val="FF0000"/>
              </a:solidFill>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26</a:t>
            </a:fld>
            <a:endParaRPr lang="en-US" dirty="0"/>
          </a:p>
        </p:txBody>
      </p:sp>
    </p:spTree>
    <p:extLst>
      <p:ext uri="{BB962C8B-B14F-4D97-AF65-F5344CB8AC3E}">
        <p14:creationId xmlns:p14="http://schemas.microsoft.com/office/powerpoint/2010/main" val="2091892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depiction</a:t>
            </a:r>
            <a:r>
              <a:rPr lang="en-US" baseline="0" dirty="0"/>
              <a:t> </a:t>
            </a:r>
            <a:r>
              <a:rPr lang="en-US" dirty="0"/>
              <a:t>shows a</a:t>
            </a:r>
            <a:r>
              <a:rPr lang="en-US" baseline="0" dirty="0"/>
              <a:t> Channel  that comprises of 2 nodes (Organization 1 and organization 2). A channel will have an orderer. The role of the orderer is to </a:t>
            </a:r>
            <a:r>
              <a:rPr lang="en-US" baseline="0" dirty="0">
                <a:solidFill>
                  <a:srgbClr val="FF0000"/>
                </a:solidFill>
              </a:rPr>
              <a:t>order the transactions on the channel coming  from multiple nodes, and validate double-spend</a:t>
            </a:r>
          </a:p>
          <a:p>
            <a:endParaRPr lang="en-US" baseline="0" dirty="0">
              <a:solidFill>
                <a:srgbClr val="FF0000"/>
              </a:solidFill>
            </a:endParaRPr>
          </a:p>
          <a:p>
            <a:r>
              <a:rPr lang="en-US" baseline="0" dirty="0">
                <a:solidFill>
                  <a:srgbClr val="FF0000"/>
                </a:solidFill>
              </a:rPr>
              <a:t>The Box shows a blow up diagram of a node (Organization 1). The node comprises of MSP (Membership service provider) and PEER. </a:t>
            </a:r>
          </a:p>
          <a:p>
            <a:r>
              <a:rPr lang="en-US" baseline="0" dirty="0">
                <a:solidFill>
                  <a:srgbClr val="FF0000"/>
                </a:solidFill>
              </a:rPr>
              <a:t>MSP:</a:t>
            </a:r>
          </a:p>
          <a:p>
            <a:pPr marL="171450" indent="-171450">
              <a:buFontTx/>
              <a:buChar char="-"/>
            </a:pPr>
            <a:r>
              <a:rPr lang="en-US" baseline="0" dirty="0">
                <a:solidFill>
                  <a:srgbClr val="FF0000"/>
                </a:solidFill>
              </a:rPr>
              <a:t>Provides pluggable identity stores (e.g. LDAP). For managing and verifying identities within an organization, the Intermediate certificate Authority is responsible.</a:t>
            </a:r>
          </a:p>
          <a:p>
            <a:pPr marL="171450" indent="-171450">
              <a:buFontTx/>
              <a:buChar char="-"/>
            </a:pPr>
            <a:r>
              <a:rPr lang="en-US" baseline="0" dirty="0">
                <a:solidFill>
                  <a:srgbClr val="FF0000"/>
                </a:solidFill>
              </a:rPr>
              <a:t>The intermediaries belong to the same RCA. This RCA connects to intermediate certificate authority. This RCA is useful for identities outside the organization</a:t>
            </a:r>
          </a:p>
          <a:p>
            <a:pPr marL="171450" indent="-171450">
              <a:buFontTx/>
              <a:buChar char="-"/>
            </a:pPr>
            <a:endParaRPr lang="en-US" baseline="0" dirty="0">
              <a:solidFill>
                <a:srgbClr val="FF0000"/>
              </a:solidFill>
            </a:endParaRPr>
          </a:p>
          <a:p>
            <a:pPr marL="0" indent="0">
              <a:buFontTx/>
              <a:buNone/>
            </a:pPr>
            <a:r>
              <a:rPr lang="en-US" baseline="0" dirty="0">
                <a:solidFill>
                  <a:srgbClr val="FF0000"/>
                </a:solidFill>
              </a:rPr>
              <a:t>PEER:</a:t>
            </a:r>
          </a:p>
          <a:p>
            <a:pPr marL="171450" indent="-171450">
              <a:buFontTx/>
              <a:buChar char="-"/>
            </a:pPr>
            <a:r>
              <a:rPr lang="en-US" baseline="0" dirty="0">
                <a:solidFill>
                  <a:srgbClr val="FF0000"/>
                </a:solidFill>
              </a:rPr>
              <a:t>The endorser (endorsing services)  will endorse transaction and simulate transaction to check validity of transaction</a:t>
            </a:r>
          </a:p>
          <a:p>
            <a:pPr marL="171450" indent="-171450">
              <a:buFontTx/>
              <a:buChar char="-"/>
            </a:pPr>
            <a:r>
              <a:rPr lang="en-US" baseline="0" dirty="0">
                <a:solidFill>
                  <a:srgbClr val="FF0000"/>
                </a:solidFill>
              </a:rPr>
              <a:t>Endorsed transactions are broadcasted to the channel. And the orderer orders the transaction and relays the information back to the Endorser and Committer</a:t>
            </a:r>
          </a:p>
          <a:p>
            <a:pPr marL="171450" indent="-171450">
              <a:buFontTx/>
              <a:buChar char="-"/>
            </a:pPr>
            <a:r>
              <a:rPr lang="en-US" baseline="0" dirty="0">
                <a:solidFill>
                  <a:srgbClr val="FF0000"/>
                </a:solidFill>
              </a:rPr>
              <a:t>Once a transaction reaches the committer, it is then added to the ledger/blockchain</a:t>
            </a:r>
          </a:p>
          <a:p>
            <a:pPr marL="171450" indent="-171450">
              <a:buFontTx/>
              <a:buChar char="-"/>
            </a:pPr>
            <a:endParaRPr lang="en-US" baseline="0" dirty="0">
              <a:solidFill>
                <a:srgbClr val="FF0000"/>
              </a:solidFill>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27</a:t>
            </a:fld>
            <a:endParaRPr lang="en-US" dirty="0"/>
          </a:p>
        </p:txBody>
      </p:sp>
    </p:spTree>
    <p:extLst>
      <p:ext uri="{BB962C8B-B14F-4D97-AF65-F5344CB8AC3E}">
        <p14:creationId xmlns:p14="http://schemas.microsoft.com/office/powerpoint/2010/main" val="1264602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Fabric allow interaction with existing systems. Can be part of smart contract (but must be deterministic)</a:t>
            </a:r>
          </a:p>
          <a:p>
            <a:r>
              <a:rPr lang="en-US" baseline="0" dirty="0"/>
              <a:t>1&amp;2 are implicit interaction between smart contract and existing systems</a:t>
            </a:r>
          </a:p>
          <a:p>
            <a:r>
              <a:rPr lang="en-US" baseline="0" dirty="0"/>
              <a:t>3&amp;4 are explicit interaction between smart contract and existing systems</a:t>
            </a:r>
          </a:p>
        </p:txBody>
      </p:sp>
      <p:sp>
        <p:nvSpPr>
          <p:cNvPr id="4" name="Slide Number Placeholder 3"/>
          <p:cNvSpPr>
            <a:spLocks noGrp="1"/>
          </p:cNvSpPr>
          <p:nvPr>
            <p:ph type="sldNum" sz="quarter" idx="10"/>
          </p:nvPr>
        </p:nvSpPr>
        <p:spPr/>
        <p:txBody>
          <a:bodyPr/>
          <a:lstStyle/>
          <a:p>
            <a:fld id="{71E7D22E-2FCF-4181-8686-08BDCDF94062}" type="slidenum">
              <a:rPr lang="en-US" smtClean="0"/>
              <a:pPr/>
              <a:t>29</a:t>
            </a:fld>
            <a:endParaRPr lang="en-US" dirty="0"/>
          </a:p>
        </p:txBody>
      </p:sp>
    </p:spTree>
    <p:extLst>
      <p:ext uri="{BB962C8B-B14F-4D97-AF65-F5344CB8AC3E}">
        <p14:creationId xmlns:p14="http://schemas.microsoft.com/office/powerpoint/2010/main" val="2668656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254516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363" lvl="1" indent="-228600" defTabSz="714375">
              <a:spcBef>
                <a:spcPts val="1200"/>
              </a:spcBef>
              <a:defRPr/>
            </a:pPr>
            <a:endParaRPr lang="fr-FR" dirty="0"/>
          </a:p>
        </p:txBody>
      </p:sp>
      <p:sp>
        <p:nvSpPr>
          <p:cNvPr id="4" name="Slide Number Placeholder 3"/>
          <p:cNvSpPr>
            <a:spLocks noGrp="1"/>
          </p:cNvSpPr>
          <p:nvPr>
            <p:ph type="sldNum" sz="quarter" idx="10"/>
          </p:nvPr>
        </p:nvSpPr>
        <p:spPr/>
        <p:txBody>
          <a:bodyPr/>
          <a:lstStyle/>
          <a:p>
            <a:pPr>
              <a:defRPr/>
            </a:pPr>
            <a:fld id="{F8E3971F-5A65-4713-8934-77774D1688B3}" type="slidenum">
              <a:rPr lang="en-GB" smtClean="0"/>
              <a:pPr>
                <a:defRPr/>
              </a:pPr>
              <a:t>4</a:t>
            </a:fld>
            <a:endParaRPr lang="en-GB" dirty="0"/>
          </a:p>
        </p:txBody>
      </p:sp>
    </p:spTree>
    <p:extLst>
      <p:ext uri="{BB962C8B-B14F-4D97-AF65-F5344CB8AC3E}">
        <p14:creationId xmlns:p14="http://schemas.microsoft.com/office/powerpoint/2010/main" val="3777754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363" lvl="1" indent="-228600" defTabSz="714375">
              <a:spcBef>
                <a:spcPts val="1200"/>
              </a:spcBef>
              <a:defRPr/>
            </a:pPr>
            <a:endParaRPr lang="fr-FR" dirty="0"/>
          </a:p>
        </p:txBody>
      </p:sp>
      <p:sp>
        <p:nvSpPr>
          <p:cNvPr id="4" name="Slide Number Placeholder 3"/>
          <p:cNvSpPr>
            <a:spLocks noGrp="1"/>
          </p:cNvSpPr>
          <p:nvPr>
            <p:ph type="sldNum" sz="quarter" idx="10"/>
          </p:nvPr>
        </p:nvSpPr>
        <p:spPr/>
        <p:txBody>
          <a:bodyPr/>
          <a:lstStyle/>
          <a:p>
            <a:pPr>
              <a:defRPr/>
            </a:pPr>
            <a:fld id="{F8E3971F-5A65-4713-8934-77774D1688B3}" type="slidenum">
              <a:rPr lang="en-GB" smtClean="0"/>
              <a:pPr>
                <a:defRPr/>
              </a:pPr>
              <a:t>5</a:t>
            </a:fld>
            <a:endParaRPr lang="en-GB" dirty="0"/>
          </a:p>
        </p:txBody>
      </p:sp>
    </p:spTree>
    <p:extLst>
      <p:ext uri="{BB962C8B-B14F-4D97-AF65-F5344CB8AC3E}">
        <p14:creationId xmlns:p14="http://schemas.microsoft.com/office/powerpoint/2010/main" val="307595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0" dirty="0">
              <a:solidFill>
                <a:schemeClr val="bg1"/>
              </a:solidFill>
            </a:endParaRPr>
          </a:p>
          <a:p>
            <a:endParaRPr lang="en-US" b="0"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a:t>
            </a:fld>
            <a:endParaRPr lang="en-US" dirty="0"/>
          </a:p>
        </p:txBody>
      </p:sp>
    </p:spTree>
    <p:extLst>
      <p:ext uri="{BB962C8B-B14F-4D97-AF65-F5344CB8AC3E}">
        <p14:creationId xmlns:p14="http://schemas.microsoft.com/office/powerpoint/2010/main" val="3186045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363" lvl="1" indent="-228600" defTabSz="714375">
              <a:spcBef>
                <a:spcPts val="1200"/>
              </a:spcBef>
              <a:defRPr/>
            </a:pPr>
            <a:endParaRPr lang="fr-FR" dirty="0"/>
          </a:p>
        </p:txBody>
      </p:sp>
      <p:sp>
        <p:nvSpPr>
          <p:cNvPr id="4" name="Slide Number Placeholder 3"/>
          <p:cNvSpPr>
            <a:spLocks noGrp="1"/>
          </p:cNvSpPr>
          <p:nvPr>
            <p:ph type="sldNum" sz="quarter" idx="10"/>
          </p:nvPr>
        </p:nvSpPr>
        <p:spPr/>
        <p:txBody>
          <a:bodyPr/>
          <a:lstStyle/>
          <a:p>
            <a:pPr>
              <a:defRPr/>
            </a:pPr>
            <a:fld id="{F8E3971F-5A65-4713-8934-77774D1688B3}" type="slidenum">
              <a:rPr lang="en-GB" smtClean="0"/>
              <a:pPr>
                <a:defRPr/>
              </a:pPr>
              <a:t>8</a:t>
            </a:fld>
            <a:endParaRPr lang="en-GB" dirty="0"/>
          </a:p>
        </p:txBody>
      </p:sp>
    </p:spTree>
    <p:extLst>
      <p:ext uri="{BB962C8B-B14F-4D97-AF65-F5344CB8AC3E}">
        <p14:creationId xmlns:p14="http://schemas.microsoft.com/office/powerpoint/2010/main" val="2874920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a:t>
            </a:fld>
            <a:endParaRPr lang="en-US" dirty="0"/>
          </a:p>
        </p:txBody>
      </p:sp>
    </p:spTree>
    <p:extLst>
      <p:ext uri="{BB962C8B-B14F-4D97-AF65-F5344CB8AC3E}">
        <p14:creationId xmlns:p14="http://schemas.microsoft.com/office/powerpoint/2010/main" val="1858984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Process Efficiency due</a:t>
            </a:r>
            <a:r>
              <a:rPr lang="en-US" baseline="0" dirty="0"/>
              <a:t> to shared ledger as silos are removed</a:t>
            </a:r>
          </a:p>
          <a:p>
            <a:r>
              <a:rPr lang="en-US" dirty="0"/>
              <a:t>Automation of Process thus improving</a:t>
            </a:r>
            <a:r>
              <a:rPr lang="en-US" baseline="0" dirty="0"/>
              <a:t> co-ordination and communication</a:t>
            </a:r>
          </a:p>
          <a:p>
            <a:r>
              <a:rPr lang="en-US" baseline="0" dirty="0"/>
              <a:t>Future scope using blockchain: better connection. corresponding banking no need;  de-centralized – possibly remove parties such as, SWIFT</a:t>
            </a:r>
            <a:endParaRPr lang="en-US" dirty="0"/>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a:t>
            </a:fld>
            <a:endParaRPr lang="en-US" dirty="0"/>
          </a:p>
        </p:txBody>
      </p:sp>
    </p:spTree>
    <p:extLst>
      <p:ext uri="{BB962C8B-B14F-4D97-AF65-F5344CB8AC3E}">
        <p14:creationId xmlns:p14="http://schemas.microsoft.com/office/powerpoint/2010/main" val="3974855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60718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5.xml"/><Relationship Id="rId7" Type="http://schemas.openxmlformats.org/officeDocument/2006/relationships/oleObject" Target="../embeddings/oleObject3.bin"/><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6.jpeg"/><Relationship Id="rId5" Type="http://schemas.openxmlformats.org/officeDocument/2006/relationships/slideMaster" Target="../slideMasters/slideMaster1.xml"/><Relationship Id="rId4" Type="http://schemas.openxmlformats.org/officeDocument/2006/relationships/tags" Target="../tags/tag6.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hyperlink" Target="https://www.capgemini.com/optimize-your-business-and-it-operations" TargetMode="External"/><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5.emf"/><Relationship Id="rId5" Type="http://schemas.openxmlformats.org/officeDocument/2006/relationships/oleObject" Target="../embeddings/oleObject5.bin"/><Relationship Id="rId4"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hyperlink" Target="https://www.capgemini.com/optimize-your-business-and-it-operations" TargetMode="Externa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5.emf"/><Relationship Id="rId5" Type="http://schemas.openxmlformats.org/officeDocument/2006/relationships/oleObject" Target="../embeddings/oleObject6.bin"/><Relationship Id="rId4"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hyperlink" Target="https://www.capgemini.com/optimize-your-business-and-it-operations" TargetMode="Externa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hyperlink" Target="https://www.capgemini.com/optimize-your-business-and-it-operations" TargetMode="External"/><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hyperlink" Target="https://www.capgemini.com/optimize-your-business-and-it-operations" TargetMode="Externa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5.emf"/><Relationship Id="rId5" Type="http://schemas.openxmlformats.org/officeDocument/2006/relationships/oleObject" Target="../embeddings/oleObject9.bin"/><Relationship Id="rId4"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hyperlink" Target="https://www.capgemini.com/optimize-your-business-and-it-operations" TargetMode="External"/><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hyperlink" Target="https://www.capgemini.com/optimize-your-business-and-it-operations" TargetMode="External"/><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hyperlink" Target="https://www.capgemini.com/optimize-your-business-and-it-operations" TargetMode="External"/><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media/image5.emf"/><Relationship Id="rId5" Type="http://schemas.openxmlformats.org/officeDocument/2006/relationships/oleObject" Target="../embeddings/oleObject12.bin"/><Relationship Id="rId4"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hyperlink" Target="https://www.capgemini.com/optimize-your-business-and-it-operations" TargetMode="External"/><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hyperlink" Target="https://www.capgemini.com/optimize-your-business-and-it-operations" TargetMode="External"/><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4.bin"/><Relationship Id="rId4"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hyperlink" Target="https://www.capgemini.com/optimize-your-business-and-it-operations" TargetMode="External"/><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vmlDrawing" Target="../drawings/vmlDrawing16.v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0.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2.svg"/><Relationship Id="rId4"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7.sv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4" name="Freeform 3"/>
          <p:cNvSpPr/>
          <p:nvPr userDrawn="1"/>
        </p:nvSpPr>
        <p:spPr>
          <a:xfrm>
            <a:off x="1" y="741680"/>
            <a:ext cx="12192001" cy="5621799"/>
          </a:xfrm>
          <a:custGeom>
            <a:avLst/>
            <a:gdLst>
              <a:gd name="connsiteX0" fmla="*/ 0 w 9906000"/>
              <a:gd name="connsiteY0" fmla="*/ 0 h 5048597"/>
              <a:gd name="connsiteX1" fmla="*/ 9906000 w 9906000"/>
              <a:gd name="connsiteY1" fmla="*/ 0 h 5048597"/>
              <a:gd name="connsiteX2" fmla="*/ 9906000 w 9906000"/>
              <a:gd name="connsiteY2" fmla="*/ 5048597 h 5048597"/>
              <a:gd name="connsiteX3" fmla="*/ 0 w 9906000"/>
              <a:gd name="connsiteY3" fmla="*/ 5048597 h 5048597"/>
              <a:gd name="connsiteX4" fmla="*/ 0 w 9906000"/>
              <a:gd name="connsiteY4" fmla="*/ 0 h 5048597"/>
              <a:gd name="connsiteX0" fmla="*/ 0 w 9906000"/>
              <a:gd name="connsiteY0" fmla="*/ 0 h 5048597"/>
              <a:gd name="connsiteX1" fmla="*/ 492760 w 9906000"/>
              <a:gd name="connsiteY1" fmla="*/ 1 h 5048597"/>
              <a:gd name="connsiteX2" fmla="*/ 9906000 w 9906000"/>
              <a:gd name="connsiteY2" fmla="*/ 0 h 5048597"/>
              <a:gd name="connsiteX3" fmla="*/ 9906000 w 9906000"/>
              <a:gd name="connsiteY3" fmla="*/ 5048597 h 5048597"/>
              <a:gd name="connsiteX4" fmla="*/ 0 w 9906000"/>
              <a:gd name="connsiteY4" fmla="*/ 5048597 h 5048597"/>
              <a:gd name="connsiteX5" fmla="*/ 0 w 9906000"/>
              <a:gd name="connsiteY5" fmla="*/ 0 h 5048597"/>
              <a:gd name="connsiteX0" fmla="*/ 0 w 9906000"/>
              <a:gd name="connsiteY0" fmla="*/ 0 h 5048597"/>
              <a:gd name="connsiteX1" fmla="*/ 477520 w 9906000"/>
              <a:gd name="connsiteY1" fmla="*/ 71121 h 5048597"/>
              <a:gd name="connsiteX2" fmla="*/ 9906000 w 9906000"/>
              <a:gd name="connsiteY2" fmla="*/ 0 h 5048597"/>
              <a:gd name="connsiteX3" fmla="*/ 9906000 w 9906000"/>
              <a:gd name="connsiteY3" fmla="*/ 5048597 h 5048597"/>
              <a:gd name="connsiteX4" fmla="*/ 0 w 9906000"/>
              <a:gd name="connsiteY4" fmla="*/ 5048597 h 5048597"/>
              <a:gd name="connsiteX5" fmla="*/ 0 w 9906000"/>
              <a:gd name="connsiteY5" fmla="*/ 0 h 5048597"/>
              <a:gd name="connsiteX0" fmla="*/ 0 w 9906000"/>
              <a:gd name="connsiteY0" fmla="*/ 0 h 5317837"/>
              <a:gd name="connsiteX1" fmla="*/ 477520 w 9906000"/>
              <a:gd name="connsiteY1" fmla="*/ 340361 h 5317837"/>
              <a:gd name="connsiteX2" fmla="*/ 9906000 w 9906000"/>
              <a:gd name="connsiteY2" fmla="*/ 269240 h 5317837"/>
              <a:gd name="connsiteX3" fmla="*/ 9906000 w 9906000"/>
              <a:gd name="connsiteY3" fmla="*/ 5317837 h 5317837"/>
              <a:gd name="connsiteX4" fmla="*/ 0 w 9906000"/>
              <a:gd name="connsiteY4" fmla="*/ 5317837 h 5317837"/>
              <a:gd name="connsiteX5" fmla="*/ 0 w 9906000"/>
              <a:gd name="connsiteY5" fmla="*/ 0 h 5317837"/>
              <a:gd name="connsiteX0" fmla="*/ 0 w 9906000"/>
              <a:gd name="connsiteY0" fmla="*/ 0 h 5317837"/>
              <a:gd name="connsiteX1" fmla="*/ 477520 w 9906000"/>
              <a:gd name="connsiteY1" fmla="*/ 340361 h 5317837"/>
              <a:gd name="connsiteX2" fmla="*/ 9906000 w 9906000"/>
              <a:gd name="connsiteY2" fmla="*/ 269240 h 5317837"/>
              <a:gd name="connsiteX3" fmla="*/ 9906000 w 9906000"/>
              <a:gd name="connsiteY3" fmla="*/ 5317837 h 5317837"/>
              <a:gd name="connsiteX4" fmla="*/ 0 w 9906000"/>
              <a:gd name="connsiteY4" fmla="*/ 5317837 h 5317837"/>
              <a:gd name="connsiteX5" fmla="*/ 0 w 9906000"/>
              <a:gd name="connsiteY5" fmla="*/ 0 h 5317837"/>
              <a:gd name="connsiteX0" fmla="*/ 0 w 9906000"/>
              <a:gd name="connsiteY0" fmla="*/ 0 h 5317837"/>
              <a:gd name="connsiteX1" fmla="*/ 477520 w 9906000"/>
              <a:gd name="connsiteY1" fmla="*/ 340361 h 5317837"/>
              <a:gd name="connsiteX2" fmla="*/ 9906000 w 9906000"/>
              <a:gd name="connsiteY2" fmla="*/ 269240 h 5317837"/>
              <a:gd name="connsiteX3" fmla="*/ 9906000 w 9906000"/>
              <a:gd name="connsiteY3" fmla="*/ 5317837 h 5317837"/>
              <a:gd name="connsiteX4" fmla="*/ 0 w 9906000"/>
              <a:gd name="connsiteY4" fmla="*/ 5317837 h 5317837"/>
              <a:gd name="connsiteX5" fmla="*/ 0 w 9906000"/>
              <a:gd name="connsiteY5" fmla="*/ 0 h 5317837"/>
              <a:gd name="connsiteX0" fmla="*/ 0 w 9906000"/>
              <a:gd name="connsiteY0" fmla="*/ 18626 h 5336463"/>
              <a:gd name="connsiteX1" fmla="*/ 477520 w 9906000"/>
              <a:gd name="connsiteY1" fmla="*/ 358987 h 5336463"/>
              <a:gd name="connsiteX2" fmla="*/ 9906000 w 9906000"/>
              <a:gd name="connsiteY2" fmla="*/ 287866 h 5336463"/>
              <a:gd name="connsiteX3" fmla="*/ 9906000 w 9906000"/>
              <a:gd name="connsiteY3" fmla="*/ 5336463 h 5336463"/>
              <a:gd name="connsiteX4" fmla="*/ 0 w 9906000"/>
              <a:gd name="connsiteY4" fmla="*/ 5336463 h 5336463"/>
              <a:gd name="connsiteX5" fmla="*/ 0 w 9906000"/>
              <a:gd name="connsiteY5" fmla="*/ 18626 h 5336463"/>
              <a:gd name="connsiteX0" fmla="*/ 0 w 9906000"/>
              <a:gd name="connsiteY0" fmla="*/ 588279 h 5906116"/>
              <a:gd name="connsiteX1" fmla="*/ 477520 w 9906000"/>
              <a:gd name="connsiteY1" fmla="*/ 928640 h 5906116"/>
              <a:gd name="connsiteX2" fmla="*/ 1803400 w 9906000"/>
              <a:gd name="connsiteY2" fmla="*/ 761000 h 5906116"/>
              <a:gd name="connsiteX3" fmla="*/ 9906000 w 9906000"/>
              <a:gd name="connsiteY3" fmla="*/ 857519 h 5906116"/>
              <a:gd name="connsiteX4" fmla="*/ 9906000 w 9906000"/>
              <a:gd name="connsiteY4" fmla="*/ 5906116 h 5906116"/>
              <a:gd name="connsiteX5" fmla="*/ 0 w 9906000"/>
              <a:gd name="connsiteY5" fmla="*/ 5906116 h 5906116"/>
              <a:gd name="connsiteX6" fmla="*/ 0 w 9906000"/>
              <a:gd name="connsiteY6" fmla="*/ 588279 h 5906116"/>
              <a:gd name="connsiteX0" fmla="*/ 0 w 9906000"/>
              <a:gd name="connsiteY0" fmla="*/ 588279 h 5906116"/>
              <a:gd name="connsiteX1" fmla="*/ 477520 w 9906000"/>
              <a:gd name="connsiteY1" fmla="*/ 928640 h 5906116"/>
              <a:gd name="connsiteX2" fmla="*/ 1717040 w 9906000"/>
              <a:gd name="connsiteY2" fmla="*/ 811800 h 5906116"/>
              <a:gd name="connsiteX3" fmla="*/ 9906000 w 9906000"/>
              <a:gd name="connsiteY3" fmla="*/ 857519 h 5906116"/>
              <a:gd name="connsiteX4" fmla="*/ 9906000 w 9906000"/>
              <a:gd name="connsiteY4" fmla="*/ 5906116 h 5906116"/>
              <a:gd name="connsiteX5" fmla="*/ 0 w 9906000"/>
              <a:gd name="connsiteY5" fmla="*/ 5906116 h 5906116"/>
              <a:gd name="connsiteX6" fmla="*/ 0 w 9906000"/>
              <a:gd name="connsiteY6" fmla="*/ 588279 h 5906116"/>
              <a:gd name="connsiteX0" fmla="*/ 0 w 9906000"/>
              <a:gd name="connsiteY0" fmla="*/ 588279 h 5906116"/>
              <a:gd name="connsiteX1" fmla="*/ 477520 w 9906000"/>
              <a:gd name="connsiteY1" fmla="*/ 928640 h 5906116"/>
              <a:gd name="connsiteX2" fmla="*/ 1717040 w 9906000"/>
              <a:gd name="connsiteY2" fmla="*/ 811800 h 5906116"/>
              <a:gd name="connsiteX3" fmla="*/ 9906000 w 9906000"/>
              <a:gd name="connsiteY3" fmla="*/ 857519 h 5906116"/>
              <a:gd name="connsiteX4" fmla="*/ 9906000 w 9906000"/>
              <a:gd name="connsiteY4" fmla="*/ 5906116 h 5906116"/>
              <a:gd name="connsiteX5" fmla="*/ 0 w 9906000"/>
              <a:gd name="connsiteY5" fmla="*/ 5906116 h 5906116"/>
              <a:gd name="connsiteX6" fmla="*/ 0 w 9906000"/>
              <a:gd name="connsiteY6" fmla="*/ 588279 h 5906116"/>
              <a:gd name="connsiteX0" fmla="*/ 682413 w 10588413"/>
              <a:gd name="connsiteY0" fmla="*/ 588279 h 5906116"/>
              <a:gd name="connsiteX1" fmla="*/ 1159933 w 10588413"/>
              <a:gd name="connsiteY1" fmla="*/ 928640 h 5906116"/>
              <a:gd name="connsiteX2" fmla="*/ 1571413 w 10588413"/>
              <a:gd name="connsiteY2" fmla="*/ 588280 h 5906116"/>
              <a:gd name="connsiteX3" fmla="*/ 10588413 w 10588413"/>
              <a:gd name="connsiteY3" fmla="*/ 857519 h 5906116"/>
              <a:gd name="connsiteX4" fmla="*/ 10588413 w 10588413"/>
              <a:gd name="connsiteY4" fmla="*/ 5906116 h 5906116"/>
              <a:gd name="connsiteX5" fmla="*/ 682413 w 10588413"/>
              <a:gd name="connsiteY5" fmla="*/ 5906116 h 5906116"/>
              <a:gd name="connsiteX6" fmla="*/ 682413 w 10588413"/>
              <a:gd name="connsiteY6" fmla="*/ 588279 h 5906116"/>
              <a:gd name="connsiteX0" fmla="*/ 682413 w 10588414"/>
              <a:gd name="connsiteY0" fmla="*/ 1157239 h 6475076"/>
              <a:gd name="connsiteX1" fmla="*/ 1159933 w 10588414"/>
              <a:gd name="connsiteY1" fmla="*/ 1497600 h 6475076"/>
              <a:gd name="connsiteX2" fmla="*/ 1571413 w 10588414"/>
              <a:gd name="connsiteY2" fmla="*/ 1157240 h 6475076"/>
              <a:gd name="connsiteX3" fmla="*/ 10588414 w 10588414"/>
              <a:gd name="connsiteY3" fmla="*/ 857519 h 6475076"/>
              <a:gd name="connsiteX4" fmla="*/ 10588413 w 10588414"/>
              <a:gd name="connsiteY4" fmla="*/ 6475076 h 6475076"/>
              <a:gd name="connsiteX5" fmla="*/ 682413 w 10588414"/>
              <a:gd name="connsiteY5" fmla="*/ 6475076 h 6475076"/>
              <a:gd name="connsiteX6" fmla="*/ 682413 w 10588414"/>
              <a:gd name="connsiteY6" fmla="*/ 1157239 h 6475076"/>
              <a:gd name="connsiteX0" fmla="*/ 0 w 9906001"/>
              <a:gd name="connsiteY0" fmla="*/ 1157239 h 6475076"/>
              <a:gd name="connsiteX1" fmla="*/ 477520 w 9906001"/>
              <a:gd name="connsiteY1" fmla="*/ 1497600 h 6475076"/>
              <a:gd name="connsiteX2" fmla="*/ 1772920 w 9906001"/>
              <a:gd name="connsiteY2" fmla="*/ 1065800 h 6475076"/>
              <a:gd name="connsiteX3" fmla="*/ 9906001 w 9906001"/>
              <a:gd name="connsiteY3" fmla="*/ 857519 h 6475076"/>
              <a:gd name="connsiteX4" fmla="*/ 9906000 w 9906001"/>
              <a:gd name="connsiteY4" fmla="*/ 6475076 h 6475076"/>
              <a:gd name="connsiteX5" fmla="*/ 0 w 9906001"/>
              <a:gd name="connsiteY5" fmla="*/ 6475076 h 6475076"/>
              <a:gd name="connsiteX6" fmla="*/ 0 w 9906001"/>
              <a:gd name="connsiteY6" fmla="*/ 1157239 h 6475076"/>
              <a:gd name="connsiteX0" fmla="*/ 0 w 9906001"/>
              <a:gd name="connsiteY0" fmla="*/ 1157239 h 6475076"/>
              <a:gd name="connsiteX1" fmla="*/ 477520 w 9906001"/>
              <a:gd name="connsiteY1" fmla="*/ 1497600 h 6475076"/>
              <a:gd name="connsiteX2" fmla="*/ 871728 w 9906001"/>
              <a:gd name="connsiteY2" fmla="*/ 1182640 h 6475076"/>
              <a:gd name="connsiteX3" fmla="*/ 1772920 w 9906001"/>
              <a:gd name="connsiteY3" fmla="*/ 1065800 h 6475076"/>
              <a:gd name="connsiteX4" fmla="*/ 9906001 w 9906001"/>
              <a:gd name="connsiteY4" fmla="*/ 857519 h 6475076"/>
              <a:gd name="connsiteX5" fmla="*/ 9906000 w 9906001"/>
              <a:gd name="connsiteY5" fmla="*/ 6475076 h 6475076"/>
              <a:gd name="connsiteX6" fmla="*/ 0 w 9906001"/>
              <a:gd name="connsiteY6" fmla="*/ 6475076 h 6475076"/>
              <a:gd name="connsiteX7" fmla="*/ 0 w 9906001"/>
              <a:gd name="connsiteY7" fmla="*/ 1157239 h 6475076"/>
              <a:gd name="connsiteX0" fmla="*/ 0 w 9906001"/>
              <a:gd name="connsiteY0" fmla="*/ 1157239 h 6475076"/>
              <a:gd name="connsiteX1" fmla="*/ 477520 w 9906001"/>
              <a:gd name="connsiteY1" fmla="*/ 1497600 h 6475076"/>
              <a:gd name="connsiteX2" fmla="*/ 871728 w 9906001"/>
              <a:gd name="connsiteY2" fmla="*/ 1182640 h 6475076"/>
              <a:gd name="connsiteX3" fmla="*/ 1772920 w 9906001"/>
              <a:gd name="connsiteY3" fmla="*/ 1065800 h 6475076"/>
              <a:gd name="connsiteX4" fmla="*/ 9906001 w 9906001"/>
              <a:gd name="connsiteY4" fmla="*/ 857519 h 6475076"/>
              <a:gd name="connsiteX5" fmla="*/ 9906000 w 9906001"/>
              <a:gd name="connsiteY5" fmla="*/ 6475076 h 6475076"/>
              <a:gd name="connsiteX6" fmla="*/ 0 w 9906001"/>
              <a:gd name="connsiteY6" fmla="*/ 6475076 h 6475076"/>
              <a:gd name="connsiteX7" fmla="*/ 0 w 9906001"/>
              <a:gd name="connsiteY7" fmla="*/ 1157239 h 6475076"/>
              <a:gd name="connsiteX0" fmla="*/ 0 w 9906001"/>
              <a:gd name="connsiteY0" fmla="*/ 1157239 h 6475076"/>
              <a:gd name="connsiteX1" fmla="*/ 477520 w 9906001"/>
              <a:gd name="connsiteY1" fmla="*/ 1497600 h 6475076"/>
              <a:gd name="connsiteX2" fmla="*/ 804672 w 9906001"/>
              <a:gd name="connsiteY2" fmla="*/ 1170448 h 6475076"/>
              <a:gd name="connsiteX3" fmla="*/ 1772920 w 9906001"/>
              <a:gd name="connsiteY3" fmla="*/ 1065800 h 6475076"/>
              <a:gd name="connsiteX4" fmla="*/ 9906001 w 9906001"/>
              <a:gd name="connsiteY4" fmla="*/ 857519 h 6475076"/>
              <a:gd name="connsiteX5" fmla="*/ 9906000 w 9906001"/>
              <a:gd name="connsiteY5" fmla="*/ 6475076 h 6475076"/>
              <a:gd name="connsiteX6" fmla="*/ 0 w 9906001"/>
              <a:gd name="connsiteY6" fmla="*/ 6475076 h 6475076"/>
              <a:gd name="connsiteX7" fmla="*/ 0 w 9906001"/>
              <a:gd name="connsiteY7" fmla="*/ 1157239 h 6475076"/>
              <a:gd name="connsiteX0" fmla="*/ 0 w 9906001"/>
              <a:gd name="connsiteY0" fmla="*/ 1157239 h 6475076"/>
              <a:gd name="connsiteX1" fmla="*/ 477520 w 9906001"/>
              <a:gd name="connsiteY1" fmla="*/ 1497600 h 6475076"/>
              <a:gd name="connsiteX2" fmla="*/ 804672 w 9906001"/>
              <a:gd name="connsiteY2" fmla="*/ 1170448 h 6475076"/>
              <a:gd name="connsiteX3" fmla="*/ 1772920 w 9906001"/>
              <a:gd name="connsiteY3" fmla="*/ 1065800 h 6475076"/>
              <a:gd name="connsiteX4" fmla="*/ 9906001 w 9906001"/>
              <a:gd name="connsiteY4" fmla="*/ 857519 h 6475076"/>
              <a:gd name="connsiteX5" fmla="*/ 9906000 w 9906001"/>
              <a:gd name="connsiteY5" fmla="*/ 6475076 h 6475076"/>
              <a:gd name="connsiteX6" fmla="*/ 0 w 9906001"/>
              <a:gd name="connsiteY6" fmla="*/ 6475076 h 6475076"/>
              <a:gd name="connsiteX7" fmla="*/ 0 w 9906001"/>
              <a:gd name="connsiteY7" fmla="*/ 1157239 h 6475076"/>
              <a:gd name="connsiteX0" fmla="*/ 0 w 9906001"/>
              <a:gd name="connsiteY0" fmla="*/ 1157239 h 6475076"/>
              <a:gd name="connsiteX1" fmla="*/ 477520 w 9906001"/>
              <a:gd name="connsiteY1" fmla="*/ 1497600 h 6475076"/>
              <a:gd name="connsiteX2" fmla="*/ 804672 w 9906001"/>
              <a:gd name="connsiteY2" fmla="*/ 1170448 h 6475076"/>
              <a:gd name="connsiteX3" fmla="*/ 1772920 w 9906001"/>
              <a:gd name="connsiteY3" fmla="*/ 1065800 h 6475076"/>
              <a:gd name="connsiteX4" fmla="*/ 9906001 w 9906001"/>
              <a:gd name="connsiteY4" fmla="*/ 857519 h 6475076"/>
              <a:gd name="connsiteX5" fmla="*/ 9906000 w 9906001"/>
              <a:gd name="connsiteY5" fmla="*/ 6475076 h 6475076"/>
              <a:gd name="connsiteX6" fmla="*/ 0 w 9906001"/>
              <a:gd name="connsiteY6" fmla="*/ 6475076 h 6475076"/>
              <a:gd name="connsiteX7" fmla="*/ 0 w 9906001"/>
              <a:gd name="connsiteY7" fmla="*/ 1157239 h 6475076"/>
              <a:gd name="connsiteX0" fmla="*/ 0 w 9906001"/>
              <a:gd name="connsiteY0" fmla="*/ 1157239 h 6475076"/>
              <a:gd name="connsiteX1" fmla="*/ 477520 w 9906001"/>
              <a:gd name="connsiteY1" fmla="*/ 1497600 h 6475076"/>
              <a:gd name="connsiteX2" fmla="*/ 804672 w 9906001"/>
              <a:gd name="connsiteY2" fmla="*/ 1170448 h 6475076"/>
              <a:gd name="connsiteX3" fmla="*/ 2527300 w 9906001"/>
              <a:gd name="connsiteY3" fmla="*/ 1134380 h 6475076"/>
              <a:gd name="connsiteX4" fmla="*/ 9906001 w 9906001"/>
              <a:gd name="connsiteY4" fmla="*/ 857519 h 6475076"/>
              <a:gd name="connsiteX5" fmla="*/ 9906000 w 9906001"/>
              <a:gd name="connsiteY5" fmla="*/ 6475076 h 6475076"/>
              <a:gd name="connsiteX6" fmla="*/ 0 w 9906001"/>
              <a:gd name="connsiteY6" fmla="*/ 6475076 h 6475076"/>
              <a:gd name="connsiteX7" fmla="*/ 0 w 9906001"/>
              <a:gd name="connsiteY7" fmla="*/ 1157239 h 6475076"/>
              <a:gd name="connsiteX0" fmla="*/ 0 w 9906001"/>
              <a:gd name="connsiteY0" fmla="*/ 1157239 h 6475076"/>
              <a:gd name="connsiteX1" fmla="*/ 477520 w 9906001"/>
              <a:gd name="connsiteY1" fmla="*/ 1497600 h 6475076"/>
              <a:gd name="connsiteX2" fmla="*/ 804672 w 9906001"/>
              <a:gd name="connsiteY2" fmla="*/ 1170448 h 6475076"/>
              <a:gd name="connsiteX3" fmla="*/ 2527300 w 9906001"/>
              <a:gd name="connsiteY3" fmla="*/ 1134380 h 6475076"/>
              <a:gd name="connsiteX4" fmla="*/ 9906001 w 9906001"/>
              <a:gd name="connsiteY4" fmla="*/ 857519 h 6475076"/>
              <a:gd name="connsiteX5" fmla="*/ 9906000 w 9906001"/>
              <a:gd name="connsiteY5" fmla="*/ 6475076 h 6475076"/>
              <a:gd name="connsiteX6" fmla="*/ 0 w 9906001"/>
              <a:gd name="connsiteY6" fmla="*/ 6475076 h 6475076"/>
              <a:gd name="connsiteX7" fmla="*/ 0 w 9906001"/>
              <a:gd name="connsiteY7" fmla="*/ 1157239 h 6475076"/>
              <a:gd name="connsiteX0" fmla="*/ 0 w 9906001"/>
              <a:gd name="connsiteY0" fmla="*/ 1157239 h 6475076"/>
              <a:gd name="connsiteX1" fmla="*/ 477520 w 9906001"/>
              <a:gd name="connsiteY1" fmla="*/ 1497600 h 6475076"/>
              <a:gd name="connsiteX2" fmla="*/ 804672 w 9906001"/>
              <a:gd name="connsiteY2" fmla="*/ 1170448 h 6475076"/>
              <a:gd name="connsiteX3" fmla="*/ 2733040 w 9906001"/>
              <a:gd name="connsiteY3" fmla="*/ 1149620 h 6475076"/>
              <a:gd name="connsiteX4" fmla="*/ 9906001 w 9906001"/>
              <a:gd name="connsiteY4" fmla="*/ 857519 h 6475076"/>
              <a:gd name="connsiteX5" fmla="*/ 9906000 w 9906001"/>
              <a:gd name="connsiteY5" fmla="*/ 6475076 h 6475076"/>
              <a:gd name="connsiteX6" fmla="*/ 0 w 9906001"/>
              <a:gd name="connsiteY6" fmla="*/ 6475076 h 6475076"/>
              <a:gd name="connsiteX7" fmla="*/ 0 w 9906001"/>
              <a:gd name="connsiteY7" fmla="*/ 1157239 h 6475076"/>
              <a:gd name="connsiteX0" fmla="*/ 0 w 10444988"/>
              <a:gd name="connsiteY0" fmla="*/ 1157239 h 6475076"/>
              <a:gd name="connsiteX1" fmla="*/ 477520 w 10444988"/>
              <a:gd name="connsiteY1" fmla="*/ 1497600 h 6475076"/>
              <a:gd name="connsiteX2" fmla="*/ 804672 w 10444988"/>
              <a:gd name="connsiteY2" fmla="*/ 1170448 h 6475076"/>
              <a:gd name="connsiteX3" fmla="*/ 8928100 w 10444988"/>
              <a:gd name="connsiteY3" fmla="*/ 1119140 h 6475076"/>
              <a:gd name="connsiteX4" fmla="*/ 9906001 w 10444988"/>
              <a:gd name="connsiteY4" fmla="*/ 857519 h 6475076"/>
              <a:gd name="connsiteX5" fmla="*/ 9906000 w 10444988"/>
              <a:gd name="connsiteY5" fmla="*/ 6475076 h 6475076"/>
              <a:gd name="connsiteX6" fmla="*/ 0 w 10444988"/>
              <a:gd name="connsiteY6" fmla="*/ 6475076 h 6475076"/>
              <a:gd name="connsiteX7" fmla="*/ 0 w 10444988"/>
              <a:gd name="connsiteY7" fmla="*/ 1157239 h 6475076"/>
              <a:gd name="connsiteX0" fmla="*/ 0 w 10444988"/>
              <a:gd name="connsiteY0" fmla="*/ 334279 h 5652116"/>
              <a:gd name="connsiteX1" fmla="*/ 477520 w 10444988"/>
              <a:gd name="connsiteY1" fmla="*/ 674640 h 5652116"/>
              <a:gd name="connsiteX2" fmla="*/ 804672 w 10444988"/>
              <a:gd name="connsiteY2" fmla="*/ 347488 h 5652116"/>
              <a:gd name="connsiteX3" fmla="*/ 8928100 w 10444988"/>
              <a:gd name="connsiteY3" fmla="*/ 296180 h 5652116"/>
              <a:gd name="connsiteX4" fmla="*/ 9906001 w 10444988"/>
              <a:gd name="connsiteY4" fmla="*/ 34559 h 5652116"/>
              <a:gd name="connsiteX5" fmla="*/ 9906000 w 10444988"/>
              <a:gd name="connsiteY5" fmla="*/ 5652116 h 5652116"/>
              <a:gd name="connsiteX6" fmla="*/ 0 w 10444988"/>
              <a:gd name="connsiteY6" fmla="*/ 5652116 h 5652116"/>
              <a:gd name="connsiteX7" fmla="*/ 0 w 10444988"/>
              <a:gd name="connsiteY7" fmla="*/ 334279 h 5652116"/>
              <a:gd name="connsiteX0" fmla="*/ 0 w 10444988"/>
              <a:gd name="connsiteY0" fmla="*/ 299720 h 5617557"/>
              <a:gd name="connsiteX1" fmla="*/ 477520 w 10444988"/>
              <a:gd name="connsiteY1" fmla="*/ 640081 h 5617557"/>
              <a:gd name="connsiteX2" fmla="*/ 804672 w 10444988"/>
              <a:gd name="connsiteY2" fmla="*/ 312929 h 5617557"/>
              <a:gd name="connsiteX3" fmla="*/ 8928100 w 10444988"/>
              <a:gd name="connsiteY3" fmla="*/ 261621 h 5617557"/>
              <a:gd name="connsiteX4" fmla="*/ 9906001 w 10444988"/>
              <a:gd name="connsiteY4" fmla="*/ 0 h 5617557"/>
              <a:gd name="connsiteX5" fmla="*/ 9906000 w 10444988"/>
              <a:gd name="connsiteY5" fmla="*/ 5617557 h 5617557"/>
              <a:gd name="connsiteX6" fmla="*/ 0 w 10444988"/>
              <a:gd name="connsiteY6" fmla="*/ 5617557 h 5617557"/>
              <a:gd name="connsiteX7" fmla="*/ 0 w 10444988"/>
              <a:gd name="connsiteY7" fmla="*/ 299720 h 5617557"/>
              <a:gd name="connsiteX0" fmla="*/ 0 w 9906001"/>
              <a:gd name="connsiteY0" fmla="*/ 299720 h 5617557"/>
              <a:gd name="connsiteX1" fmla="*/ 477520 w 9906001"/>
              <a:gd name="connsiteY1" fmla="*/ 640081 h 5617557"/>
              <a:gd name="connsiteX2" fmla="*/ 804672 w 9906001"/>
              <a:gd name="connsiteY2" fmla="*/ 312929 h 5617557"/>
              <a:gd name="connsiteX3" fmla="*/ 8928100 w 9906001"/>
              <a:gd name="connsiteY3" fmla="*/ 261621 h 5617557"/>
              <a:gd name="connsiteX4" fmla="*/ 9906001 w 9906001"/>
              <a:gd name="connsiteY4" fmla="*/ 0 h 5617557"/>
              <a:gd name="connsiteX5" fmla="*/ 9906000 w 9906001"/>
              <a:gd name="connsiteY5" fmla="*/ 5617557 h 5617557"/>
              <a:gd name="connsiteX6" fmla="*/ 0 w 9906001"/>
              <a:gd name="connsiteY6" fmla="*/ 5617557 h 5617557"/>
              <a:gd name="connsiteX7" fmla="*/ 0 w 9906001"/>
              <a:gd name="connsiteY7" fmla="*/ 299720 h 5617557"/>
              <a:gd name="connsiteX0" fmla="*/ 0 w 9906001"/>
              <a:gd name="connsiteY0" fmla="*/ 299720 h 5617557"/>
              <a:gd name="connsiteX1" fmla="*/ 477520 w 9906001"/>
              <a:gd name="connsiteY1" fmla="*/ 640081 h 5617557"/>
              <a:gd name="connsiteX2" fmla="*/ 804672 w 9906001"/>
              <a:gd name="connsiteY2" fmla="*/ 312929 h 5617557"/>
              <a:gd name="connsiteX3" fmla="*/ 8836660 w 9906001"/>
              <a:gd name="connsiteY3" fmla="*/ 284481 h 5617557"/>
              <a:gd name="connsiteX4" fmla="*/ 9906001 w 9906001"/>
              <a:gd name="connsiteY4" fmla="*/ 0 h 5617557"/>
              <a:gd name="connsiteX5" fmla="*/ 9906000 w 9906001"/>
              <a:gd name="connsiteY5" fmla="*/ 5617557 h 5617557"/>
              <a:gd name="connsiteX6" fmla="*/ 0 w 9906001"/>
              <a:gd name="connsiteY6" fmla="*/ 5617557 h 5617557"/>
              <a:gd name="connsiteX7" fmla="*/ 0 w 9906001"/>
              <a:gd name="connsiteY7" fmla="*/ 299720 h 5617557"/>
              <a:gd name="connsiteX0" fmla="*/ 0 w 9906001"/>
              <a:gd name="connsiteY0" fmla="*/ 299720 h 5617557"/>
              <a:gd name="connsiteX1" fmla="*/ 477520 w 9906001"/>
              <a:gd name="connsiteY1" fmla="*/ 640081 h 5617557"/>
              <a:gd name="connsiteX2" fmla="*/ 804672 w 9906001"/>
              <a:gd name="connsiteY2" fmla="*/ 312929 h 5617557"/>
              <a:gd name="connsiteX3" fmla="*/ 8836660 w 9906001"/>
              <a:gd name="connsiteY3" fmla="*/ 284481 h 5617557"/>
              <a:gd name="connsiteX4" fmla="*/ 9906001 w 9906001"/>
              <a:gd name="connsiteY4" fmla="*/ 0 h 5617557"/>
              <a:gd name="connsiteX5" fmla="*/ 9906000 w 9906001"/>
              <a:gd name="connsiteY5" fmla="*/ 5617557 h 5617557"/>
              <a:gd name="connsiteX6" fmla="*/ 0 w 9906001"/>
              <a:gd name="connsiteY6" fmla="*/ 5617557 h 5617557"/>
              <a:gd name="connsiteX7" fmla="*/ 0 w 9906001"/>
              <a:gd name="connsiteY7" fmla="*/ 299720 h 5617557"/>
              <a:gd name="connsiteX0" fmla="*/ 0 w 9906001"/>
              <a:gd name="connsiteY0" fmla="*/ 299720 h 5617557"/>
              <a:gd name="connsiteX1" fmla="*/ 477520 w 9906001"/>
              <a:gd name="connsiteY1" fmla="*/ 640081 h 5617557"/>
              <a:gd name="connsiteX2" fmla="*/ 804672 w 9906001"/>
              <a:gd name="connsiteY2" fmla="*/ 312929 h 5617557"/>
              <a:gd name="connsiteX3" fmla="*/ 8780677 w 9906001"/>
              <a:gd name="connsiteY3" fmla="*/ 303142 h 5617557"/>
              <a:gd name="connsiteX4" fmla="*/ 9906001 w 9906001"/>
              <a:gd name="connsiteY4" fmla="*/ 0 h 5617557"/>
              <a:gd name="connsiteX5" fmla="*/ 9906000 w 9906001"/>
              <a:gd name="connsiteY5" fmla="*/ 5617557 h 5617557"/>
              <a:gd name="connsiteX6" fmla="*/ 0 w 9906001"/>
              <a:gd name="connsiteY6" fmla="*/ 5617557 h 5617557"/>
              <a:gd name="connsiteX7" fmla="*/ 0 w 9906001"/>
              <a:gd name="connsiteY7" fmla="*/ 299720 h 5617557"/>
              <a:gd name="connsiteX0" fmla="*/ 0 w 9906001"/>
              <a:gd name="connsiteY0" fmla="*/ 299720 h 5617557"/>
              <a:gd name="connsiteX1" fmla="*/ 477520 w 9906001"/>
              <a:gd name="connsiteY1" fmla="*/ 640081 h 5617557"/>
              <a:gd name="connsiteX2" fmla="*/ 804672 w 9906001"/>
              <a:gd name="connsiteY2" fmla="*/ 312929 h 5617557"/>
              <a:gd name="connsiteX3" fmla="*/ 8780677 w 9906001"/>
              <a:gd name="connsiteY3" fmla="*/ 303142 h 5617557"/>
              <a:gd name="connsiteX4" fmla="*/ 9906001 w 9906001"/>
              <a:gd name="connsiteY4" fmla="*/ 0 h 5617557"/>
              <a:gd name="connsiteX5" fmla="*/ 9906000 w 9906001"/>
              <a:gd name="connsiteY5" fmla="*/ 5617557 h 5617557"/>
              <a:gd name="connsiteX6" fmla="*/ 0 w 9906001"/>
              <a:gd name="connsiteY6" fmla="*/ 5617557 h 5617557"/>
              <a:gd name="connsiteX7" fmla="*/ 0 w 9906001"/>
              <a:gd name="connsiteY7" fmla="*/ 299720 h 5617557"/>
              <a:gd name="connsiteX0" fmla="*/ 0 w 9906001"/>
              <a:gd name="connsiteY0" fmla="*/ 299720 h 5617557"/>
              <a:gd name="connsiteX1" fmla="*/ 477520 w 9906001"/>
              <a:gd name="connsiteY1" fmla="*/ 640081 h 5617557"/>
              <a:gd name="connsiteX2" fmla="*/ 804672 w 9906001"/>
              <a:gd name="connsiteY2" fmla="*/ 312929 h 5617557"/>
              <a:gd name="connsiteX3" fmla="*/ 8780677 w 9906001"/>
              <a:gd name="connsiteY3" fmla="*/ 303142 h 5617557"/>
              <a:gd name="connsiteX4" fmla="*/ 9906001 w 9906001"/>
              <a:gd name="connsiteY4" fmla="*/ 0 h 5617557"/>
              <a:gd name="connsiteX5" fmla="*/ 9906000 w 9906001"/>
              <a:gd name="connsiteY5" fmla="*/ 5617557 h 5617557"/>
              <a:gd name="connsiteX6" fmla="*/ 0 w 9906001"/>
              <a:gd name="connsiteY6" fmla="*/ 5617557 h 5617557"/>
              <a:gd name="connsiteX7" fmla="*/ 0 w 9906001"/>
              <a:gd name="connsiteY7" fmla="*/ 299720 h 5617557"/>
              <a:gd name="connsiteX0" fmla="*/ 0 w 9906001"/>
              <a:gd name="connsiteY0" fmla="*/ 299720 h 5617557"/>
              <a:gd name="connsiteX1" fmla="*/ 477520 w 9906001"/>
              <a:gd name="connsiteY1" fmla="*/ 640081 h 5617557"/>
              <a:gd name="connsiteX2" fmla="*/ 804672 w 9906001"/>
              <a:gd name="connsiteY2" fmla="*/ 312929 h 5617557"/>
              <a:gd name="connsiteX3" fmla="*/ 8780677 w 9906001"/>
              <a:gd name="connsiteY3" fmla="*/ 303142 h 5617557"/>
              <a:gd name="connsiteX4" fmla="*/ 9906001 w 9906001"/>
              <a:gd name="connsiteY4" fmla="*/ 0 h 5617557"/>
              <a:gd name="connsiteX5" fmla="*/ 9906000 w 9906001"/>
              <a:gd name="connsiteY5" fmla="*/ 5617557 h 5617557"/>
              <a:gd name="connsiteX6" fmla="*/ 0 w 9906001"/>
              <a:gd name="connsiteY6" fmla="*/ 5617557 h 5617557"/>
              <a:gd name="connsiteX7" fmla="*/ 0 w 9906001"/>
              <a:gd name="connsiteY7" fmla="*/ 299720 h 56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6001" h="5617557">
                <a:moveTo>
                  <a:pt x="0" y="299720"/>
                </a:moveTo>
                <a:cubicBezTo>
                  <a:pt x="392853" y="367454"/>
                  <a:pt x="425027" y="521547"/>
                  <a:pt x="477520" y="640081"/>
                </a:cubicBezTo>
                <a:cubicBezTo>
                  <a:pt x="476843" y="573702"/>
                  <a:pt x="585893" y="385404"/>
                  <a:pt x="804672" y="312929"/>
                </a:cubicBezTo>
                <a:lnTo>
                  <a:pt x="8780677" y="303142"/>
                </a:lnTo>
                <a:cubicBezTo>
                  <a:pt x="9622264" y="327695"/>
                  <a:pt x="9732434" y="257387"/>
                  <a:pt x="9906001" y="0"/>
                </a:cubicBezTo>
                <a:cubicBezTo>
                  <a:pt x="9906001" y="1872519"/>
                  <a:pt x="9906000" y="3745038"/>
                  <a:pt x="9906000" y="5617557"/>
                </a:cubicBezTo>
                <a:lnTo>
                  <a:pt x="0" y="5617557"/>
                </a:lnTo>
                <a:lnTo>
                  <a:pt x="0" y="299720"/>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3" name="Titre 1"/>
          <p:cNvSpPr txBox="1">
            <a:spLocks noGrp="1"/>
          </p:cNvSpPr>
          <p:nvPr>
            <p:ph type="title"/>
          </p:nvPr>
        </p:nvSpPr>
        <p:spPr>
          <a:noFill/>
        </p:spPr>
        <p:txBody>
          <a:bodyPr/>
          <a:lstStyle>
            <a:lvl1pPr>
              <a:defRPr/>
            </a:lvl1pPr>
          </a:lstStyle>
          <a:p>
            <a:pPr lvl="0"/>
            <a:r>
              <a:rPr lang="en-US" dirty="0"/>
              <a:t>Click to edit Master title style</a:t>
            </a:r>
          </a:p>
        </p:txBody>
      </p:sp>
      <p:sp>
        <p:nvSpPr>
          <p:cNvPr id="7" name="Freeform 4"/>
          <p:cNvSpPr>
            <a:spLocks/>
          </p:cNvSpPr>
          <p:nvPr userDrawn="1">
            <p:custDataLst>
              <p:tags r:id="rId1"/>
            </p:custDataLst>
          </p:nvPr>
        </p:nvSpPr>
        <p:spPr bwMode="auto">
          <a:xfrm>
            <a:off x="3"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p:spPr>
        <p:txBody>
          <a:bodyPr vert="horz" wrap="square" lIns="99563" tIns="49782" rIns="99563" bIns="49782" numCol="1" anchor="t" anchorCtr="0" compatLnSpc="1">
            <a:prstTxWarp prst="textNoShape">
              <a:avLst/>
            </a:prstTxWarp>
          </a:bodyPr>
          <a:lstStyle/>
          <a:p>
            <a:endParaRPr lang="fr-FR" sz="1800" dirty="0"/>
          </a:p>
        </p:txBody>
      </p:sp>
    </p:spTree>
    <p:extLst>
      <p:ext uri="{BB962C8B-B14F-4D97-AF65-F5344CB8AC3E}">
        <p14:creationId xmlns:p14="http://schemas.microsoft.com/office/powerpoint/2010/main" val="4043968143"/>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Break 2">
    <p:spTree>
      <p:nvGrpSpPr>
        <p:cNvPr id="1" name=""/>
        <p:cNvGrpSpPr/>
        <p:nvPr/>
      </p:nvGrpSpPr>
      <p:grpSpPr>
        <a:xfrm>
          <a:off x="0" y="0"/>
          <a:ext cx="0" cy="0"/>
          <a:chOff x="0" y="0"/>
          <a:chExt cx="0" cy="0"/>
        </a:xfrm>
      </p:grpSpPr>
      <p:pic>
        <p:nvPicPr>
          <p:cNvPr id="127035" name="Picture 59"/>
          <p:cNvPicPr>
            <a:picLocks noChangeAspect="1" noChangeArrowheads="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0" y="-9525"/>
            <a:ext cx="12192000" cy="6219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312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7"/>
          <p:cNvSpPr/>
          <p:nvPr userDrawn="1">
            <p:custDataLst>
              <p:tags r:id="rId3"/>
            </p:custDataLst>
          </p:nvPr>
        </p:nvSpPr>
        <p:spPr bwMode="auto">
          <a:xfrm flipV="1">
            <a:off x="0" y="4674415"/>
            <a:ext cx="12194890" cy="218358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2 w 10564100"/>
              <a:gd name="connsiteY6" fmla="*/ 1251668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2 w 10564100"/>
              <a:gd name="connsiteY6" fmla="*/ 1696930 h 3793347"/>
              <a:gd name="connsiteX0" fmla="*/ 10564097 w 10564610"/>
              <a:gd name="connsiteY0" fmla="*/ 0 h 2096417"/>
              <a:gd name="connsiteX1" fmla="*/ 10562846 w 10564610"/>
              <a:gd name="connsiteY1" fmla="*/ 2096417 h 2096417"/>
              <a:gd name="connsiteX2" fmla="*/ 9024256 w 10564610"/>
              <a:gd name="connsiteY2" fmla="*/ 1247676 h 2096417"/>
              <a:gd name="connsiteX3" fmla="*/ 2294717 w 10564610"/>
              <a:gd name="connsiteY3" fmla="*/ 1232820 h 2096417"/>
              <a:gd name="connsiteX4" fmla="*/ 1200045 w 10564610"/>
              <a:gd name="connsiteY4" fmla="*/ 511020 h 2096417"/>
              <a:gd name="connsiteX5" fmla="*/ 0 w 10564610"/>
              <a:gd name="connsiteY5" fmla="*/ 1236841 h 2096417"/>
              <a:gd name="connsiteX6" fmla="*/ 1252 w 10564610"/>
              <a:gd name="connsiteY6" fmla="*/ 0 h 2096417"/>
              <a:gd name="connsiteX0" fmla="*/ 10566600 w 10567113"/>
              <a:gd name="connsiteY0" fmla="*/ 288520 h 2384937"/>
              <a:gd name="connsiteX1" fmla="*/ 10565349 w 10567113"/>
              <a:gd name="connsiteY1" fmla="*/ 2384937 h 2384937"/>
              <a:gd name="connsiteX2" fmla="*/ 9026759 w 10567113"/>
              <a:gd name="connsiteY2" fmla="*/ 1536196 h 2384937"/>
              <a:gd name="connsiteX3" fmla="*/ 2297220 w 10567113"/>
              <a:gd name="connsiteY3" fmla="*/ 1521340 h 2384937"/>
              <a:gd name="connsiteX4" fmla="*/ 1202548 w 10567113"/>
              <a:gd name="connsiteY4" fmla="*/ 799540 h 2384937"/>
              <a:gd name="connsiteX5" fmla="*/ 2503 w 10567113"/>
              <a:gd name="connsiteY5" fmla="*/ 1525361 h 2384937"/>
              <a:gd name="connsiteX6" fmla="*/ 0 w 10567113"/>
              <a:gd name="connsiteY6" fmla="*/ 0 h 2384937"/>
              <a:gd name="connsiteX0" fmla="*/ 10562846 w 10566603"/>
              <a:gd name="connsiteY0" fmla="*/ 1 h 2384937"/>
              <a:gd name="connsiteX1" fmla="*/ 10565349 w 10566603"/>
              <a:gd name="connsiteY1" fmla="*/ 2384937 h 2384937"/>
              <a:gd name="connsiteX2" fmla="*/ 9026759 w 10566603"/>
              <a:gd name="connsiteY2" fmla="*/ 1536196 h 2384937"/>
              <a:gd name="connsiteX3" fmla="*/ 2297220 w 10566603"/>
              <a:gd name="connsiteY3" fmla="*/ 1521340 h 2384937"/>
              <a:gd name="connsiteX4" fmla="*/ 1202548 w 10566603"/>
              <a:gd name="connsiteY4" fmla="*/ 799540 h 2384937"/>
              <a:gd name="connsiteX5" fmla="*/ 2503 w 10566603"/>
              <a:gd name="connsiteY5" fmla="*/ 1525361 h 2384937"/>
              <a:gd name="connsiteX6" fmla="*/ 0 w 10566603"/>
              <a:gd name="connsiteY6" fmla="*/ 0 h 2384937"/>
              <a:gd name="connsiteX0" fmla="*/ 10562846 w 10566603"/>
              <a:gd name="connsiteY0" fmla="*/ 1 h 2384937"/>
              <a:gd name="connsiteX1" fmla="*/ 10565349 w 10566603"/>
              <a:gd name="connsiteY1" fmla="*/ 2384937 h 2384937"/>
              <a:gd name="connsiteX2" fmla="*/ 9026759 w 10566603"/>
              <a:gd name="connsiteY2" fmla="*/ 1536196 h 2384937"/>
              <a:gd name="connsiteX3" fmla="*/ 2297220 w 10566603"/>
              <a:gd name="connsiteY3" fmla="*/ 1521340 h 2384937"/>
              <a:gd name="connsiteX4" fmla="*/ 1202548 w 10566603"/>
              <a:gd name="connsiteY4" fmla="*/ 799540 h 2384937"/>
              <a:gd name="connsiteX5" fmla="*/ 2503 w 10566603"/>
              <a:gd name="connsiteY5" fmla="*/ 1525361 h 2384937"/>
              <a:gd name="connsiteX6" fmla="*/ 0 w 10566603"/>
              <a:gd name="connsiteY6" fmla="*/ 0 h 2384937"/>
              <a:gd name="connsiteX0" fmla="*/ 10562846 w 10565349"/>
              <a:gd name="connsiteY0" fmla="*/ 1 h 2384937"/>
              <a:gd name="connsiteX1" fmla="*/ 10565349 w 10565349"/>
              <a:gd name="connsiteY1" fmla="*/ 2384937 h 2384937"/>
              <a:gd name="connsiteX2" fmla="*/ 9026759 w 10565349"/>
              <a:gd name="connsiteY2" fmla="*/ 1536196 h 2384937"/>
              <a:gd name="connsiteX3" fmla="*/ 2297220 w 10565349"/>
              <a:gd name="connsiteY3" fmla="*/ 1521340 h 2384937"/>
              <a:gd name="connsiteX4" fmla="*/ 1202548 w 10565349"/>
              <a:gd name="connsiteY4" fmla="*/ 799540 h 2384937"/>
              <a:gd name="connsiteX5" fmla="*/ 2503 w 10565349"/>
              <a:gd name="connsiteY5" fmla="*/ 1525361 h 2384937"/>
              <a:gd name="connsiteX6" fmla="*/ 0 w 10565349"/>
              <a:gd name="connsiteY6" fmla="*/ 0 h 238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5349" h="2384937">
                <a:moveTo>
                  <a:pt x="10562846" y="1"/>
                </a:moveTo>
                <a:cubicBezTo>
                  <a:pt x="10563680" y="794980"/>
                  <a:pt x="10564515" y="1589958"/>
                  <a:pt x="10565349" y="2384937"/>
                </a:cubicBezTo>
                <a:cubicBezTo>
                  <a:pt x="10192930" y="1647600"/>
                  <a:pt x="9464345" y="1520251"/>
                  <a:pt x="9026759" y="1536196"/>
                </a:cubicBezTo>
                <a:lnTo>
                  <a:pt x="2297220" y="1521340"/>
                </a:lnTo>
                <a:cubicBezTo>
                  <a:pt x="1856587" y="1521888"/>
                  <a:pt x="1425658" y="1271586"/>
                  <a:pt x="1202548" y="799540"/>
                </a:cubicBezTo>
                <a:cubicBezTo>
                  <a:pt x="967192" y="1477994"/>
                  <a:pt x="281143" y="1524483"/>
                  <a:pt x="2503" y="1525361"/>
                </a:cubicBezTo>
                <a:cubicBezTo>
                  <a:pt x="1669" y="1016907"/>
                  <a:pt x="834" y="508454"/>
                  <a:pt x="0" y="0"/>
                </a:cubicBezTo>
              </a:path>
            </a:pathLst>
          </a:custGeom>
          <a:solidFill>
            <a:schemeClr val="bg1"/>
          </a:solidFill>
          <a:ln w="12700" cmpd="sng" algn="ctr">
            <a:noFill/>
            <a:miter lim="800000"/>
            <a:headEnd/>
            <a:tailEnd/>
          </a:ln>
          <a:effectLst>
            <a:outerShdw blurRad="127000" dist="38100" dir="16200000" rotWithShape="0">
              <a:schemeClr val="tx1">
                <a:lumMod val="50000"/>
                <a:alpha val="40000"/>
              </a:schemeClr>
            </a:outerShdw>
          </a:effectLst>
        </p:spPr>
        <p:txBody>
          <a:bodyPr wrap="square" lIns="30816" tIns="40062" rIns="30816" bIns="40062" rtlCol="0" anchor="ctr"/>
          <a:lstStyle/>
          <a:p>
            <a:pPr marL="0" algn="ctr" defTabSz="957756" rtl="0" eaLnBrk="1" fontAlgn="auto" latinLnBrk="0" hangingPunct="1">
              <a:spcBef>
                <a:spcPts val="0"/>
              </a:spcBef>
              <a:spcAft>
                <a:spcPts val="0"/>
              </a:spcAft>
            </a:pPr>
            <a:endParaRPr lang="en-US" sz="1000" kern="1200" dirty="0">
              <a:solidFill>
                <a:schemeClr val="bg1"/>
              </a:solidFill>
              <a:latin typeface="Arial"/>
              <a:ea typeface="+mn-ea"/>
              <a:cs typeface="Arial"/>
            </a:endParaRPr>
          </a:p>
        </p:txBody>
      </p:sp>
      <p:sp>
        <p:nvSpPr>
          <p:cNvPr id="11" name="Titre 1"/>
          <p:cNvSpPr>
            <a:spLocks noGrp="1"/>
          </p:cNvSpPr>
          <p:nvPr>
            <p:ph type="title" hasCustomPrompt="1"/>
            <p:custDataLst>
              <p:tags r:id="rId4"/>
            </p:custDataLst>
          </p:nvPr>
        </p:nvSpPr>
        <p:spPr>
          <a:xfrm>
            <a:off x="527539" y="254992"/>
            <a:ext cx="7909631" cy="781328"/>
          </a:xfrm>
          <a:prstGeom prst="rect">
            <a:avLst/>
          </a:prstGeom>
        </p:spPr>
        <p:txBody>
          <a:bodyPr lIns="0" tIns="0" rIns="0" bIns="0" anchor="b" anchorCtr="0"/>
          <a:lstStyle>
            <a:lvl1pPr algn="l">
              <a:defRPr sz="2600" b="1">
                <a:solidFill>
                  <a:schemeClr val="accent2">
                    <a:lumMod val="75000"/>
                  </a:schemeClr>
                </a:solidFill>
                <a:effectLst/>
                <a:latin typeface="Arial" pitchFamily="34" charset="0"/>
                <a:cs typeface="Arial" pitchFamily="34" charset="0"/>
              </a:defRPr>
            </a:lvl1pPr>
          </a:lstStyle>
          <a:p>
            <a:pPr lvl="0"/>
            <a:r>
              <a:rPr lang="en-US" noProof="0" dirty="0"/>
              <a:t>Click to edit Master text style</a:t>
            </a:r>
          </a:p>
        </p:txBody>
      </p:sp>
      <p:sp>
        <p:nvSpPr>
          <p:cNvPr id="12" name="Rectangle 4"/>
          <p:cNvSpPr>
            <a:spLocks noGrp="1" noChangeArrowheads="1"/>
          </p:cNvSpPr>
          <p:nvPr>
            <p:ph type="subTitle" idx="1"/>
          </p:nvPr>
        </p:nvSpPr>
        <p:spPr bwMode="gray">
          <a:xfrm>
            <a:off x="527539" y="1099363"/>
            <a:ext cx="4499317" cy="519075"/>
          </a:xfrm>
          <a:prstGeom prst="rect">
            <a:avLst/>
          </a:prstGeom>
          <a:effectLst/>
        </p:spPr>
        <p:txBody>
          <a:bodyPr lIns="0" tIns="0" rIns="0" bIns="0" anchor="t" anchorCtr="0"/>
          <a:lstStyle>
            <a:lvl1pPr marL="0" indent="0" algn="l" fontAlgn="t">
              <a:spcAft>
                <a:spcPct val="0"/>
              </a:spcAft>
              <a:buClrTx/>
              <a:buFontTx/>
              <a:buNone/>
              <a:defRPr lang="en-US" sz="1800" b="1" kern="1200" noProof="0" dirty="0">
                <a:solidFill>
                  <a:srgbClr val="000000"/>
                </a:solidFill>
                <a:effectLst/>
                <a:latin typeface="Arial" pitchFamily="34" charset="0"/>
                <a:ea typeface="+mj-ea"/>
                <a:cs typeface="Arial" pitchFamily="34" charset="0"/>
              </a:defRPr>
            </a:lvl1pPr>
          </a:lstStyle>
          <a:p>
            <a:pPr lvl="0" algn="l" defTabSz="839694" rtl="0" eaLnBrk="1" latinLnBrk="0" hangingPunct="1">
              <a:spcBef>
                <a:spcPct val="0"/>
              </a:spcBef>
              <a:buNone/>
            </a:pPr>
            <a:r>
              <a:rPr lang="en-US" dirty="0"/>
              <a:t>Click to edit Master subtitle style</a:t>
            </a:r>
          </a:p>
        </p:txBody>
      </p:sp>
    </p:spTree>
    <p:extLst>
      <p:ext uri="{BB962C8B-B14F-4D97-AF65-F5344CB8AC3E}">
        <p14:creationId xmlns:p14="http://schemas.microsoft.com/office/powerpoint/2010/main" val="2411777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414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Tree>
    <p:extLst>
      <p:ext uri="{BB962C8B-B14F-4D97-AF65-F5344CB8AC3E}">
        <p14:creationId xmlns:p14="http://schemas.microsoft.com/office/powerpoint/2010/main" val="3486484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875"/>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950"/>
            </a:lvl1pPr>
            <a:lvl2pPr marL="371455" indent="0" algn="ctr">
              <a:buNone/>
              <a:defRPr sz="1625"/>
            </a:lvl2pPr>
            <a:lvl3pPr marL="742910" indent="0" algn="ctr">
              <a:buNone/>
              <a:defRPr sz="1462"/>
            </a:lvl3pPr>
            <a:lvl4pPr marL="1114365" indent="0" algn="ctr">
              <a:buNone/>
              <a:defRPr sz="1300"/>
            </a:lvl4pPr>
            <a:lvl5pPr marL="1485820" indent="0" algn="ctr">
              <a:buNone/>
              <a:defRPr sz="1300"/>
            </a:lvl5pPr>
            <a:lvl6pPr marL="1857275" indent="0" algn="ctr">
              <a:buNone/>
              <a:defRPr sz="1300"/>
            </a:lvl6pPr>
            <a:lvl7pPr marL="2228730" indent="0" algn="ctr">
              <a:buNone/>
              <a:defRPr sz="1300"/>
            </a:lvl7pPr>
            <a:lvl8pPr marL="2600185" indent="0" algn="ctr">
              <a:buNone/>
              <a:defRPr sz="1300"/>
            </a:lvl8pPr>
            <a:lvl9pPr marL="2971640" indent="0" algn="ctr">
              <a:buNone/>
              <a:defRPr sz="1300"/>
            </a:lvl9pPr>
          </a:lstStyle>
          <a:p>
            <a:r>
              <a:rPr lang="en-US"/>
              <a:t>Click to edit Master subtitle style</a:t>
            </a:r>
          </a:p>
        </p:txBody>
      </p:sp>
      <p:sp>
        <p:nvSpPr>
          <p:cNvPr id="4" name="Date Placeholder 3"/>
          <p:cNvSpPr>
            <a:spLocks noGrp="1"/>
          </p:cNvSpPr>
          <p:nvPr>
            <p:ph type="dt" sz="half" idx="10"/>
          </p:nvPr>
        </p:nvSpPr>
        <p:spPr>
          <a:xfrm>
            <a:off x="838201" y="6356353"/>
            <a:ext cx="2743200" cy="365125"/>
          </a:xfrm>
          <a:prstGeom prst="rect">
            <a:avLst/>
          </a:prstGeom>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610599" y="6356353"/>
            <a:ext cx="2743200" cy="365125"/>
          </a:xfrm>
          <a:prstGeom prst="rect">
            <a:avLst/>
          </a:prstGeom>
        </p:spPr>
        <p:txBody>
          <a:bodyPr/>
          <a:lstStyle/>
          <a:p>
            <a:fld id="{32B07541-E29B-4848-A535-A03C7F14F9DC}"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85708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a:t>
            </a:r>
            <a:r>
              <a:rPr lang="en-US" sz="800" kern="0" dirty="0" smtClean="0">
                <a:solidFill>
                  <a:srgbClr val="00458D"/>
                </a:solidFill>
                <a:latin typeface="+mj-lt"/>
                <a:cs typeface="Arial" panose="020B0604020202020204" pitchFamily="34" charset="0"/>
              </a:rPr>
              <a:t>Fast</a:t>
            </a:r>
            <a:r>
              <a:rPr lang="en-US" sz="800" kern="0" baseline="0" dirty="0" smtClean="0">
                <a:solidFill>
                  <a:srgbClr val="00458D"/>
                </a:solidFill>
                <a:latin typeface="+mj-lt"/>
                <a:cs typeface="Arial" panose="020B0604020202020204" pitchFamily="34" charset="0"/>
              </a:rPr>
              <a:t> Invoicing</a:t>
            </a:r>
            <a:r>
              <a:rPr lang="en-US" sz="800" kern="0" dirty="0" smtClean="0">
                <a:solidFill>
                  <a:srgbClr val="00458D"/>
                </a:solidFill>
                <a:latin typeface="+mj-lt"/>
                <a:cs typeface="Arial" panose="020B0604020202020204" pitchFamily="34" charset="0"/>
              </a:rPr>
              <a:t>| Apr 2018</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04162" y="6555758"/>
            <a:ext cx="3519830" cy="215444"/>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a:t>
            </a:r>
            <a:r>
              <a:rPr lang="en-US" sz="800" dirty="0" smtClean="0">
                <a:solidFill>
                  <a:schemeClr val="bg2">
                    <a:lumMod val="50000"/>
                  </a:schemeClr>
                </a:solidFill>
                <a:cs typeface="Arial" panose="020B0604020202020204" pitchFamily="34" charset="0"/>
              </a:rPr>
              <a:t>2018 </a:t>
            </a:r>
            <a:r>
              <a:rPr lang="en-US" sz="800" dirty="0">
                <a:solidFill>
                  <a:schemeClr val="bg2">
                    <a:lumMod val="50000"/>
                  </a:schemeClr>
                </a:solidFill>
                <a:cs typeface="Arial" panose="020B0604020202020204" pitchFamily="34" charset="0"/>
              </a:rPr>
              <a:t>Capgemini. All rights reserved.</a:t>
            </a:r>
          </a:p>
        </p:txBody>
      </p:sp>
    </p:spTree>
    <p:extLst>
      <p:ext uri="{BB962C8B-B14F-4D97-AF65-F5344CB8AC3E}">
        <p14:creationId xmlns:p14="http://schemas.microsoft.com/office/powerpoint/2010/main" val="39262656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7432281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5159"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
        <p:nvSpPr>
          <p:cNvPr id="5" name="Retângulo 43">
            <a:extLst>
              <a:ext uri="{FF2B5EF4-FFF2-40B4-BE49-F238E27FC236}">
                <a16:creationId xmlns="" xmlns:a16="http://schemas.microsoft.com/office/drawing/2014/main" id="{E27247D7-4F8D-4CD0-AA71-AB1B32A7B262}"/>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Rectangle 27">
            <a:hlinkClick r:id="rId7"/>
            <a:extLst>
              <a:ext uri="{FF2B5EF4-FFF2-40B4-BE49-F238E27FC236}">
                <a16:creationId xmlns="" xmlns:a16="http://schemas.microsoft.com/office/drawing/2014/main" id="{DE257612-638D-4D57-900A-38CE45EDAA05}"/>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Clear KYC| Dec 2017</a:t>
            </a:r>
          </a:p>
        </p:txBody>
      </p:sp>
      <p:sp>
        <p:nvSpPr>
          <p:cNvPr id="7" name="Retângulo 43">
            <a:extLst>
              <a:ext uri="{FF2B5EF4-FFF2-40B4-BE49-F238E27FC236}">
                <a16:creationId xmlns="" xmlns:a16="http://schemas.microsoft.com/office/drawing/2014/main" id="{1904DCC7-6448-4548-98CB-788CADC90C07}"/>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945619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6183"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
        <p:nvSpPr>
          <p:cNvPr id="5" name="Retângulo 43">
            <a:extLst>
              <a:ext uri="{FF2B5EF4-FFF2-40B4-BE49-F238E27FC236}">
                <a16:creationId xmlns="" xmlns:a16="http://schemas.microsoft.com/office/drawing/2014/main" id="{19A5D83A-3903-4FEF-BA2D-C3F88B3CC60C}"/>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Rectangle 27">
            <a:hlinkClick r:id="rId7"/>
            <a:extLst>
              <a:ext uri="{FF2B5EF4-FFF2-40B4-BE49-F238E27FC236}">
                <a16:creationId xmlns="" xmlns:a16="http://schemas.microsoft.com/office/drawing/2014/main" id="{C75D72F1-1FF0-466C-8D93-7BAD4BB32890}"/>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Clear KYC| Dec 2017</a:t>
            </a:r>
          </a:p>
        </p:txBody>
      </p:sp>
      <p:sp>
        <p:nvSpPr>
          <p:cNvPr id="7" name="Retângulo 43">
            <a:extLst>
              <a:ext uri="{FF2B5EF4-FFF2-40B4-BE49-F238E27FC236}">
                <a16:creationId xmlns="" xmlns:a16="http://schemas.microsoft.com/office/drawing/2014/main" id="{14B43FFE-7A5D-401F-8E35-B37F0764E6CD}"/>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778322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7207"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
        <p:nvSpPr>
          <p:cNvPr id="5" name="Retângulo 43">
            <a:extLst>
              <a:ext uri="{FF2B5EF4-FFF2-40B4-BE49-F238E27FC236}">
                <a16:creationId xmlns="" xmlns:a16="http://schemas.microsoft.com/office/drawing/2014/main" id="{40B3ADD9-C566-4688-BF9A-345B6A5014BA}"/>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Rectangle 27">
            <a:hlinkClick r:id="rId7"/>
            <a:extLst>
              <a:ext uri="{FF2B5EF4-FFF2-40B4-BE49-F238E27FC236}">
                <a16:creationId xmlns="" xmlns:a16="http://schemas.microsoft.com/office/drawing/2014/main" id="{DFE48C5E-B398-4883-B64F-4BE523E0EFB5}"/>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Clear KYC| Dec 2017</a:t>
            </a:r>
          </a:p>
        </p:txBody>
      </p:sp>
      <p:sp>
        <p:nvSpPr>
          <p:cNvPr id="7" name="Retângulo 43">
            <a:extLst>
              <a:ext uri="{FF2B5EF4-FFF2-40B4-BE49-F238E27FC236}">
                <a16:creationId xmlns="" xmlns:a16="http://schemas.microsoft.com/office/drawing/2014/main" id="{EDDDF215-53A1-4E2C-8D56-363415D84CDC}"/>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13244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358275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8230"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
        <p:nvSpPr>
          <p:cNvPr id="5" name="Retângulo 43">
            <a:extLst>
              <a:ext uri="{FF2B5EF4-FFF2-40B4-BE49-F238E27FC236}">
                <a16:creationId xmlns="" xmlns:a16="http://schemas.microsoft.com/office/drawing/2014/main" id="{82361A3D-575C-4C55-82A3-FE933863662F}"/>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Rectangle 27">
            <a:hlinkClick r:id="rId7"/>
            <a:extLst>
              <a:ext uri="{FF2B5EF4-FFF2-40B4-BE49-F238E27FC236}">
                <a16:creationId xmlns="" xmlns:a16="http://schemas.microsoft.com/office/drawing/2014/main" id="{3A69E533-B19B-4F0B-A177-F4A2D1F28357}"/>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Easy Loyalty| Nov</a:t>
            </a:r>
            <a:r>
              <a:rPr lang="en-US" sz="800" kern="0" baseline="0" dirty="0">
                <a:solidFill>
                  <a:srgbClr val="00458D"/>
                </a:solidFill>
                <a:latin typeface="+mj-lt"/>
                <a:cs typeface="Arial" panose="020B0604020202020204" pitchFamily="34" charset="0"/>
              </a:rPr>
              <a:t> </a:t>
            </a:r>
            <a:r>
              <a:rPr lang="en-US" sz="800" kern="0" dirty="0">
                <a:solidFill>
                  <a:srgbClr val="00458D"/>
                </a:solidFill>
                <a:latin typeface="+mj-lt"/>
                <a:cs typeface="Arial" panose="020B0604020202020204" pitchFamily="34" charset="0"/>
              </a:rPr>
              <a:t>2017</a:t>
            </a:r>
          </a:p>
        </p:txBody>
      </p:sp>
      <p:sp>
        <p:nvSpPr>
          <p:cNvPr id="7" name="Retângulo 43">
            <a:extLst>
              <a:ext uri="{FF2B5EF4-FFF2-40B4-BE49-F238E27FC236}">
                <a16:creationId xmlns="" xmlns:a16="http://schemas.microsoft.com/office/drawing/2014/main" id="{6A90A347-3527-4FE1-A64C-A8AC1428855F}"/>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037101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875"/>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950"/>
            </a:lvl1pPr>
            <a:lvl2pPr marL="371455" indent="0" algn="ctr">
              <a:buNone/>
              <a:defRPr sz="1625"/>
            </a:lvl2pPr>
            <a:lvl3pPr marL="742910" indent="0" algn="ctr">
              <a:buNone/>
              <a:defRPr sz="1462"/>
            </a:lvl3pPr>
            <a:lvl4pPr marL="1114365" indent="0" algn="ctr">
              <a:buNone/>
              <a:defRPr sz="1300"/>
            </a:lvl4pPr>
            <a:lvl5pPr marL="1485820" indent="0" algn="ctr">
              <a:buNone/>
              <a:defRPr sz="1300"/>
            </a:lvl5pPr>
            <a:lvl6pPr marL="1857275" indent="0" algn="ctr">
              <a:buNone/>
              <a:defRPr sz="1300"/>
            </a:lvl6pPr>
            <a:lvl7pPr marL="2228730" indent="0" algn="ctr">
              <a:buNone/>
              <a:defRPr sz="1300"/>
            </a:lvl7pPr>
            <a:lvl8pPr marL="2600185" indent="0" algn="ctr">
              <a:buNone/>
              <a:defRPr sz="1300"/>
            </a:lvl8pPr>
            <a:lvl9pPr marL="2971640" indent="0" algn="ctr">
              <a:buNone/>
              <a:defRPr sz="1300"/>
            </a:lvl9pPr>
          </a:lstStyle>
          <a:p>
            <a:r>
              <a:rPr lang="en-US"/>
              <a:t>Click to edit Master subtitle style</a:t>
            </a:r>
          </a:p>
        </p:txBody>
      </p:sp>
      <p:sp>
        <p:nvSpPr>
          <p:cNvPr id="4" name="Date Placeholder 3"/>
          <p:cNvSpPr>
            <a:spLocks noGrp="1"/>
          </p:cNvSpPr>
          <p:nvPr>
            <p:ph type="dt" sz="half" idx="10"/>
          </p:nvPr>
        </p:nvSpPr>
        <p:spPr>
          <a:xfrm>
            <a:off x="838201" y="6356353"/>
            <a:ext cx="2743200" cy="365125"/>
          </a:xfrm>
          <a:prstGeom prst="rect">
            <a:avLst/>
          </a:prstGeom>
        </p:spPr>
        <p:txBody>
          <a:bodyPr/>
          <a:lstStyle/>
          <a:p>
            <a:fld id="{4B61E006-BB8B-4278-AA9A-B75DD570A2DB}" type="datetimeFigureOut">
              <a:rPr lang="en-US" smtClean="0">
                <a:solidFill>
                  <a:prstClr val="black">
                    <a:tint val="75000"/>
                  </a:prstClr>
                </a:solidFill>
              </a:rPr>
              <a:pPr/>
              <a:t>8/30/2018</a:t>
            </a:fld>
            <a:endParaRPr lang="en-US" dirty="0">
              <a:solidFill>
                <a:prstClr val="black">
                  <a:tint val="75000"/>
                </a:prstClr>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610599" y="6356353"/>
            <a:ext cx="2743200" cy="365125"/>
          </a:xfrm>
          <a:prstGeom prst="rect">
            <a:avLst/>
          </a:prstGeom>
        </p:spPr>
        <p:txBody>
          <a:bodyPr/>
          <a:lstStyle/>
          <a:p>
            <a:fld id="{32B07541-E29B-4848-A535-A03C7F14F9DC}" type="slidenum">
              <a:rPr lang="en-US" smtClean="0">
                <a:solidFill>
                  <a:prstClr val="black">
                    <a:tint val="75000"/>
                  </a:prstClr>
                </a:solidFill>
              </a:rPr>
              <a:pPr/>
              <a:t>‹#›</a:t>
            </a:fld>
            <a:endParaRPr lang="en-US" dirty="0">
              <a:solidFill>
                <a:prstClr val="black">
                  <a:tint val="75000"/>
                </a:prstClr>
              </a:solidFill>
            </a:endParaRPr>
          </a:p>
        </p:txBody>
      </p:sp>
      <p:sp>
        <p:nvSpPr>
          <p:cNvPr id="7" name="Retângulo 43">
            <a:extLst>
              <a:ext uri="{FF2B5EF4-FFF2-40B4-BE49-F238E27FC236}">
                <a16:creationId xmlns="" xmlns:a16="http://schemas.microsoft.com/office/drawing/2014/main" id="{A0948803-B439-445F-8A8D-C8F492770CE0}"/>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Rectangle 27">
            <a:hlinkClick r:id="rId2"/>
            <a:extLst>
              <a:ext uri="{FF2B5EF4-FFF2-40B4-BE49-F238E27FC236}">
                <a16:creationId xmlns="" xmlns:a16="http://schemas.microsoft.com/office/drawing/2014/main" id="{16A85E72-E40B-4A31-A268-F71CB380080A}"/>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Easy Loyalty| Nov</a:t>
            </a:r>
            <a:r>
              <a:rPr lang="en-US" sz="800" kern="0" baseline="0" dirty="0">
                <a:solidFill>
                  <a:srgbClr val="00458D"/>
                </a:solidFill>
                <a:latin typeface="+mj-lt"/>
                <a:cs typeface="Arial" panose="020B0604020202020204" pitchFamily="34" charset="0"/>
              </a:rPr>
              <a:t> </a:t>
            </a:r>
            <a:r>
              <a:rPr lang="en-US" sz="800" kern="0" dirty="0">
                <a:solidFill>
                  <a:srgbClr val="00458D"/>
                </a:solidFill>
                <a:latin typeface="+mj-lt"/>
                <a:cs typeface="Arial" panose="020B0604020202020204" pitchFamily="34" charset="0"/>
              </a:rPr>
              <a:t>2017</a:t>
            </a:r>
          </a:p>
        </p:txBody>
      </p:sp>
      <p:sp>
        <p:nvSpPr>
          <p:cNvPr id="9" name="Retângulo 43">
            <a:extLst>
              <a:ext uri="{FF2B5EF4-FFF2-40B4-BE49-F238E27FC236}">
                <a16:creationId xmlns="" xmlns:a16="http://schemas.microsoft.com/office/drawing/2014/main" id="{50332A9F-BD4D-4A84-89BD-A8C4254BECB6}"/>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705667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9254"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
        <p:nvSpPr>
          <p:cNvPr id="5" name="Retângulo 43">
            <a:extLst>
              <a:ext uri="{FF2B5EF4-FFF2-40B4-BE49-F238E27FC236}">
                <a16:creationId xmlns="" xmlns:a16="http://schemas.microsoft.com/office/drawing/2014/main" id="{268F5530-6D0C-410C-97D1-F58CD9460B9E}"/>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Rectangle 27">
            <a:hlinkClick r:id="rId7"/>
            <a:extLst>
              <a:ext uri="{FF2B5EF4-FFF2-40B4-BE49-F238E27FC236}">
                <a16:creationId xmlns="" xmlns:a16="http://schemas.microsoft.com/office/drawing/2014/main" id="{053FEED4-5190-48C4-9491-DDC3180EA062}"/>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Easy Loyalty| Nov</a:t>
            </a:r>
            <a:r>
              <a:rPr lang="en-US" sz="800" kern="0" baseline="0" dirty="0">
                <a:solidFill>
                  <a:srgbClr val="00458D"/>
                </a:solidFill>
                <a:latin typeface="+mj-lt"/>
                <a:cs typeface="Arial" panose="020B0604020202020204" pitchFamily="34" charset="0"/>
              </a:rPr>
              <a:t> </a:t>
            </a:r>
            <a:r>
              <a:rPr lang="en-US" sz="800" kern="0" dirty="0">
                <a:solidFill>
                  <a:srgbClr val="00458D"/>
                </a:solidFill>
                <a:latin typeface="+mj-lt"/>
                <a:cs typeface="Arial" panose="020B0604020202020204" pitchFamily="34" charset="0"/>
              </a:rPr>
              <a:t>2017</a:t>
            </a:r>
          </a:p>
        </p:txBody>
      </p:sp>
      <p:sp>
        <p:nvSpPr>
          <p:cNvPr id="7" name="Retângulo 43">
            <a:extLst>
              <a:ext uri="{FF2B5EF4-FFF2-40B4-BE49-F238E27FC236}">
                <a16:creationId xmlns="" xmlns:a16="http://schemas.microsoft.com/office/drawing/2014/main" id="{FFFEA8A6-5C88-4FE8-8B56-A0380EB7E77E}"/>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015993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9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10278"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
        <p:nvSpPr>
          <p:cNvPr id="5" name="Retângulo 43">
            <a:extLst>
              <a:ext uri="{FF2B5EF4-FFF2-40B4-BE49-F238E27FC236}">
                <a16:creationId xmlns="" xmlns:a16="http://schemas.microsoft.com/office/drawing/2014/main" id="{625D1162-A7B6-45EE-9EE8-65407C2013F4}"/>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Rectangle 27">
            <a:hlinkClick r:id="rId7"/>
            <a:extLst>
              <a:ext uri="{FF2B5EF4-FFF2-40B4-BE49-F238E27FC236}">
                <a16:creationId xmlns="" xmlns:a16="http://schemas.microsoft.com/office/drawing/2014/main" id="{132205AF-3FC3-4C52-B7D3-6446C424ED24}"/>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Easy Loyalty| Nov</a:t>
            </a:r>
            <a:r>
              <a:rPr lang="en-US" sz="800" kern="0" baseline="0" dirty="0">
                <a:solidFill>
                  <a:srgbClr val="00458D"/>
                </a:solidFill>
                <a:latin typeface="+mj-lt"/>
                <a:cs typeface="Arial" panose="020B0604020202020204" pitchFamily="34" charset="0"/>
              </a:rPr>
              <a:t> </a:t>
            </a:r>
            <a:r>
              <a:rPr lang="en-US" sz="800" kern="0" dirty="0">
                <a:solidFill>
                  <a:srgbClr val="00458D"/>
                </a:solidFill>
                <a:latin typeface="+mj-lt"/>
                <a:cs typeface="Arial" panose="020B0604020202020204" pitchFamily="34" charset="0"/>
              </a:rPr>
              <a:t>2017</a:t>
            </a:r>
          </a:p>
        </p:txBody>
      </p:sp>
      <p:sp>
        <p:nvSpPr>
          <p:cNvPr id="7" name="Retângulo 43">
            <a:extLst>
              <a:ext uri="{FF2B5EF4-FFF2-40B4-BE49-F238E27FC236}">
                <a16:creationId xmlns="" xmlns:a16="http://schemas.microsoft.com/office/drawing/2014/main" id="{5A109B5C-2015-433D-8E29-4EC2AF610B79}"/>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726914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11302"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
        <p:nvSpPr>
          <p:cNvPr id="5" name="Retângulo 43">
            <a:extLst>
              <a:ext uri="{FF2B5EF4-FFF2-40B4-BE49-F238E27FC236}">
                <a16:creationId xmlns="" xmlns:a16="http://schemas.microsoft.com/office/drawing/2014/main" id="{0A7B0540-97B8-44F3-9A65-B8167988082B}"/>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Rectangle 27">
            <a:hlinkClick r:id="rId7"/>
            <a:extLst>
              <a:ext uri="{FF2B5EF4-FFF2-40B4-BE49-F238E27FC236}">
                <a16:creationId xmlns="" xmlns:a16="http://schemas.microsoft.com/office/drawing/2014/main" id="{01F71B4A-C8B5-498B-83AA-D5912C76A9AD}"/>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Easy Loyalty| Nov</a:t>
            </a:r>
            <a:r>
              <a:rPr lang="en-US" sz="800" kern="0" baseline="0" dirty="0">
                <a:solidFill>
                  <a:srgbClr val="00458D"/>
                </a:solidFill>
                <a:latin typeface="+mj-lt"/>
                <a:cs typeface="Arial" panose="020B0604020202020204" pitchFamily="34" charset="0"/>
              </a:rPr>
              <a:t> </a:t>
            </a:r>
            <a:r>
              <a:rPr lang="en-US" sz="800" kern="0" dirty="0">
                <a:solidFill>
                  <a:srgbClr val="00458D"/>
                </a:solidFill>
                <a:latin typeface="+mj-lt"/>
                <a:cs typeface="Arial" panose="020B0604020202020204" pitchFamily="34" charset="0"/>
              </a:rPr>
              <a:t>2017</a:t>
            </a:r>
          </a:p>
        </p:txBody>
      </p:sp>
      <p:sp>
        <p:nvSpPr>
          <p:cNvPr id="7" name="Retângulo 43">
            <a:extLst>
              <a:ext uri="{FF2B5EF4-FFF2-40B4-BE49-F238E27FC236}">
                <a16:creationId xmlns="" xmlns:a16="http://schemas.microsoft.com/office/drawing/2014/main" id="{A9DA35F7-73EF-4245-8502-725CBC4B210E}"/>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09107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12326"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
        <p:nvSpPr>
          <p:cNvPr id="5" name="Retângulo 43">
            <a:extLst>
              <a:ext uri="{FF2B5EF4-FFF2-40B4-BE49-F238E27FC236}">
                <a16:creationId xmlns="" xmlns:a16="http://schemas.microsoft.com/office/drawing/2014/main" id="{B16322A0-0217-4F96-95A8-3B5ED1AC5F4B}"/>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Rectangle 27">
            <a:hlinkClick r:id="rId7"/>
            <a:extLst>
              <a:ext uri="{FF2B5EF4-FFF2-40B4-BE49-F238E27FC236}">
                <a16:creationId xmlns="" xmlns:a16="http://schemas.microsoft.com/office/drawing/2014/main" id="{C20EC34F-48B2-4B01-9FF2-8D69AF9756E5}"/>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Easy Loyalty| Nov</a:t>
            </a:r>
            <a:r>
              <a:rPr lang="en-US" sz="800" kern="0" baseline="0" dirty="0">
                <a:solidFill>
                  <a:srgbClr val="00458D"/>
                </a:solidFill>
                <a:latin typeface="+mj-lt"/>
                <a:cs typeface="Arial" panose="020B0604020202020204" pitchFamily="34" charset="0"/>
              </a:rPr>
              <a:t> </a:t>
            </a:r>
            <a:r>
              <a:rPr lang="en-US" sz="800" kern="0" dirty="0">
                <a:solidFill>
                  <a:srgbClr val="00458D"/>
                </a:solidFill>
                <a:latin typeface="+mj-lt"/>
                <a:cs typeface="Arial" panose="020B0604020202020204" pitchFamily="34" charset="0"/>
              </a:rPr>
              <a:t>2017</a:t>
            </a:r>
          </a:p>
        </p:txBody>
      </p:sp>
      <p:sp>
        <p:nvSpPr>
          <p:cNvPr id="7" name="Retângulo 43">
            <a:extLst>
              <a:ext uri="{FF2B5EF4-FFF2-40B4-BE49-F238E27FC236}">
                <a16:creationId xmlns="" xmlns:a16="http://schemas.microsoft.com/office/drawing/2014/main" id="{E3E7544C-00DC-428C-9519-5C28C0C9F8C4}"/>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85832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0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13350"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
        <p:nvSpPr>
          <p:cNvPr id="5" name="Retângulo 43">
            <a:extLst>
              <a:ext uri="{FF2B5EF4-FFF2-40B4-BE49-F238E27FC236}">
                <a16:creationId xmlns="" xmlns:a16="http://schemas.microsoft.com/office/drawing/2014/main" id="{39AC11BC-0FA9-4F5E-909D-6CFCBE96192A}"/>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Rectangle 27">
            <a:hlinkClick r:id="rId7"/>
            <a:extLst>
              <a:ext uri="{FF2B5EF4-FFF2-40B4-BE49-F238E27FC236}">
                <a16:creationId xmlns="" xmlns:a16="http://schemas.microsoft.com/office/drawing/2014/main" id="{B3E3474A-93A7-4FC4-B83D-CCB40394AF6F}"/>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Easy Loyalty| Nov</a:t>
            </a:r>
            <a:r>
              <a:rPr lang="en-US" sz="800" kern="0" baseline="0" dirty="0">
                <a:solidFill>
                  <a:srgbClr val="00458D"/>
                </a:solidFill>
                <a:latin typeface="+mj-lt"/>
                <a:cs typeface="Arial" panose="020B0604020202020204" pitchFamily="34" charset="0"/>
              </a:rPr>
              <a:t> </a:t>
            </a:r>
            <a:r>
              <a:rPr lang="en-US" sz="800" kern="0" dirty="0">
                <a:solidFill>
                  <a:srgbClr val="00458D"/>
                </a:solidFill>
                <a:latin typeface="+mj-lt"/>
                <a:cs typeface="Arial" panose="020B0604020202020204" pitchFamily="34" charset="0"/>
              </a:rPr>
              <a:t>2017</a:t>
            </a:r>
          </a:p>
        </p:txBody>
      </p:sp>
      <p:sp>
        <p:nvSpPr>
          <p:cNvPr id="7" name="Retângulo 43">
            <a:extLst>
              <a:ext uri="{FF2B5EF4-FFF2-40B4-BE49-F238E27FC236}">
                <a16:creationId xmlns="" xmlns:a16="http://schemas.microsoft.com/office/drawing/2014/main" id="{63C618C2-4360-4F21-9B0C-F8867A3B1691}"/>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01202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14374"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
        <p:nvSpPr>
          <p:cNvPr id="5" name="Retângulo 43">
            <a:extLst>
              <a:ext uri="{FF2B5EF4-FFF2-40B4-BE49-F238E27FC236}">
                <a16:creationId xmlns="" xmlns:a16="http://schemas.microsoft.com/office/drawing/2014/main" id="{A6B82E49-FEB9-4E34-BEE0-68C5F41FDEAE}"/>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Rectangle 27">
            <a:hlinkClick r:id="rId7"/>
            <a:extLst>
              <a:ext uri="{FF2B5EF4-FFF2-40B4-BE49-F238E27FC236}">
                <a16:creationId xmlns="" xmlns:a16="http://schemas.microsoft.com/office/drawing/2014/main" id="{1DEB2237-C494-4AA2-81DC-725D820764A8}"/>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Easy Loyalty| Nov</a:t>
            </a:r>
            <a:r>
              <a:rPr lang="en-US" sz="800" kern="0" baseline="0" dirty="0">
                <a:solidFill>
                  <a:srgbClr val="00458D"/>
                </a:solidFill>
                <a:latin typeface="+mj-lt"/>
                <a:cs typeface="Arial" panose="020B0604020202020204" pitchFamily="34" charset="0"/>
              </a:rPr>
              <a:t> </a:t>
            </a:r>
            <a:r>
              <a:rPr lang="en-US" sz="800" kern="0" dirty="0">
                <a:solidFill>
                  <a:srgbClr val="00458D"/>
                </a:solidFill>
                <a:latin typeface="+mj-lt"/>
                <a:cs typeface="Arial" panose="020B0604020202020204" pitchFamily="34" charset="0"/>
              </a:rPr>
              <a:t>2017</a:t>
            </a:r>
          </a:p>
        </p:txBody>
      </p:sp>
      <p:sp>
        <p:nvSpPr>
          <p:cNvPr id="7" name="Retângulo 43">
            <a:extLst>
              <a:ext uri="{FF2B5EF4-FFF2-40B4-BE49-F238E27FC236}">
                <a16:creationId xmlns="" xmlns:a16="http://schemas.microsoft.com/office/drawing/2014/main" id="{C3220EEA-DFA4-4EDD-86FB-85A0652C05B2}"/>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051312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80998" cy="143985"/>
        </p:xfrm>
        <a:graphic>
          <a:graphicData uri="http://schemas.openxmlformats.org/presentationml/2006/ole">
            <mc:AlternateContent xmlns:mc="http://schemas.openxmlformats.org/markup-compatibility/2006">
              <mc:Choice xmlns:v="urn:schemas-microsoft-com:vml" Requires="v">
                <p:oleObj spid="_x0000_s15398"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effectLst/>
        </p:spPr>
        <p:txBody>
          <a:bodyPr/>
          <a:lstStyle>
            <a:lvl1pPr>
              <a:defRPr/>
            </a:lvl1pPr>
          </a:lstStyle>
          <a:p>
            <a:r>
              <a:rPr lang="en-US" noProof="0" dirty="0"/>
              <a:t>Click to edit Master title style</a:t>
            </a:r>
            <a:endParaRPr lang="en-US" dirty="0"/>
          </a:p>
        </p:txBody>
      </p:sp>
      <p:sp>
        <p:nvSpPr>
          <p:cNvPr id="5" name="Retângulo 43">
            <a:extLst>
              <a:ext uri="{FF2B5EF4-FFF2-40B4-BE49-F238E27FC236}">
                <a16:creationId xmlns="" xmlns:a16="http://schemas.microsoft.com/office/drawing/2014/main" id="{023D3644-C381-4BB1-B0E3-2A292BC611D5}"/>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Rectangle 27">
            <a:hlinkClick r:id="rId7"/>
            <a:extLst>
              <a:ext uri="{FF2B5EF4-FFF2-40B4-BE49-F238E27FC236}">
                <a16:creationId xmlns="" xmlns:a16="http://schemas.microsoft.com/office/drawing/2014/main" id="{CE6AD7D5-07BC-4EAC-86AA-CF756141CB96}"/>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Easy Loyalty| Nov</a:t>
            </a:r>
            <a:r>
              <a:rPr lang="en-US" sz="800" kern="0" baseline="0" dirty="0">
                <a:solidFill>
                  <a:srgbClr val="00458D"/>
                </a:solidFill>
                <a:latin typeface="+mj-lt"/>
                <a:cs typeface="Arial" panose="020B0604020202020204" pitchFamily="34" charset="0"/>
              </a:rPr>
              <a:t> </a:t>
            </a:r>
            <a:r>
              <a:rPr lang="en-US" sz="800" kern="0" dirty="0">
                <a:solidFill>
                  <a:srgbClr val="00458D"/>
                </a:solidFill>
                <a:latin typeface="+mj-lt"/>
                <a:cs typeface="Arial" panose="020B0604020202020204" pitchFamily="34" charset="0"/>
              </a:rPr>
              <a:t>2017</a:t>
            </a:r>
          </a:p>
        </p:txBody>
      </p:sp>
      <p:sp>
        <p:nvSpPr>
          <p:cNvPr id="7" name="Retângulo 43">
            <a:extLst>
              <a:ext uri="{FF2B5EF4-FFF2-40B4-BE49-F238E27FC236}">
                <a16:creationId xmlns="" xmlns:a16="http://schemas.microsoft.com/office/drawing/2014/main" id="{246DED88-5160-423D-9729-8F2857EE2235}"/>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71956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0" y="0"/>
          <a:ext cx="187569" cy="152400"/>
        </p:xfrm>
        <a:graphic>
          <a:graphicData uri="http://schemas.openxmlformats.org/presentationml/2006/ole">
            <mc:AlternateContent xmlns:mc="http://schemas.openxmlformats.org/markup-compatibility/2006">
              <mc:Choice xmlns:v="urn:schemas-microsoft-com:vml" Requires="v">
                <p:oleObj spid="_x0000_s16417" r:id="rId3" imgW="360" imgH="360" progId="">
                  <p:embed/>
                </p:oleObj>
              </mc:Choice>
              <mc:Fallback>
                <p:oleObj r:id="rId3" imgW="360" imgH="360" progId="">
                  <p:embed/>
                  <p:pic>
                    <p:nvPicPr>
                      <p:cNvPr id="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7569" cy="15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re 1"/>
          <p:cNvSpPr txBox="1">
            <a:spLocks noGrp="1"/>
          </p:cNvSpPr>
          <p:nvPr>
            <p:ph type="title"/>
          </p:nvPr>
        </p:nvSpPr>
        <p:spPr/>
        <p:txBody>
          <a:bodyPr/>
          <a:lstStyle>
            <a:lvl1pPr>
              <a:defRPr/>
            </a:lvl1pPr>
          </a:lstStyle>
          <a:p>
            <a:pPr lvl="0"/>
            <a:r>
              <a:rPr lang="en-US"/>
              <a:t>Click to edit Master title style</a:t>
            </a:r>
          </a:p>
        </p:txBody>
      </p:sp>
      <p:sp>
        <p:nvSpPr>
          <p:cNvPr id="4" name="Retângulo 43">
            <a:extLst>
              <a:ext uri="{FF2B5EF4-FFF2-40B4-BE49-F238E27FC236}">
                <a16:creationId xmlns="" xmlns:a16="http://schemas.microsoft.com/office/drawing/2014/main" id="{D861BFCB-E789-4C25-98EC-3C9E29AD4D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5" name="Rectangle 27">
            <a:hlinkClick r:id="rId5"/>
            <a:extLst>
              <a:ext uri="{FF2B5EF4-FFF2-40B4-BE49-F238E27FC236}">
                <a16:creationId xmlns="" xmlns:a16="http://schemas.microsoft.com/office/drawing/2014/main" id="{102237A9-BA51-48B3-BA20-EF5B86A1110A}"/>
              </a:ext>
            </a:extLst>
          </p:cNvPr>
          <p:cNvSpPr/>
          <p:nvPr userDrawn="1"/>
        </p:nvSpPr>
        <p:spPr>
          <a:xfrm>
            <a:off x="335360" y="6564363"/>
            <a:ext cx="2948314" cy="206839"/>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Proof of Value – Easy Loyalty| Nov</a:t>
            </a:r>
            <a:r>
              <a:rPr lang="en-US" sz="800" kern="0" baseline="0" dirty="0">
                <a:solidFill>
                  <a:srgbClr val="00458D"/>
                </a:solidFill>
                <a:latin typeface="+mj-lt"/>
                <a:cs typeface="Arial" panose="020B0604020202020204" pitchFamily="34" charset="0"/>
              </a:rPr>
              <a:t> </a:t>
            </a:r>
            <a:r>
              <a:rPr lang="en-US" sz="800" kern="0" dirty="0">
                <a:solidFill>
                  <a:srgbClr val="00458D"/>
                </a:solidFill>
                <a:latin typeface="+mj-lt"/>
                <a:cs typeface="Arial" panose="020B0604020202020204" pitchFamily="34" charset="0"/>
              </a:rPr>
              <a:t>2017</a:t>
            </a:r>
          </a:p>
        </p:txBody>
      </p:sp>
      <p:sp>
        <p:nvSpPr>
          <p:cNvPr id="6" name="Retângulo 43">
            <a:extLst>
              <a:ext uri="{FF2B5EF4-FFF2-40B4-BE49-F238E27FC236}">
                <a16:creationId xmlns="" xmlns:a16="http://schemas.microsoft.com/office/drawing/2014/main" id="{BF076E77-9687-4710-A717-EBC767C49D87}"/>
              </a:ext>
            </a:extLst>
          </p:cNvPr>
          <p:cNvSpPr/>
          <p:nvPr userDrawn="1"/>
        </p:nvSpPr>
        <p:spPr>
          <a:xfrm>
            <a:off x="2504162"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53437134"/>
      </p:ext>
    </p:extLst>
  </p:cSld>
  <p:clrMapOvr>
    <a:masterClrMapping/>
  </p:clrMapOvr>
  <p:transition>
    <p:wipe dir="r"/>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fr-FR" dirty="0"/>
              <a:t>Cliquez sur l'icône pour ajouter une image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0" y="0"/>
          <a:ext cx="187569" cy="152400"/>
        </p:xfrm>
        <a:graphic>
          <a:graphicData uri="http://schemas.openxmlformats.org/presentationml/2006/ole">
            <mc:AlternateContent xmlns:mc="http://schemas.openxmlformats.org/markup-compatibility/2006">
              <mc:Choice xmlns:v="urn:schemas-microsoft-com:vml" Requires="v">
                <p:oleObj spid="_x0000_s1076" r:id="rId3" imgW="360" imgH="360" progId="">
                  <p:embed/>
                </p:oleObj>
              </mc:Choice>
              <mc:Fallback>
                <p:oleObj r:id="rId3" imgW="360" imgH="3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7569" cy="15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re 1"/>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4227012067"/>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80998" cy="143985"/>
        </p:xfrm>
        <a:graphic>
          <a:graphicData uri="http://schemas.openxmlformats.org/presentationml/2006/ole">
            <mc:AlternateContent xmlns:mc="http://schemas.openxmlformats.org/markup-compatibility/2006">
              <mc:Choice xmlns:v="urn:schemas-microsoft-com:vml" Requires="v">
                <p:oleObj spid="_x0000_s2099"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8" name="Content Placeholder 7"/>
          <p:cNvSpPr>
            <a:spLocks noGrp="1"/>
          </p:cNvSpPr>
          <p:nvPr>
            <p:ph sz="quarter" idx="10"/>
          </p:nvPr>
        </p:nvSpPr>
        <p:spPr>
          <a:xfrm>
            <a:off x="390770" y="1511300"/>
            <a:ext cx="11406553" cy="45847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431968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Content Placeholder 2"/>
          <p:cNvSpPr>
            <a:spLocks noGrp="1"/>
          </p:cNvSpPr>
          <p:nvPr>
            <p:ph idx="1"/>
          </p:nvPr>
        </p:nvSpPr>
        <p:spPr/>
        <p:txBody>
          <a:bodyPr/>
          <a:lstStyle>
            <a:lvl1pPr marL="267889" indent="-267889">
              <a:defRPr/>
            </a:lvl1pPr>
            <a:lvl2pPr marL="536970" indent="-269079">
              <a:defRPr/>
            </a:lvl2pPr>
            <a:lvl3pPr marL="735802" indent="-198833">
              <a:defRPr/>
            </a:lvl3pPr>
            <a:lvl4pPr marL="944161" indent="-208358">
              <a:defRPr/>
            </a:lvl4pPr>
            <a:lvl5pPr marL="1073938" indent="-129778">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64"/>
            <a:ext cx="2844800" cy="365125"/>
          </a:xfrm>
          <a:prstGeom prst="rect">
            <a:avLst/>
          </a:prstGeom>
        </p:spPr>
        <p:txBody>
          <a:bodyPr/>
          <a:lstStyle>
            <a:lvl1pPr>
              <a:defRPr>
                <a:solidFill>
                  <a:schemeClr val="accent6">
                    <a:lumMod val="75000"/>
                  </a:schemeClr>
                </a:solidFill>
              </a:defRPr>
            </a:lvl1pPr>
          </a:lstStyle>
          <a:p>
            <a:endParaRPr lang="en-US" dirty="0">
              <a:solidFill>
                <a:srgbClr val="B7BE16">
                  <a:lumMod val="75000"/>
                </a:srgbClr>
              </a:solidFill>
            </a:endParaRPr>
          </a:p>
        </p:txBody>
      </p:sp>
      <p:sp>
        <p:nvSpPr>
          <p:cNvPr id="5" name="Footer Placeholder 4"/>
          <p:cNvSpPr>
            <a:spLocks noGrp="1"/>
          </p:cNvSpPr>
          <p:nvPr>
            <p:ph type="ftr" sz="quarter" idx="11"/>
          </p:nvPr>
        </p:nvSpPr>
        <p:spPr>
          <a:xfrm>
            <a:off x="4165600" y="6356364"/>
            <a:ext cx="3860800" cy="365125"/>
          </a:xfrm>
          <a:prstGeom prst="rect">
            <a:avLst/>
          </a:prstGeom>
        </p:spPr>
        <p:txBody>
          <a:bodyPr/>
          <a:lstStyle/>
          <a:p>
            <a:endParaRPr lang="en-US" dirty="0">
              <a:solidFill>
                <a:srgbClr val="263147"/>
              </a:solidFill>
            </a:endParaRPr>
          </a:p>
        </p:txBody>
      </p:sp>
      <p:sp>
        <p:nvSpPr>
          <p:cNvPr id="6" name="Slide Number Placeholder 5"/>
          <p:cNvSpPr>
            <a:spLocks noGrp="1"/>
          </p:cNvSpPr>
          <p:nvPr>
            <p:ph type="sldNum" sz="quarter" idx="12"/>
          </p:nvPr>
        </p:nvSpPr>
        <p:spPr>
          <a:xfrm>
            <a:off x="8737600" y="6356364"/>
            <a:ext cx="2844800" cy="365125"/>
          </a:xfrm>
          <a:prstGeom prst="rect">
            <a:avLst/>
          </a:prstGeom>
        </p:spPr>
        <p:txBody>
          <a:bodyPr/>
          <a:lstStyle>
            <a:lvl1pPr>
              <a:defRPr>
                <a:solidFill>
                  <a:schemeClr val="accent6">
                    <a:lumMod val="75000"/>
                  </a:schemeClr>
                </a:solidFill>
              </a:defRPr>
            </a:lvl1pPr>
          </a:lstStyle>
          <a:p>
            <a:fld id="{AC88D548-7BAD-41EC-9BE1-4F6FA7ED74B0}" type="slidenum">
              <a:rPr lang="en-US" smtClean="0">
                <a:solidFill>
                  <a:srgbClr val="B7BE16">
                    <a:lumMod val="75000"/>
                  </a:srgbClr>
                </a:solidFill>
              </a:rPr>
              <a:pPr/>
              <a:t>‹#›</a:t>
            </a:fld>
            <a:endParaRPr lang="en-US" dirty="0">
              <a:solidFill>
                <a:srgbClr val="B7BE16">
                  <a:lumMod val="75000"/>
                </a:srgbClr>
              </a:solidFill>
            </a:endParaRPr>
          </a:p>
        </p:txBody>
      </p:sp>
    </p:spTree>
    <p:extLst>
      <p:ext uri="{BB962C8B-B14F-4D97-AF65-F5344CB8AC3E}">
        <p14:creationId xmlns:p14="http://schemas.microsoft.com/office/powerpoint/2010/main" val="167472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sv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image" Target="../media/image2.png"/><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theme" Target="../theme/theme3.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image" Target="../media/image4.sv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4.svg"/><Relationship Id="rId5" Type="http://schemas.openxmlformats.org/officeDocument/2006/relationships/slideLayout" Target="../slideLayouts/slideLayout59.xml"/><Relationship Id="rId10" Type="http://schemas.openxmlformats.org/officeDocument/2006/relationships/image" Target="../media/image2.png"/><Relationship Id="rId4" Type="http://schemas.openxmlformats.org/officeDocument/2006/relationships/slideLayout" Target="../slideLayouts/slideLayout5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 id="2147483813" r:id="rId7"/>
    <p:sldLayoutId id="2147483814" r:id="rId8"/>
    <p:sldLayoutId id="2147483815" r:id="rId9"/>
    <p:sldLayoutId id="2147483817" r:id="rId10"/>
    <p:sldLayoutId id="2147483818" r:id="rId11"/>
    <p:sldLayoutId id="2147483819" r:id="rId12"/>
    <p:sldLayoutId id="2147483820" r:id="rId13"/>
  </p:sldLayoutIdLst>
  <p:hf hdr="0" ft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hf hdr="0" ftr="0" dt="0"/>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9">
            <a:extLst>
              <a:ext uri="{96DAC541-7B7A-43D3-8B79-37D633B846F1}">
                <asvg:svgBlip xmlns="" xmlns:asvg="http://schemas.microsoft.com/office/drawing/2016/SVG/main" r:embed="rId40"/>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 id="2147483831" r:id="rId33"/>
    <p:sldLayoutId id="2147483832" r:id="rId34"/>
    <p:sldLayoutId id="2147483833" r:id="rId35"/>
    <p:sldLayoutId id="2147483834" r:id="rId36"/>
    <p:sldLayoutId id="2147483835" r:id="rId37"/>
  </p:sldLayoutIdLst>
  <p:hf hdr="0" ftr="0" dt="0"/>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hf hdr="0" ftr="0" dt="0"/>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32.png"/><Relationship Id="rId5" Type="http://schemas.microsoft.com/office/2007/relationships/hdphoto" Target="../media/hdphoto1.wdp"/><Relationship Id="rId4" Type="http://schemas.openxmlformats.org/officeDocument/2006/relationships/image" Target="../media/image45.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8.png"/><Relationship Id="rId18" Type="http://schemas.openxmlformats.org/officeDocument/2006/relationships/image" Target="../media/image33.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50.png"/><Relationship Id="rId2" Type="http://schemas.openxmlformats.org/officeDocument/2006/relationships/notesSlide" Target="../notesSlides/notesSlide11.xml"/><Relationship Id="rId16" Type="http://schemas.openxmlformats.org/officeDocument/2006/relationships/image" Target="../media/image34.png"/><Relationship Id="rId1" Type="http://schemas.openxmlformats.org/officeDocument/2006/relationships/slideLayout" Target="../slideLayouts/slideLayout4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8.png"/><Relationship Id="rId19" Type="http://schemas.openxmlformats.org/officeDocument/2006/relationships/image" Target="../media/image35.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9.xml"/><Relationship Id="rId1" Type="http://schemas.openxmlformats.org/officeDocument/2006/relationships/tags" Target="../tags/tag31.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9.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58.png"/><Relationship Id="rId7" Type="http://schemas.openxmlformats.org/officeDocument/2006/relationships/image" Target="../media/image73.png"/><Relationship Id="rId12" Type="http://schemas.openxmlformats.org/officeDocument/2006/relationships/image" Target="../media/image62.png"/><Relationship Id="rId17" Type="http://schemas.openxmlformats.org/officeDocument/2006/relationships/image" Target="../media/image79.png"/><Relationship Id="rId2" Type="http://schemas.openxmlformats.org/officeDocument/2006/relationships/image" Target="../media/image55.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77.png"/><Relationship Id="rId10" Type="http://schemas.openxmlformats.org/officeDocument/2006/relationships/image" Target="../media/image74.png"/><Relationship Id="rId19" Type="http://schemas.openxmlformats.org/officeDocument/2006/relationships/image" Target="../media/image81.png"/><Relationship Id="rId4" Type="http://schemas.openxmlformats.org/officeDocument/2006/relationships/image" Target="../media/image59.png"/><Relationship Id="rId9" Type="http://schemas.openxmlformats.org/officeDocument/2006/relationships/image" Target="../media/image51.png"/><Relationship Id="rId14"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6.xml"/><Relationship Id="rId1" Type="http://schemas.openxmlformats.org/officeDocument/2006/relationships/slideLayout" Target="../slideLayouts/slideLayout41.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emf"/><Relationship Id="rId1" Type="http://schemas.openxmlformats.org/officeDocument/2006/relationships/slideLayout" Target="../slideLayouts/slideLayout29.xml"/><Relationship Id="rId4" Type="http://schemas.openxmlformats.org/officeDocument/2006/relationships/image" Target="../media/image9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8.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9.xml"/><Relationship Id="rId5" Type="http://schemas.openxmlformats.org/officeDocument/2006/relationships/image" Target="../media/image114.png"/><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9.xml"/><Relationship Id="rId6"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40.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4"/>
          <p:cNvSpPr>
            <a:spLocks noGrp="1"/>
          </p:cNvSpPr>
          <p:nvPr>
            <p:ph type="body" sz="quarter" idx="10"/>
          </p:nvPr>
        </p:nvSpPr>
        <p:spPr/>
        <p:txBody>
          <a:bodyPr/>
          <a:lstStyle/>
          <a:p>
            <a:r>
              <a:rPr lang="en-US" b="1" dirty="0"/>
              <a:t>Proof of Value</a:t>
            </a:r>
            <a:br>
              <a:rPr lang="en-US" b="1" dirty="0"/>
            </a:br>
            <a:r>
              <a:rPr lang="en-US" b="1" dirty="0"/>
              <a:t>	Fast Invoicing</a:t>
            </a:r>
          </a:p>
        </p:txBody>
      </p:sp>
      <p:sp>
        <p:nvSpPr>
          <p:cNvPr id="2" name="Text Placeholder 1"/>
          <p:cNvSpPr>
            <a:spLocks noGrp="1"/>
          </p:cNvSpPr>
          <p:nvPr>
            <p:ph type="body" sz="quarter" idx="11"/>
          </p:nvPr>
        </p:nvSpPr>
        <p:spPr/>
        <p:txBody>
          <a:bodyPr/>
          <a:lstStyle/>
          <a:p>
            <a:pPr lvl="0"/>
            <a:endParaRPr lang="en-US" dirty="0"/>
          </a:p>
          <a:p>
            <a:endParaRPr lang="en-US" dirty="0"/>
          </a:p>
        </p:txBody>
      </p:sp>
    </p:spTree>
    <p:extLst>
      <p:ext uri="{BB962C8B-B14F-4D97-AF65-F5344CB8AC3E}">
        <p14:creationId xmlns:p14="http://schemas.microsoft.com/office/powerpoint/2010/main" val="2687361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223977" y="1628434"/>
            <a:ext cx="3826474" cy="3892656"/>
          </a:xfrm>
          <a:prstGeom prst="ellipse">
            <a:avLst/>
          </a:prstGeom>
          <a:noFill/>
          <a:ln w="38100">
            <a:solidFill>
              <a:srgbClr val="5BA3CA"/>
            </a:solidFill>
          </a:ln>
          <a:effectLst>
            <a:outerShdw blurRad="50800" dist="38100" algn="l" rotWithShape="0">
              <a:prstClr val="black">
                <a:alpha val="4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nvGrpSpPr>
          <p:cNvPr id="52" name="Group 51"/>
          <p:cNvGrpSpPr/>
          <p:nvPr/>
        </p:nvGrpSpPr>
        <p:grpSpPr>
          <a:xfrm>
            <a:off x="4626549" y="1691672"/>
            <a:ext cx="1109169" cy="1109168"/>
            <a:chOff x="2966225" y="4712809"/>
            <a:chExt cx="1109169" cy="1109168"/>
          </a:xfrm>
          <a:solidFill>
            <a:srgbClr val="5BA3CA"/>
          </a:solidFill>
        </p:grpSpPr>
        <p:sp>
          <p:nvSpPr>
            <p:cNvPr id="107" name="Oval 106"/>
            <p:cNvSpPr>
              <a:spLocks noChangeArrowheads="1"/>
            </p:cNvSpPr>
            <p:nvPr/>
          </p:nvSpPr>
          <p:spPr bwMode="auto">
            <a:xfrm>
              <a:off x="2966225" y="4712809"/>
              <a:ext cx="1109169" cy="1109168"/>
            </a:xfrm>
            <a:prstGeom prst="ellipse">
              <a:avLst/>
            </a:prstGeom>
            <a:solidFill>
              <a:schemeClr val="bg1"/>
            </a:solidFill>
            <a:ln w="3175" cap="flat">
              <a:solidFill>
                <a:schemeClr val="accent1"/>
              </a:solid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8" name="Oval 107"/>
            <p:cNvSpPr>
              <a:spLocks noChangeArrowheads="1"/>
            </p:cNvSpPr>
            <p:nvPr/>
          </p:nvSpPr>
          <p:spPr bwMode="auto">
            <a:xfrm>
              <a:off x="3055622" y="4802203"/>
              <a:ext cx="930377" cy="930377"/>
            </a:xfrm>
            <a:prstGeom prst="ellipse">
              <a:avLst/>
            </a:prstGeom>
            <a:grp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09" name="Oval 108"/>
            <p:cNvSpPr>
              <a:spLocks noChangeArrowheads="1"/>
            </p:cNvSpPr>
            <p:nvPr/>
          </p:nvSpPr>
          <p:spPr bwMode="auto">
            <a:xfrm>
              <a:off x="3130360" y="4876943"/>
              <a:ext cx="780898" cy="7808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solidFill>
                  <a:schemeClr val="tx1"/>
                </a:solidFill>
              </a:endParaRPr>
            </a:p>
          </p:txBody>
        </p:sp>
        <p:pic>
          <p:nvPicPr>
            <p:cNvPr id="126" name="Picture 125"/>
            <p:cNvPicPr>
              <a:picLocks noChangeAspect="1"/>
            </p:cNvPicPr>
            <p:nvPr/>
          </p:nvPicPr>
          <p:blipFill>
            <a:blip r:embed="rId3"/>
            <a:stretch>
              <a:fillRect/>
            </a:stretch>
          </p:blipFill>
          <p:spPr>
            <a:xfrm>
              <a:off x="3308170" y="5026638"/>
              <a:ext cx="422334" cy="481062"/>
            </a:xfrm>
            <a:prstGeom prst="rect">
              <a:avLst/>
            </a:prstGeom>
            <a:grpFill/>
          </p:spPr>
        </p:pic>
      </p:grpSp>
      <p:grpSp>
        <p:nvGrpSpPr>
          <p:cNvPr id="54" name="Group 53"/>
          <p:cNvGrpSpPr/>
          <p:nvPr/>
        </p:nvGrpSpPr>
        <p:grpSpPr>
          <a:xfrm>
            <a:off x="6664190" y="3574762"/>
            <a:ext cx="1109169" cy="1109168"/>
            <a:chOff x="6324656" y="3650752"/>
            <a:chExt cx="1109169" cy="1109168"/>
          </a:xfrm>
          <a:solidFill>
            <a:srgbClr val="5BA3CA"/>
          </a:solidFill>
        </p:grpSpPr>
        <p:sp>
          <p:nvSpPr>
            <p:cNvPr id="119" name="Oval 118"/>
            <p:cNvSpPr>
              <a:spLocks noChangeArrowheads="1"/>
            </p:cNvSpPr>
            <p:nvPr/>
          </p:nvSpPr>
          <p:spPr bwMode="auto">
            <a:xfrm>
              <a:off x="6324656" y="3650752"/>
              <a:ext cx="1109169" cy="1109168"/>
            </a:xfrm>
            <a:prstGeom prst="ellipse">
              <a:avLst/>
            </a:prstGeom>
            <a:solidFill>
              <a:schemeClr val="bg1"/>
            </a:solidFill>
            <a:ln w="3175" cap="flat">
              <a:solidFill>
                <a:schemeClr val="accent1"/>
              </a:solid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0" name="Oval 119"/>
            <p:cNvSpPr>
              <a:spLocks noChangeArrowheads="1"/>
            </p:cNvSpPr>
            <p:nvPr/>
          </p:nvSpPr>
          <p:spPr bwMode="auto">
            <a:xfrm>
              <a:off x="6414053" y="3740146"/>
              <a:ext cx="930377" cy="930377"/>
            </a:xfrm>
            <a:prstGeom prst="ellipse">
              <a:avLst/>
            </a:prstGeom>
            <a:grp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21" name="Oval 120"/>
            <p:cNvSpPr>
              <a:spLocks noChangeArrowheads="1"/>
            </p:cNvSpPr>
            <p:nvPr/>
          </p:nvSpPr>
          <p:spPr bwMode="auto">
            <a:xfrm>
              <a:off x="6488791" y="3814886"/>
              <a:ext cx="780898" cy="7808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solidFill>
                  <a:schemeClr val="tx1"/>
                </a:solidFill>
              </a:endParaRPr>
            </a:p>
          </p:txBody>
        </p:sp>
        <p:pic>
          <p:nvPicPr>
            <p:cNvPr id="85" name="Immagine 26"/>
            <p:cNvPicPr>
              <a:picLocks noChangeAspect="1"/>
            </p:cNvPicPr>
            <p:nvPr/>
          </p:nvPicPr>
          <p:blipFill>
            <a:blip r:embed="rId4" cstate="print">
              <a:biLevel thresh="25000"/>
              <a:extLst>
                <a:ext uri="{BEBA8EAE-BF5A-486C-A8C5-ECC9F3942E4B}">
                  <a14:imgProps xmlns:a14="http://schemas.microsoft.com/office/drawing/2010/main">
                    <a14:imgLayer r:embed="rId5">
                      <a14:imgEffect>
                        <a14:saturation sat="96000"/>
                      </a14:imgEffect>
                    </a14:imgLayer>
                  </a14:imgProps>
                </a:ext>
              </a:extLst>
            </a:blip>
            <a:stretch>
              <a:fillRect/>
            </a:stretch>
          </p:blipFill>
          <p:spPr>
            <a:xfrm rot="10800000">
              <a:off x="6699240" y="4069144"/>
              <a:ext cx="360000" cy="290300"/>
            </a:xfrm>
            <a:prstGeom prst="rect">
              <a:avLst/>
            </a:prstGeom>
            <a:grpFill/>
          </p:spPr>
        </p:pic>
      </p:grpSp>
      <p:grpSp>
        <p:nvGrpSpPr>
          <p:cNvPr id="2" name="Group 1"/>
          <p:cNvGrpSpPr/>
          <p:nvPr/>
        </p:nvGrpSpPr>
        <p:grpSpPr>
          <a:xfrm>
            <a:off x="6546036" y="1671760"/>
            <a:ext cx="1109169" cy="1109168"/>
            <a:chOff x="6239241" y="3900789"/>
            <a:chExt cx="1109169" cy="1109168"/>
          </a:xfrm>
          <a:solidFill>
            <a:srgbClr val="5BA3CA"/>
          </a:solidFill>
        </p:grpSpPr>
        <p:sp>
          <p:nvSpPr>
            <p:cNvPr id="78" name="Oval 77"/>
            <p:cNvSpPr>
              <a:spLocks noChangeArrowheads="1"/>
            </p:cNvSpPr>
            <p:nvPr/>
          </p:nvSpPr>
          <p:spPr bwMode="auto">
            <a:xfrm>
              <a:off x="6239241" y="3900789"/>
              <a:ext cx="1109169" cy="1109168"/>
            </a:xfrm>
            <a:prstGeom prst="ellipse">
              <a:avLst/>
            </a:prstGeom>
            <a:solidFill>
              <a:schemeClr val="bg1"/>
            </a:solidFill>
            <a:ln w="3175" cap="flat">
              <a:solidFill>
                <a:schemeClr val="accent1"/>
              </a:solid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49" name="Group 48"/>
            <p:cNvGrpSpPr/>
            <p:nvPr/>
          </p:nvGrpSpPr>
          <p:grpSpPr>
            <a:xfrm>
              <a:off x="6329370" y="4002093"/>
              <a:ext cx="930377" cy="930377"/>
              <a:chOff x="1464596" y="4122642"/>
              <a:chExt cx="930377" cy="930377"/>
            </a:xfrm>
            <a:grpFill/>
          </p:grpSpPr>
          <p:sp>
            <p:nvSpPr>
              <p:cNvPr id="79" name="Oval 78"/>
              <p:cNvSpPr>
                <a:spLocks noChangeArrowheads="1"/>
              </p:cNvSpPr>
              <p:nvPr/>
            </p:nvSpPr>
            <p:spPr bwMode="auto">
              <a:xfrm>
                <a:off x="1464596" y="4122642"/>
                <a:ext cx="930377" cy="930377"/>
              </a:xfrm>
              <a:prstGeom prst="ellipse">
                <a:avLst/>
              </a:prstGeom>
              <a:grp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81" name="Oval 80"/>
              <p:cNvSpPr>
                <a:spLocks noChangeArrowheads="1"/>
              </p:cNvSpPr>
              <p:nvPr/>
            </p:nvSpPr>
            <p:spPr bwMode="auto">
              <a:xfrm>
                <a:off x="1539334" y="4200112"/>
                <a:ext cx="780898" cy="7808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solidFill>
                    <a:schemeClr val="tx1"/>
                  </a:solidFill>
                </a:endParaRPr>
              </a:p>
            </p:txBody>
          </p:sp>
          <p:pic>
            <p:nvPicPr>
              <p:cNvPr id="112" name="Picture 111"/>
              <p:cNvPicPr>
                <a:picLocks noChangeAspect="1"/>
              </p:cNvPicPr>
              <p:nvPr/>
            </p:nvPicPr>
            <p:blipFill>
              <a:blip r:embed="rId6">
                <a:biLevel thresh="25000"/>
              </a:blip>
              <a:stretch>
                <a:fillRect/>
              </a:stretch>
            </p:blipFill>
            <p:spPr>
              <a:xfrm>
                <a:off x="1617811" y="4300702"/>
                <a:ext cx="607030" cy="607030"/>
              </a:xfrm>
              <a:prstGeom prst="rect">
                <a:avLst/>
              </a:prstGeom>
              <a:grpFill/>
            </p:spPr>
          </p:pic>
        </p:grpSp>
      </p:grpSp>
      <p:grpSp>
        <p:nvGrpSpPr>
          <p:cNvPr id="55" name="Group 54"/>
          <p:cNvGrpSpPr/>
          <p:nvPr/>
        </p:nvGrpSpPr>
        <p:grpSpPr>
          <a:xfrm>
            <a:off x="4237650" y="3275531"/>
            <a:ext cx="1109169" cy="1109168"/>
            <a:chOff x="7006684" y="2311278"/>
            <a:chExt cx="1109169" cy="1109168"/>
          </a:xfrm>
          <a:solidFill>
            <a:srgbClr val="5BA3CA"/>
          </a:solidFill>
        </p:grpSpPr>
        <p:sp>
          <p:nvSpPr>
            <p:cNvPr id="116" name="Oval 115"/>
            <p:cNvSpPr>
              <a:spLocks noChangeArrowheads="1"/>
            </p:cNvSpPr>
            <p:nvPr/>
          </p:nvSpPr>
          <p:spPr bwMode="auto">
            <a:xfrm>
              <a:off x="7006684" y="2311278"/>
              <a:ext cx="1109169" cy="1109168"/>
            </a:xfrm>
            <a:prstGeom prst="ellipse">
              <a:avLst/>
            </a:prstGeom>
            <a:solidFill>
              <a:schemeClr val="bg1"/>
            </a:solidFill>
            <a:ln w="3175" cap="flat">
              <a:solidFill>
                <a:schemeClr val="accent1"/>
              </a:solid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7" name="Oval 116"/>
            <p:cNvSpPr>
              <a:spLocks noChangeArrowheads="1"/>
            </p:cNvSpPr>
            <p:nvPr/>
          </p:nvSpPr>
          <p:spPr bwMode="auto">
            <a:xfrm>
              <a:off x="7096081" y="2400672"/>
              <a:ext cx="930377" cy="930377"/>
            </a:xfrm>
            <a:prstGeom prst="ellipse">
              <a:avLst/>
            </a:prstGeom>
            <a:grp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18" name="Oval 117"/>
            <p:cNvSpPr>
              <a:spLocks noChangeArrowheads="1"/>
            </p:cNvSpPr>
            <p:nvPr/>
          </p:nvSpPr>
          <p:spPr bwMode="auto">
            <a:xfrm>
              <a:off x="7170819" y="2475412"/>
              <a:ext cx="780898" cy="7808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solidFill>
                  <a:schemeClr val="tx1"/>
                </a:solidFill>
              </a:endParaRPr>
            </a:p>
          </p:txBody>
        </p:sp>
        <p:pic>
          <p:nvPicPr>
            <p:cNvPr id="1159174" name="Picture 1159173"/>
            <p:cNvPicPr>
              <a:picLocks noChangeAspect="1"/>
            </p:cNvPicPr>
            <p:nvPr/>
          </p:nvPicPr>
          <p:blipFill>
            <a:blip r:embed="rId7"/>
            <a:stretch>
              <a:fillRect/>
            </a:stretch>
          </p:blipFill>
          <p:spPr>
            <a:xfrm>
              <a:off x="7336555" y="2573734"/>
              <a:ext cx="502556" cy="526483"/>
            </a:xfrm>
            <a:prstGeom prst="rect">
              <a:avLst/>
            </a:prstGeom>
            <a:grpFill/>
          </p:spPr>
        </p:pic>
      </p:grpSp>
      <p:grpSp>
        <p:nvGrpSpPr>
          <p:cNvPr id="56" name="Group 55"/>
          <p:cNvGrpSpPr/>
          <p:nvPr/>
        </p:nvGrpSpPr>
        <p:grpSpPr>
          <a:xfrm>
            <a:off x="5319551" y="4828313"/>
            <a:ext cx="1109169" cy="1109168"/>
            <a:chOff x="5584335" y="1420593"/>
            <a:chExt cx="1109169" cy="1109168"/>
          </a:xfrm>
          <a:solidFill>
            <a:srgbClr val="5BA3CA"/>
          </a:solidFill>
        </p:grpSpPr>
        <p:sp>
          <p:nvSpPr>
            <p:cNvPr id="59" name="Oval 58"/>
            <p:cNvSpPr>
              <a:spLocks noChangeArrowheads="1"/>
            </p:cNvSpPr>
            <p:nvPr/>
          </p:nvSpPr>
          <p:spPr bwMode="auto">
            <a:xfrm>
              <a:off x="5584335" y="1420593"/>
              <a:ext cx="1109169" cy="1109168"/>
            </a:xfrm>
            <a:prstGeom prst="ellipse">
              <a:avLst/>
            </a:prstGeom>
            <a:solidFill>
              <a:schemeClr val="bg1"/>
            </a:solidFill>
            <a:ln w="3175" cap="flat">
              <a:solidFill>
                <a:schemeClr val="accent1"/>
              </a:solid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0" name="Oval 59"/>
            <p:cNvSpPr>
              <a:spLocks noChangeArrowheads="1"/>
            </p:cNvSpPr>
            <p:nvPr/>
          </p:nvSpPr>
          <p:spPr bwMode="auto">
            <a:xfrm>
              <a:off x="5673732" y="1509987"/>
              <a:ext cx="930377" cy="930377"/>
            </a:xfrm>
            <a:prstGeom prst="ellipse">
              <a:avLst/>
            </a:prstGeom>
            <a:grp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61" name="Oval 60"/>
            <p:cNvSpPr>
              <a:spLocks noChangeArrowheads="1"/>
            </p:cNvSpPr>
            <p:nvPr/>
          </p:nvSpPr>
          <p:spPr bwMode="auto">
            <a:xfrm>
              <a:off x="5748470" y="1584727"/>
              <a:ext cx="780898" cy="7808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solidFill>
                  <a:schemeClr val="tx1"/>
                </a:solidFill>
              </a:endParaRPr>
            </a:p>
          </p:txBody>
        </p:sp>
        <p:pic>
          <p:nvPicPr>
            <p:cNvPr id="80" name="Picture 79"/>
            <p:cNvPicPr>
              <a:picLocks noChangeAspect="1"/>
            </p:cNvPicPr>
            <p:nvPr/>
          </p:nvPicPr>
          <p:blipFill>
            <a:blip r:embed="rId8" cstate="print">
              <a:extLst>
                <a:ext uri="{BEBA8EAE-BF5A-486C-A8C5-ECC9F3942E4B}">
                  <a14:imgProps xmlns:a14="http://schemas.microsoft.com/office/drawing/2010/main">
                    <a14:imgLayer r:embed="rId9">
                      <a14:imgEffect>
                        <a14:backgroundRemoval t="17200" b="83200" l="16800" r="83600">
                          <a14:foregroundMark x1="67600" y1="34800" x2="67600" y2="34800"/>
                        </a14:backgroundRemoval>
                      </a14:imgEffect>
                    </a14:imgLayer>
                  </a14:imgProps>
                </a:ext>
                <a:ext uri="{28A0092B-C50C-407E-A947-70E740481C1C}">
                  <a14:useLocalDpi xmlns:a14="http://schemas.microsoft.com/office/drawing/2010/main" val="0"/>
                </a:ext>
              </a:extLst>
            </a:blip>
            <a:stretch>
              <a:fillRect/>
            </a:stretch>
          </p:blipFill>
          <p:spPr>
            <a:xfrm>
              <a:off x="5843129" y="1685533"/>
              <a:ext cx="632507" cy="632507"/>
            </a:xfrm>
            <a:prstGeom prst="rect">
              <a:avLst/>
            </a:prstGeom>
            <a:grpFill/>
          </p:spPr>
        </p:pic>
      </p:grpSp>
      <p:sp>
        <p:nvSpPr>
          <p:cNvPr id="19" name="Rectangle 18"/>
          <p:cNvSpPr/>
          <p:nvPr/>
        </p:nvSpPr>
        <p:spPr>
          <a:xfrm>
            <a:off x="7708662" y="1847502"/>
            <a:ext cx="3283882" cy="338554"/>
          </a:xfrm>
          <a:prstGeom prst="rect">
            <a:avLst/>
          </a:prstGeom>
        </p:spPr>
        <p:txBody>
          <a:bodyPr wrap="square">
            <a:spAutoFit/>
          </a:bodyPr>
          <a:lstStyle/>
          <a:p>
            <a:r>
              <a:rPr lang="en-US" sz="1600" b="1" dirty="0"/>
              <a:t>Increased Transparency</a:t>
            </a:r>
          </a:p>
        </p:txBody>
      </p:sp>
      <p:sp>
        <p:nvSpPr>
          <p:cNvPr id="25" name="Rectangle 24"/>
          <p:cNvSpPr/>
          <p:nvPr/>
        </p:nvSpPr>
        <p:spPr>
          <a:xfrm>
            <a:off x="1093505" y="1766911"/>
            <a:ext cx="3527050" cy="338554"/>
          </a:xfrm>
          <a:prstGeom prst="rect">
            <a:avLst/>
          </a:prstGeom>
        </p:spPr>
        <p:txBody>
          <a:bodyPr wrap="square">
            <a:spAutoFit/>
          </a:bodyPr>
          <a:lstStyle/>
          <a:p>
            <a:pPr algn="r"/>
            <a:r>
              <a:rPr lang="en-US" sz="1600" b="1" dirty="0"/>
              <a:t>Reduced Operational Cost</a:t>
            </a:r>
          </a:p>
        </p:txBody>
      </p:sp>
      <p:sp>
        <p:nvSpPr>
          <p:cNvPr id="45" name="Rectangle 44"/>
          <p:cNvSpPr/>
          <p:nvPr/>
        </p:nvSpPr>
        <p:spPr>
          <a:xfrm>
            <a:off x="7824192" y="3664404"/>
            <a:ext cx="4061635" cy="338554"/>
          </a:xfrm>
          <a:prstGeom prst="rect">
            <a:avLst/>
          </a:prstGeom>
        </p:spPr>
        <p:txBody>
          <a:bodyPr wrap="square">
            <a:spAutoFit/>
          </a:bodyPr>
          <a:lstStyle/>
          <a:p>
            <a:r>
              <a:rPr lang="en-US" sz="1600" b="1" dirty="0"/>
              <a:t>Enhanced Efficiency</a:t>
            </a:r>
          </a:p>
        </p:txBody>
      </p:sp>
      <p:sp>
        <p:nvSpPr>
          <p:cNvPr id="47" name="Rectangle 46"/>
          <p:cNvSpPr/>
          <p:nvPr/>
        </p:nvSpPr>
        <p:spPr>
          <a:xfrm>
            <a:off x="1217333" y="3340201"/>
            <a:ext cx="2921547" cy="338554"/>
          </a:xfrm>
          <a:prstGeom prst="rect">
            <a:avLst/>
          </a:prstGeom>
        </p:spPr>
        <p:txBody>
          <a:bodyPr wrap="square">
            <a:spAutoFit/>
          </a:bodyPr>
          <a:lstStyle/>
          <a:p>
            <a:pPr algn="r"/>
            <a:r>
              <a:rPr lang="en-US" sz="1600" b="1" dirty="0"/>
              <a:t>Shared ledger</a:t>
            </a:r>
          </a:p>
        </p:txBody>
      </p:sp>
      <p:sp>
        <p:nvSpPr>
          <p:cNvPr id="48" name="Rectangle 47"/>
          <p:cNvSpPr/>
          <p:nvPr/>
        </p:nvSpPr>
        <p:spPr>
          <a:xfrm>
            <a:off x="2513376" y="5070952"/>
            <a:ext cx="2628140" cy="338554"/>
          </a:xfrm>
          <a:prstGeom prst="rect">
            <a:avLst/>
          </a:prstGeom>
        </p:spPr>
        <p:txBody>
          <a:bodyPr wrap="square">
            <a:spAutoFit/>
          </a:bodyPr>
          <a:lstStyle/>
          <a:p>
            <a:pPr marL="87924" defTabSz="884100" eaLnBrk="0" fontAlgn="base" hangingPunct="0">
              <a:spcBef>
                <a:spcPct val="0"/>
              </a:spcBef>
              <a:spcAft>
                <a:spcPct val="0"/>
              </a:spcAft>
            </a:pPr>
            <a:r>
              <a:rPr lang="it-IT" sz="1600" b="1" kern="0" dirty="0"/>
              <a:t>Highly Customizable </a:t>
            </a:r>
          </a:p>
        </p:txBody>
      </p:sp>
      <p:sp>
        <p:nvSpPr>
          <p:cNvPr id="6" name="Rectangle 5"/>
          <p:cNvSpPr/>
          <p:nvPr/>
        </p:nvSpPr>
        <p:spPr>
          <a:xfrm>
            <a:off x="7824192" y="3955703"/>
            <a:ext cx="2973392" cy="769441"/>
          </a:xfrm>
          <a:prstGeom prst="rect">
            <a:avLst/>
          </a:prstGeom>
        </p:spPr>
        <p:txBody>
          <a:bodyPr wrap="square">
            <a:spAutoFit/>
          </a:bodyPr>
          <a:lstStyle/>
          <a:p>
            <a:r>
              <a:rPr lang="en-US" sz="1100" dirty="0"/>
              <a:t>Time and effort saved as agents become more efficient as they have to interact with only one platform that takes care of everything for them</a:t>
            </a:r>
          </a:p>
        </p:txBody>
      </p:sp>
      <p:sp>
        <p:nvSpPr>
          <p:cNvPr id="11" name="Title 10"/>
          <p:cNvSpPr>
            <a:spLocks noGrp="1"/>
          </p:cNvSpPr>
          <p:nvPr>
            <p:ph type="title"/>
          </p:nvPr>
        </p:nvSpPr>
        <p:spPr/>
        <p:txBody>
          <a:bodyPr>
            <a:normAutofit fontScale="90000"/>
          </a:bodyPr>
          <a:lstStyle/>
          <a:p>
            <a:r>
              <a:rPr lang="en-US" sz="2900" dirty="0">
                <a:solidFill>
                  <a:srgbClr val="0070AD"/>
                </a:solidFill>
              </a:rPr>
              <a:t>Fast Invoicing</a:t>
            </a:r>
            <a:r>
              <a:rPr lang="en-US" sz="2300" dirty="0">
                <a:solidFill>
                  <a:srgbClr val="0070AD"/>
                </a:solidFill>
              </a:rPr>
              <a:t/>
            </a:r>
            <a:br>
              <a:rPr lang="en-US" sz="2300" dirty="0">
                <a:solidFill>
                  <a:srgbClr val="0070AD"/>
                </a:solidFill>
              </a:rPr>
            </a:br>
            <a:r>
              <a:rPr lang="en-US" sz="1800" i="1" dirty="0">
                <a:solidFill>
                  <a:srgbClr val="0070AD"/>
                </a:solidFill>
              </a:rPr>
              <a:t>Benefits of the Solution</a:t>
            </a:r>
            <a:r>
              <a:rPr lang="en-US" sz="2300" dirty="0">
                <a:solidFill>
                  <a:srgbClr val="0070AD"/>
                </a:solidFill>
              </a:rPr>
              <a:t/>
            </a:r>
            <a:br>
              <a:rPr lang="en-US" sz="2300" dirty="0">
                <a:solidFill>
                  <a:srgbClr val="0070AD"/>
                </a:solidFill>
              </a:rPr>
            </a:br>
            <a:endParaRPr lang="en-US" dirty="0"/>
          </a:p>
        </p:txBody>
      </p:sp>
      <p:sp>
        <p:nvSpPr>
          <p:cNvPr id="51" name="Rectangle 50">
            <a:extLst>
              <a:ext uri="{FF2B5EF4-FFF2-40B4-BE49-F238E27FC236}">
                <a16:creationId xmlns="" xmlns:a16="http://schemas.microsoft.com/office/drawing/2014/main" id="{DE65FB25-CF7E-4487-96F4-723E5CF217EE}"/>
              </a:ext>
            </a:extLst>
          </p:cNvPr>
          <p:cNvSpPr/>
          <p:nvPr/>
        </p:nvSpPr>
        <p:spPr>
          <a:xfrm>
            <a:off x="1764607" y="2036748"/>
            <a:ext cx="2855948" cy="600164"/>
          </a:xfrm>
          <a:prstGeom prst="rect">
            <a:avLst/>
          </a:prstGeom>
        </p:spPr>
        <p:txBody>
          <a:bodyPr wrap="square">
            <a:spAutoFit/>
          </a:bodyPr>
          <a:lstStyle/>
          <a:p>
            <a:pPr algn="r"/>
            <a:r>
              <a:rPr lang="en-US" sz="1100" dirty="0"/>
              <a:t>Third party workflow management tools are no longer required as blockchain replaces it completely</a:t>
            </a:r>
          </a:p>
        </p:txBody>
      </p:sp>
      <p:sp>
        <p:nvSpPr>
          <p:cNvPr id="53" name="Rectangle 52">
            <a:extLst>
              <a:ext uri="{FF2B5EF4-FFF2-40B4-BE49-F238E27FC236}">
                <a16:creationId xmlns="" xmlns:a16="http://schemas.microsoft.com/office/drawing/2014/main" id="{37B649A0-7563-43EC-9727-11E430AAB010}"/>
              </a:ext>
            </a:extLst>
          </p:cNvPr>
          <p:cNvSpPr/>
          <p:nvPr/>
        </p:nvSpPr>
        <p:spPr>
          <a:xfrm>
            <a:off x="2252778" y="5356085"/>
            <a:ext cx="2855948" cy="600164"/>
          </a:xfrm>
          <a:prstGeom prst="rect">
            <a:avLst/>
          </a:prstGeom>
        </p:spPr>
        <p:txBody>
          <a:bodyPr wrap="square">
            <a:spAutoFit/>
          </a:bodyPr>
          <a:lstStyle/>
          <a:p>
            <a:pPr algn="r"/>
            <a:r>
              <a:rPr lang="en-US" sz="1100" dirty="0"/>
              <a:t>The POC is highly scalable to include any further functionalities including more geographies and stakeholders</a:t>
            </a:r>
          </a:p>
        </p:txBody>
      </p:sp>
      <p:sp>
        <p:nvSpPr>
          <p:cNvPr id="57" name="Rectangle 56">
            <a:extLst>
              <a:ext uri="{FF2B5EF4-FFF2-40B4-BE49-F238E27FC236}">
                <a16:creationId xmlns="" xmlns:a16="http://schemas.microsoft.com/office/drawing/2014/main" id="{889ADDD9-259D-4DB1-BD41-64C7C5025B1C}"/>
              </a:ext>
            </a:extLst>
          </p:cNvPr>
          <p:cNvSpPr/>
          <p:nvPr/>
        </p:nvSpPr>
        <p:spPr>
          <a:xfrm>
            <a:off x="7741613" y="2108756"/>
            <a:ext cx="2855948" cy="600164"/>
          </a:xfrm>
          <a:prstGeom prst="rect">
            <a:avLst/>
          </a:prstGeom>
        </p:spPr>
        <p:txBody>
          <a:bodyPr wrap="square">
            <a:spAutoFit/>
          </a:bodyPr>
          <a:lstStyle/>
          <a:p>
            <a:r>
              <a:rPr lang="en-US" sz="1100" dirty="0"/>
              <a:t>Transparency is enhanced through </a:t>
            </a:r>
            <a:r>
              <a:rPr lang="en-US" sz="1100" dirty="0" err="1"/>
              <a:t>uni</a:t>
            </a:r>
            <a:r>
              <a:rPr lang="en-US" sz="1100" dirty="0"/>
              <a:t>-platform experience for all stakeholders</a:t>
            </a:r>
          </a:p>
        </p:txBody>
      </p:sp>
      <p:sp>
        <p:nvSpPr>
          <p:cNvPr id="58" name="Rectangle 57">
            <a:extLst>
              <a:ext uri="{FF2B5EF4-FFF2-40B4-BE49-F238E27FC236}">
                <a16:creationId xmlns="" xmlns:a16="http://schemas.microsoft.com/office/drawing/2014/main" id="{45DDC3DF-462F-404F-B074-7193356A9C40}"/>
              </a:ext>
            </a:extLst>
          </p:cNvPr>
          <p:cNvSpPr/>
          <p:nvPr/>
        </p:nvSpPr>
        <p:spPr>
          <a:xfrm>
            <a:off x="1282932" y="3625897"/>
            <a:ext cx="2855948" cy="769441"/>
          </a:xfrm>
          <a:prstGeom prst="rect">
            <a:avLst/>
          </a:prstGeom>
        </p:spPr>
        <p:txBody>
          <a:bodyPr wrap="square">
            <a:spAutoFit/>
          </a:bodyPr>
          <a:lstStyle/>
          <a:p>
            <a:pPr algn="r"/>
            <a:r>
              <a:rPr lang="en-US" sz="1100" dirty="0"/>
              <a:t>The platform, and hence the ledger which records all transactions, is shared among all agents and stakeholders </a:t>
            </a:r>
          </a:p>
        </p:txBody>
      </p:sp>
    </p:spTree>
    <p:extLst>
      <p:ext uri="{BB962C8B-B14F-4D97-AF65-F5344CB8AC3E}">
        <p14:creationId xmlns:p14="http://schemas.microsoft.com/office/powerpoint/2010/main" val="14443859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800" i="1" dirty="0"/>
              <a:t>Prototype Developed on </a:t>
            </a:r>
            <a:r>
              <a:rPr lang="en-US" sz="1800" i="1" dirty="0" err="1"/>
              <a:t>Hyperledger</a:t>
            </a:r>
            <a:r>
              <a:rPr lang="en-US" sz="1800" i="1" dirty="0"/>
              <a:t> Fabric</a:t>
            </a:r>
          </a:p>
        </p:txBody>
      </p:sp>
      <p:sp>
        <p:nvSpPr>
          <p:cNvPr id="118" name="Rectangle 117">
            <a:extLst>
              <a:ext uri="{FF2B5EF4-FFF2-40B4-BE49-F238E27FC236}">
                <a16:creationId xmlns="" xmlns:a16="http://schemas.microsoft.com/office/drawing/2014/main" id="{68183744-8D12-4A7A-9A29-87794B6C30C4}"/>
              </a:ext>
            </a:extLst>
          </p:cNvPr>
          <p:cNvSpPr/>
          <p:nvPr/>
        </p:nvSpPr>
        <p:spPr>
          <a:xfrm>
            <a:off x="3647090" y="4192712"/>
            <a:ext cx="4897820" cy="515779"/>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19" name="TextBox 118">
            <a:extLst>
              <a:ext uri="{FF2B5EF4-FFF2-40B4-BE49-F238E27FC236}">
                <a16:creationId xmlns="" xmlns:a16="http://schemas.microsoft.com/office/drawing/2014/main" id="{7FD32A59-F2E7-4364-9524-60ADA2EBC549}"/>
              </a:ext>
            </a:extLst>
          </p:cNvPr>
          <p:cNvSpPr txBox="1"/>
          <p:nvPr/>
        </p:nvSpPr>
        <p:spPr>
          <a:xfrm>
            <a:off x="4437565" y="4274591"/>
            <a:ext cx="3746667" cy="307777"/>
          </a:xfrm>
          <a:prstGeom prst="rect">
            <a:avLst/>
          </a:prstGeom>
          <a:noFill/>
        </p:spPr>
        <p:txBody>
          <a:bodyPr wrap="square" rtlCol="0">
            <a:spAutoFit/>
          </a:bodyPr>
          <a:lstStyle/>
          <a:p>
            <a:r>
              <a:rPr lang="en-US" sz="1400" b="1" dirty="0">
                <a:solidFill>
                  <a:schemeClr val="bg1"/>
                </a:solidFill>
              </a:rPr>
              <a:t>Developed on </a:t>
            </a:r>
            <a:r>
              <a:rPr lang="en-US" sz="1400" b="1" dirty="0" err="1">
                <a:solidFill>
                  <a:schemeClr val="bg1"/>
                </a:solidFill>
              </a:rPr>
              <a:t>Hyperledger</a:t>
            </a:r>
            <a:r>
              <a:rPr lang="en-US" sz="1400" b="1" dirty="0">
                <a:solidFill>
                  <a:schemeClr val="bg1"/>
                </a:solidFill>
              </a:rPr>
              <a:t> Fabric</a:t>
            </a:r>
          </a:p>
        </p:txBody>
      </p:sp>
      <p:pic>
        <p:nvPicPr>
          <p:cNvPr id="120" name="Picture 119" descr="hyperledger_new.png">
            <a:extLst>
              <a:ext uri="{FF2B5EF4-FFF2-40B4-BE49-F238E27FC236}">
                <a16:creationId xmlns="" xmlns:a16="http://schemas.microsoft.com/office/drawing/2014/main" id="{DA602323-D83F-46E0-8113-E1D56A6DB38C}"/>
              </a:ext>
            </a:extLst>
          </p:cNvPr>
          <p:cNvPicPr>
            <a:picLocks noChangeAspect="1"/>
          </p:cNvPicPr>
          <p:nvPr/>
        </p:nvPicPr>
        <p:blipFill>
          <a:blip r:embed="rId3" cstate="print"/>
          <a:srcRect/>
          <a:stretch>
            <a:fillRect/>
          </a:stretch>
        </p:blipFill>
        <p:spPr bwMode="auto">
          <a:xfrm>
            <a:off x="4079776" y="5368437"/>
            <a:ext cx="3381468" cy="725986"/>
          </a:xfrm>
          <a:prstGeom prst="rect">
            <a:avLst/>
          </a:prstGeom>
          <a:noFill/>
          <a:ln w="9525">
            <a:noFill/>
            <a:miter lim="800000"/>
            <a:headEnd/>
            <a:tailEnd/>
          </a:ln>
        </p:spPr>
      </p:pic>
      <p:sp>
        <p:nvSpPr>
          <p:cNvPr id="122" name="TextBox 121">
            <a:extLst>
              <a:ext uri="{FF2B5EF4-FFF2-40B4-BE49-F238E27FC236}">
                <a16:creationId xmlns="" xmlns:a16="http://schemas.microsoft.com/office/drawing/2014/main" id="{0F000441-1BAF-489B-BC06-A88AEE2AB6CB}"/>
              </a:ext>
            </a:extLst>
          </p:cNvPr>
          <p:cNvSpPr txBox="1"/>
          <p:nvPr/>
        </p:nvSpPr>
        <p:spPr>
          <a:xfrm>
            <a:off x="6525988" y="6053226"/>
            <a:ext cx="1523999" cy="400110"/>
          </a:xfrm>
          <a:prstGeom prst="rect">
            <a:avLst/>
          </a:prstGeom>
          <a:solidFill>
            <a:schemeClr val="bg1"/>
          </a:solidFill>
        </p:spPr>
        <p:txBody>
          <a:bodyPr wrap="square" rtlCol="0">
            <a:spAutoFit/>
          </a:bodyPr>
          <a:lstStyle/>
          <a:p>
            <a:r>
              <a:rPr lang="en-US" sz="2000" b="1" dirty="0">
                <a:solidFill>
                  <a:schemeClr val="bg2">
                    <a:lumMod val="50000"/>
                  </a:schemeClr>
                </a:solidFill>
              </a:rPr>
              <a:t>Fabric</a:t>
            </a:r>
          </a:p>
        </p:txBody>
      </p:sp>
      <p:cxnSp>
        <p:nvCxnSpPr>
          <p:cNvPr id="124" name="Straight Arrow Connector 123">
            <a:extLst>
              <a:ext uri="{FF2B5EF4-FFF2-40B4-BE49-F238E27FC236}">
                <a16:creationId xmlns="" xmlns:a16="http://schemas.microsoft.com/office/drawing/2014/main" id="{82516E88-2C37-4E2E-AB76-CBACE6B7EDE9}"/>
              </a:ext>
            </a:extLst>
          </p:cNvPr>
          <p:cNvCxnSpPr/>
          <p:nvPr/>
        </p:nvCxnSpPr>
        <p:spPr>
          <a:xfrm flipH="1">
            <a:off x="6082855" y="4762072"/>
            <a:ext cx="2199" cy="647563"/>
          </a:xfrm>
          <a:prstGeom prst="straightConnector1">
            <a:avLst/>
          </a:prstGeom>
          <a:ln w="38100">
            <a:solidFill>
              <a:srgbClr val="484848"/>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 xmlns:a16="http://schemas.microsoft.com/office/drawing/2014/main" id="{FB87CBAA-D28B-48D2-B477-6944636B1EFD}"/>
              </a:ext>
            </a:extLst>
          </p:cNvPr>
          <p:cNvPicPr>
            <a:picLocks noChangeAspect="1"/>
          </p:cNvPicPr>
          <p:nvPr/>
        </p:nvPicPr>
        <p:blipFill>
          <a:blip r:embed="rId4"/>
          <a:stretch>
            <a:fillRect/>
          </a:stretch>
        </p:blipFill>
        <p:spPr>
          <a:xfrm>
            <a:off x="2483829" y="1430072"/>
            <a:ext cx="6708515" cy="2762640"/>
          </a:xfrm>
          <a:prstGeom prst="rect">
            <a:avLst/>
          </a:prstGeom>
        </p:spPr>
      </p:pic>
    </p:spTree>
    <p:extLst>
      <p:ext uri="{BB962C8B-B14F-4D97-AF65-F5344CB8AC3E}">
        <p14:creationId xmlns:p14="http://schemas.microsoft.com/office/powerpoint/2010/main" val="23940942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404813"/>
            <a:ext cx="11016604" cy="863601"/>
          </a:xfrm>
        </p:spPr>
        <p:txBody>
          <a:bodyPr/>
          <a:lstStyle/>
          <a:p>
            <a:r>
              <a:rPr lang="en-US" dirty="0"/>
              <a:t>Fast Invoicing</a:t>
            </a:r>
            <a:br>
              <a:rPr lang="en-US" dirty="0"/>
            </a:br>
            <a:r>
              <a:rPr lang="en-US" sz="1800" i="1" dirty="0"/>
              <a:t>Functional Architecture of the </a:t>
            </a:r>
            <a:r>
              <a:rPr lang="en-US" sz="1800" i="1" dirty="0">
                <a:solidFill>
                  <a:srgbClr val="197EB5"/>
                </a:solidFill>
              </a:rPr>
              <a:t>Solution</a:t>
            </a:r>
          </a:p>
        </p:txBody>
      </p:sp>
      <p:sp>
        <p:nvSpPr>
          <p:cNvPr id="161" name="Rounded Rectangle 160"/>
          <p:cNvSpPr/>
          <p:nvPr/>
        </p:nvSpPr>
        <p:spPr>
          <a:xfrm>
            <a:off x="1281989" y="2865313"/>
            <a:ext cx="7730240" cy="1211759"/>
          </a:xfrm>
          <a:prstGeom prst="roundRect">
            <a:avLst/>
          </a:prstGeom>
          <a:noFill/>
          <a:ln w="12700">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 name="Rounded Rectangle 7"/>
          <p:cNvSpPr/>
          <p:nvPr/>
        </p:nvSpPr>
        <p:spPr>
          <a:xfrm>
            <a:off x="1281989" y="2339119"/>
            <a:ext cx="7730240" cy="474296"/>
          </a:xfrm>
          <a:prstGeom prst="roundRect">
            <a:avLst/>
          </a:prstGeom>
          <a:noFill/>
          <a:ln w="12700">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615" name="Rounded Rectangle 614"/>
          <p:cNvSpPr/>
          <p:nvPr/>
        </p:nvSpPr>
        <p:spPr>
          <a:xfrm>
            <a:off x="2797301" y="4293096"/>
            <a:ext cx="6054921" cy="1075126"/>
          </a:xfrm>
          <a:prstGeom prst="roundRect">
            <a:avLst>
              <a:gd name="adj" fmla="val 8651"/>
            </a:avLst>
          </a:prstGeom>
          <a:solidFill>
            <a:schemeClr val="bg1"/>
          </a:solidFill>
          <a:ln w="12700">
            <a:solidFill>
              <a:schemeClr val="tx1">
                <a:lumMod val="50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00" dirty="0">
              <a:solidFill>
                <a:schemeClr val="tx1"/>
              </a:solidFill>
              <a:latin typeface="+mj-lt"/>
            </a:endParaRPr>
          </a:p>
        </p:txBody>
      </p:sp>
      <p:sp>
        <p:nvSpPr>
          <p:cNvPr id="616" name="Rounded Rectangle 615"/>
          <p:cNvSpPr/>
          <p:nvPr/>
        </p:nvSpPr>
        <p:spPr>
          <a:xfrm>
            <a:off x="2797300" y="2943244"/>
            <a:ext cx="6111488" cy="1033863"/>
          </a:xfrm>
          <a:prstGeom prst="roundRect">
            <a:avLst/>
          </a:prstGeom>
          <a:noFill/>
          <a:ln w="12700">
            <a:solidFill>
              <a:schemeClr val="tx1">
                <a:lumMod val="50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p:txBody>
      </p:sp>
      <p:sp>
        <p:nvSpPr>
          <p:cNvPr id="617" name="Rounded Rectangle 616"/>
          <p:cNvSpPr/>
          <p:nvPr/>
        </p:nvSpPr>
        <p:spPr>
          <a:xfrm>
            <a:off x="3023683" y="3430206"/>
            <a:ext cx="5742413" cy="490394"/>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algn="ctr"/>
            <a:r>
              <a:rPr lang="en-US" sz="800" b="1" dirty="0">
                <a:solidFill>
                  <a:srgbClr val="263147"/>
                </a:solidFill>
              </a:rPr>
              <a:t>Infrastructure Services </a:t>
            </a:r>
          </a:p>
        </p:txBody>
      </p:sp>
      <p:sp>
        <p:nvSpPr>
          <p:cNvPr id="618" name="Rounded Rectangle 617"/>
          <p:cNvSpPr/>
          <p:nvPr/>
        </p:nvSpPr>
        <p:spPr>
          <a:xfrm>
            <a:off x="3143672" y="3618700"/>
            <a:ext cx="1403372" cy="251544"/>
          </a:xfrm>
          <a:prstGeom prst="roundRect">
            <a:avLst/>
          </a:prstGeom>
          <a:solidFill>
            <a:srgbClr val="2EA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Message Transformation </a:t>
            </a:r>
          </a:p>
        </p:txBody>
      </p:sp>
      <p:sp>
        <p:nvSpPr>
          <p:cNvPr id="619" name="Rounded Rectangle 618"/>
          <p:cNvSpPr/>
          <p:nvPr/>
        </p:nvSpPr>
        <p:spPr>
          <a:xfrm>
            <a:off x="4705971" y="3623240"/>
            <a:ext cx="1174005" cy="247004"/>
          </a:xfrm>
          <a:prstGeom prst="roundRect">
            <a:avLst/>
          </a:prstGeom>
          <a:solidFill>
            <a:srgbClr val="2EA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Audit / logging </a:t>
            </a:r>
          </a:p>
        </p:txBody>
      </p:sp>
      <p:sp>
        <p:nvSpPr>
          <p:cNvPr id="620" name="Rounded Rectangle 619"/>
          <p:cNvSpPr/>
          <p:nvPr/>
        </p:nvSpPr>
        <p:spPr>
          <a:xfrm>
            <a:off x="6028191" y="3618700"/>
            <a:ext cx="1363953" cy="251544"/>
          </a:xfrm>
          <a:prstGeom prst="roundRect">
            <a:avLst/>
          </a:prstGeom>
          <a:solidFill>
            <a:srgbClr val="2EA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Listeners/ Notifiers </a:t>
            </a:r>
          </a:p>
        </p:txBody>
      </p:sp>
      <p:sp>
        <p:nvSpPr>
          <p:cNvPr id="621" name="Rounded Rectangle 620"/>
          <p:cNvSpPr/>
          <p:nvPr/>
        </p:nvSpPr>
        <p:spPr>
          <a:xfrm>
            <a:off x="7536160" y="3616414"/>
            <a:ext cx="1174005" cy="253830"/>
          </a:xfrm>
          <a:prstGeom prst="roundRect">
            <a:avLst/>
          </a:prstGeom>
          <a:solidFill>
            <a:srgbClr val="2EA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Error handlers </a:t>
            </a:r>
          </a:p>
        </p:txBody>
      </p:sp>
      <p:sp>
        <p:nvSpPr>
          <p:cNvPr id="622" name="Rounded Rectangle 621"/>
          <p:cNvSpPr/>
          <p:nvPr/>
        </p:nvSpPr>
        <p:spPr>
          <a:xfrm>
            <a:off x="4439816" y="5566341"/>
            <a:ext cx="1068120" cy="734041"/>
          </a:xfrm>
          <a:prstGeom prst="roundRect">
            <a:avLst/>
          </a:prstGeom>
          <a:solidFill>
            <a:srgbClr val="BCBCB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endParaRPr lang="en-US" sz="800" dirty="0">
              <a:solidFill>
                <a:schemeClr val="tx2">
                  <a:lumMod val="50000"/>
                </a:schemeClr>
              </a:solidFill>
            </a:endParaRPr>
          </a:p>
        </p:txBody>
      </p:sp>
      <p:sp>
        <p:nvSpPr>
          <p:cNvPr id="624" name="Rounded Rectangle 623"/>
          <p:cNvSpPr/>
          <p:nvPr/>
        </p:nvSpPr>
        <p:spPr>
          <a:xfrm>
            <a:off x="4725978" y="4382087"/>
            <a:ext cx="1998023" cy="918496"/>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algn="ctr"/>
            <a:r>
              <a:rPr lang="en-US" sz="800" b="1" dirty="0">
                <a:solidFill>
                  <a:srgbClr val="263147"/>
                </a:solidFill>
              </a:rPr>
              <a:t>Blockchain / Transaction Services </a:t>
            </a:r>
          </a:p>
        </p:txBody>
      </p:sp>
      <p:sp>
        <p:nvSpPr>
          <p:cNvPr id="626" name="Rounded Rectangle 625"/>
          <p:cNvSpPr/>
          <p:nvPr/>
        </p:nvSpPr>
        <p:spPr>
          <a:xfrm>
            <a:off x="4871864" y="4673818"/>
            <a:ext cx="860674" cy="292667"/>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Consensus</a:t>
            </a:r>
          </a:p>
        </p:txBody>
      </p:sp>
      <p:sp>
        <p:nvSpPr>
          <p:cNvPr id="627" name="Rounded Rectangle 626"/>
          <p:cNvSpPr/>
          <p:nvPr/>
        </p:nvSpPr>
        <p:spPr>
          <a:xfrm>
            <a:off x="4874555" y="5014866"/>
            <a:ext cx="1782821" cy="248090"/>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Ledger / Storage services </a:t>
            </a:r>
          </a:p>
        </p:txBody>
      </p:sp>
      <p:sp>
        <p:nvSpPr>
          <p:cNvPr id="628" name="Rounded Rectangle 627"/>
          <p:cNvSpPr/>
          <p:nvPr/>
        </p:nvSpPr>
        <p:spPr>
          <a:xfrm>
            <a:off x="5794844" y="4673818"/>
            <a:ext cx="851533" cy="292667"/>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P2P protocol</a:t>
            </a:r>
          </a:p>
        </p:txBody>
      </p:sp>
      <p:sp>
        <p:nvSpPr>
          <p:cNvPr id="625" name="Rounded Rectangle 624"/>
          <p:cNvSpPr/>
          <p:nvPr/>
        </p:nvSpPr>
        <p:spPr>
          <a:xfrm>
            <a:off x="6770345" y="4368775"/>
            <a:ext cx="2039614" cy="935640"/>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algn="ctr"/>
            <a:r>
              <a:rPr lang="en-US" sz="800" b="1" dirty="0">
                <a:solidFill>
                  <a:srgbClr val="263147"/>
                </a:solidFill>
              </a:rPr>
              <a:t>Membership Services </a:t>
            </a:r>
          </a:p>
        </p:txBody>
      </p:sp>
      <p:sp>
        <p:nvSpPr>
          <p:cNvPr id="629" name="Rounded Rectangle 628"/>
          <p:cNvSpPr/>
          <p:nvPr/>
        </p:nvSpPr>
        <p:spPr>
          <a:xfrm>
            <a:off x="6816080" y="4673818"/>
            <a:ext cx="952127" cy="290397"/>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Registration </a:t>
            </a:r>
          </a:p>
        </p:txBody>
      </p:sp>
      <p:sp>
        <p:nvSpPr>
          <p:cNvPr id="630" name="Rounded Rectangle 629"/>
          <p:cNvSpPr/>
          <p:nvPr/>
        </p:nvSpPr>
        <p:spPr>
          <a:xfrm>
            <a:off x="7802089" y="4673669"/>
            <a:ext cx="969935" cy="290397"/>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Identity Management</a:t>
            </a:r>
          </a:p>
        </p:txBody>
      </p:sp>
      <p:sp>
        <p:nvSpPr>
          <p:cNvPr id="631" name="Rounded Rectangle 630"/>
          <p:cNvSpPr/>
          <p:nvPr/>
        </p:nvSpPr>
        <p:spPr>
          <a:xfrm>
            <a:off x="6906674" y="5014866"/>
            <a:ext cx="1750307" cy="225426"/>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Auditability </a:t>
            </a:r>
          </a:p>
        </p:txBody>
      </p:sp>
      <p:sp>
        <p:nvSpPr>
          <p:cNvPr id="623" name="Rounded Rectangle 622"/>
          <p:cNvSpPr/>
          <p:nvPr/>
        </p:nvSpPr>
        <p:spPr>
          <a:xfrm>
            <a:off x="3023682" y="4368776"/>
            <a:ext cx="1604519" cy="904765"/>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algn="ctr"/>
            <a:r>
              <a:rPr lang="en-US" sz="800" b="1" dirty="0">
                <a:solidFill>
                  <a:srgbClr val="263147"/>
                </a:solidFill>
              </a:rPr>
              <a:t>Chaincode Services</a:t>
            </a:r>
          </a:p>
        </p:txBody>
      </p:sp>
      <p:sp>
        <p:nvSpPr>
          <p:cNvPr id="633" name="Rounded Rectangle 632"/>
          <p:cNvSpPr/>
          <p:nvPr/>
        </p:nvSpPr>
        <p:spPr>
          <a:xfrm>
            <a:off x="3290748" y="4647955"/>
            <a:ext cx="1081447" cy="267597"/>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Secure container </a:t>
            </a:r>
          </a:p>
        </p:txBody>
      </p:sp>
      <p:sp>
        <p:nvSpPr>
          <p:cNvPr id="634" name="Rounded Rectangle 633"/>
          <p:cNvSpPr/>
          <p:nvPr/>
        </p:nvSpPr>
        <p:spPr>
          <a:xfrm>
            <a:off x="3276224" y="4979218"/>
            <a:ext cx="1077783" cy="261074"/>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Secure registry</a:t>
            </a:r>
          </a:p>
        </p:txBody>
      </p:sp>
      <p:grpSp>
        <p:nvGrpSpPr>
          <p:cNvPr id="635" name="Group 634"/>
          <p:cNvGrpSpPr/>
          <p:nvPr/>
        </p:nvGrpSpPr>
        <p:grpSpPr>
          <a:xfrm>
            <a:off x="4563060" y="5601065"/>
            <a:ext cx="804650" cy="664591"/>
            <a:chOff x="-1381062" y="3116116"/>
            <a:chExt cx="1307043" cy="1191080"/>
          </a:xfrm>
        </p:grpSpPr>
        <p:grpSp>
          <p:nvGrpSpPr>
            <p:cNvPr id="636" name="Groupe 589"/>
            <p:cNvGrpSpPr/>
            <p:nvPr/>
          </p:nvGrpSpPr>
          <p:grpSpPr>
            <a:xfrm>
              <a:off x="-1381062" y="3660099"/>
              <a:ext cx="227013" cy="209551"/>
              <a:chOff x="331789" y="3817938"/>
              <a:chExt cx="433388" cy="400051"/>
            </a:xfrm>
          </p:grpSpPr>
          <p:sp>
            <p:nvSpPr>
              <p:cNvPr id="737" name="Line 321"/>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38" name="Oval 322"/>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39" name="Freeform 323"/>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40" name="Freeform 324"/>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41" name="Freeform 325"/>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42" name="Freeform 326"/>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43" name="Freeform 327"/>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637" name="Groupe 589"/>
            <p:cNvGrpSpPr/>
            <p:nvPr/>
          </p:nvGrpSpPr>
          <p:grpSpPr>
            <a:xfrm>
              <a:off x="-1279462" y="3351066"/>
              <a:ext cx="227013" cy="209551"/>
              <a:chOff x="331789" y="3817938"/>
              <a:chExt cx="433388" cy="400051"/>
            </a:xfrm>
          </p:grpSpPr>
          <p:sp>
            <p:nvSpPr>
              <p:cNvPr id="730" name="Line 321"/>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31" name="Oval 322"/>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32" name="Freeform 323"/>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33" name="Freeform 324"/>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34" name="Freeform 325"/>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35" name="Freeform 326"/>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36" name="Freeform 327"/>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638" name="Groupe 589"/>
            <p:cNvGrpSpPr/>
            <p:nvPr/>
          </p:nvGrpSpPr>
          <p:grpSpPr>
            <a:xfrm>
              <a:off x="-1010645" y="3116116"/>
              <a:ext cx="227013" cy="209551"/>
              <a:chOff x="331789" y="3817938"/>
              <a:chExt cx="433388" cy="400051"/>
            </a:xfrm>
          </p:grpSpPr>
          <p:sp>
            <p:nvSpPr>
              <p:cNvPr id="723" name="Line 321"/>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24" name="Oval 322"/>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25" name="Freeform 323"/>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26" name="Freeform 324"/>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27" name="Freeform 325"/>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28" name="Freeform 326"/>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29" name="Freeform 327"/>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639" name="Groupe 589"/>
            <p:cNvGrpSpPr/>
            <p:nvPr/>
          </p:nvGrpSpPr>
          <p:grpSpPr>
            <a:xfrm>
              <a:off x="-528045" y="3141515"/>
              <a:ext cx="227013" cy="209551"/>
              <a:chOff x="331789" y="3817938"/>
              <a:chExt cx="433388" cy="400051"/>
            </a:xfrm>
          </p:grpSpPr>
          <p:sp>
            <p:nvSpPr>
              <p:cNvPr id="716" name="Line 321"/>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17" name="Oval 322"/>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18" name="Freeform 323"/>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19" name="Freeform 324"/>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20" name="Freeform 325"/>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21" name="Freeform 326"/>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22" name="Freeform 327"/>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640" name="Groupe 589"/>
            <p:cNvGrpSpPr/>
            <p:nvPr/>
          </p:nvGrpSpPr>
          <p:grpSpPr>
            <a:xfrm>
              <a:off x="-352362" y="3401263"/>
              <a:ext cx="227013" cy="209551"/>
              <a:chOff x="331789" y="3817938"/>
              <a:chExt cx="433388" cy="400051"/>
            </a:xfrm>
          </p:grpSpPr>
          <p:sp>
            <p:nvSpPr>
              <p:cNvPr id="709" name="Line 321"/>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10" name="Oval 322"/>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11" name="Freeform 323"/>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12" name="Freeform 324"/>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13" name="Freeform 325"/>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14" name="Freeform 326"/>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15" name="Freeform 327"/>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641" name="Groupe 589"/>
            <p:cNvGrpSpPr/>
            <p:nvPr/>
          </p:nvGrpSpPr>
          <p:grpSpPr>
            <a:xfrm>
              <a:off x="-301032" y="3716645"/>
              <a:ext cx="227013" cy="209551"/>
              <a:chOff x="331789" y="3817938"/>
              <a:chExt cx="433388" cy="400051"/>
            </a:xfrm>
          </p:grpSpPr>
          <p:sp>
            <p:nvSpPr>
              <p:cNvPr id="702" name="Line 321"/>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03" name="Oval 322"/>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04" name="Freeform 323"/>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05" name="Freeform 324"/>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06" name="Freeform 325"/>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07" name="Freeform 326"/>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08" name="Freeform 327"/>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642" name="Groupe 589"/>
            <p:cNvGrpSpPr/>
            <p:nvPr/>
          </p:nvGrpSpPr>
          <p:grpSpPr>
            <a:xfrm>
              <a:off x="-425765" y="4062720"/>
              <a:ext cx="227013" cy="209551"/>
              <a:chOff x="331789" y="3817938"/>
              <a:chExt cx="433388" cy="400051"/>
            </a:xfrm>
          </p:grpSpPr>
          <p:sp>
            <p:nvSpPr>
              <p:cNvPr id="695" name="Line 321"/>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96" name="Oval 322"/>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97" name="Freeform 323"/>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98" name="Freeform 324"/>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99" name="Freeform 325"/>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00" name="Freeform 326"/>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701" name="Freeform 327"/>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643" name="Groupe 589"/>
            <p:cNvGrpSpPr/>
            <p:nvPr/>
          </p:nvGrpSpPr>
          <p:grpSpPr>
            <a:xfrm>
              <a:off x="-814888" y="4097645"/>
              <a:ext cx="227013" cy="209551"/>
              <a:chOff x="331789" y="3817938"/>
              <a:chExt cx="433388" cy="400051"/>
            </a:xfrm>
          </p:grpSpPr>
          <p:sp>
            <p:nvSpPr>
              <p:cNvPr id="688" name="Line 321"/>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89" name="Oval 322"/>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90" name="Freeform 323"/>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91" name="Freeform 324"/>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92" name="Freeform 325"/>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93" name="Freeform 326"/>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94" name="Freeform 327"/>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644" name="Groupe 589"/>
            <p:cNvGrpSpPr/>
            <p:nvPr/>
          </p:nvGrpSpPr>
          <p:grpSpPr>
            <a:xfrm>
              <a:off x="-1350976" y="4024468"/>
              <a:ext cx="227013" cy="209551"/>
              <a:chOff x="331789" y="3817938"/>
              <a:chExt cx="433388" cy="400051"/>
            </a:xfrm>
          </p:grpSpPr>
          <p:sp>
            <p:nvSpPr>
              <p:cNvPr id="681" name="Line 321"/>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82" name="Oval 322"/>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83" name="Freeform 323"/>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84" name="Freeform 324"/>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85" name="Freeform 325"/>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86" name="Freeform 326"/>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687" name="Freeform 327"/>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sp>
          <p:nvSpPr>
            <p:cNvPr id="645" name="Oval 644"/>
            <p:cNvSpPr/>
            <p:nvPr/>
          </p:nvSpPr>
          <p:spPr>
            <a:xfrm>
              <a:off x="-784382" y="3567425"/>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646" name="Oval 645"/>
            <p:cNvSpPr/>
            <p:nvPr/>
          </p:nvSpPr>
          <p:spPr>
            <a:xfrm>
              <a:off x="-628620" y="3373298"/>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647" name="Oval 646"/>
            <p:cNvSpPr/>
            <p:nvPr/>
          </p:nvSpPr>
          <p:spPr>
            <a:xfrm>
              <a:off x="-479815" y="3550945"/>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648" name="Oval 647"/>
            <p:cNvSpPr/>
            <p:nvPr/>
          </p:nvSpPr>
          <p:spPr>
            <a:xfrm>
              <a:off x="-425765" y="3818856"/>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649" name="Oval 648"/>
            <p:cNvSpPr/>
            <p:nvPr/>
          </p:nvSpPr>
          <p:spPr>
            <a:xfrm>
              <a:off x="-516819" y="4072701"/>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650" name="Oval 649"/>
            <p:cNvSpPr/>
            <p:nvPr/>
          </p:nvSpPr>
          <p:spPr>
            <a:xfrm>
              <a:off x="-590972" y="3805017"/>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651" name="Oval 650"/>
            <p:cNvSpPr/>
            <p:nvPr/>
          </p:nvSpPr>
          <p:spPr>
            <a:xfrm>
              <a:off x="-726742" y="3989131"/>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652" name="Oval 651"/>
            <p:cNvSpPr/>
            <p:nvPr/>
          </p:nvSpPr>
          <p:spPr>
            <a:xfrm>
              <a:off x="-910817" y="3787328"/>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653" name="Oval 652"/>
            <p:cNvSpPr/>
            <p:nvPr/>
          </p:nvSpPr>
          <p:spPr>
            <a:xfrm>
              <a:off x="-1115865" y="4015331"/>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654" name="Oval 653"/>
            <p:cNvSpPr/>
            <p:nvPr/>
          </p:nvSpPr>
          <p:spPr>
            <a:xfrm>
              <a:off x="-1107831" y="3769449"/>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655" name="Oval 654"/>
            <p:cNvSpPr/>
            <p:nvPr/>
          </p:nvSpPr>
          <p:spPr>
            <a:xfrm>
              <a:off x="-1011569" y="3514920"/>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656" name="Oval 655"/>
            <p:cNvSpPr/>
            <p:nvPr/>
          </p:nvSpPr>
          <p:spPr>
            <a:xfrm>
              <a:off x="-837903" y="3331488"/>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cxnSp>
          <p:nvCxnSpPr>
            <p:cNvPr id="657" name="Straight Connector 656"/>
            <p:cNvCxnSpPr>
              <a:stCxn id="656" idx="4"/>
              <a:endCxn id="645" idx="0"/>
            </p:cNvCxnSpPr>
            <p:nvPr/>
          </p:nvCxnSpPr>
          <p:spPr>
            <a:xfrm>
              <a:off x="-797158" y="3412978"/>
              <a:ext cx="53521" cy="15444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a:stCxn id="656" idx="6"/>
              <a:endCxn id="646" idx="2"/>
            </p:cNvCxnSpPr>
            <p:nvPr/>
          </p:nvCxnSpPr>
          <p:spPr>
            <a:xfrm>
              <a:off x="-756413" y="3372233"/>
              <a:ext cx="127793" cy="4181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a:stCxn id="646" idx="5"/>
              <a:endCxn id="647" idx="1"/>
            </p:cNvCxnSpPr>
            <p:nvPr/>
          </p:nvCxnSpPr>
          <p:spPr>
            <a:xfrm>
              <a:off x="-559064" y="3442854"/>
              <a:ext cx="91183" cy="120025"/>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a:stCxn id="647" idx="5"/>
              <a:endCxn id="648" idx="0"/>
            </p:cNvCxnSpPr>
            <p:nvPr/>
          </p:nvCxnSpPr>
          <p:spPr>
            <a:xfrm>
              <a:off x="-410259" y="3620501"/>
              <a:ext cx="25239" cy="198355"/>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a:stCxn id="648" idx="4"/>
              <a:endCxn id="649" idx="7"/>
            </p:cNvCxnSpPr>
            <p:nvPr/>
          </p:nvCxnSpPr>
          <p:spPr>
            <a:xfrm flipH="1">
              <a:off x="-447263" y="3900346"/>
              <a:ext cx="62243" cy="18428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2" name="Straight Connector 661"/>
            <p:cNvCxnSpPr>
              <a:stCxn id="649" idx="2"/>
              <a:endCxn id="651" idx="5"/>
            </p:cNvCxnSpPr>
            <p:nvPr/>
          </p:nvCxnSpPr>
          <p:spPr>
            <a:xfrm flipH="1" flipV="1">
              <a:off x="-657186" y="4058687"/>
              <a:ext cx="140367" cy="5475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3" name="Straight Connector 662"/>
            <p:cNvCxnSpPr>
              <a:stCxn id="651" idx="2"/>
              <a:endCxn id="653" idx="6"/>
            </p:cNvCxnSpPr>
            <p:nvPr/>
          </p:nvCxnSpPr>
          <p:spPr>
            <a:xfrm flipH="1">
              <a:off x="-1034375" y="4029876"/>
              <a:ext cx="307633" cy="2620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4" name="Straight Connector 663"/>
            <p:cNvCxnSpPr>
              <a:stCxn id="653" idx="0"/>
              <a:endCxn id="654" idx="4"/>
            </p:cNvCxnSpPr>
            <p:nvPr/>
          </p:nvCxnSpPr>
          <p:spPr>
            <a:xfrm flipV="1">
              <a:off x="-1075120" y="3850939"/>
              <a:ext cx="8034" cy="164392"/>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a:stCxn id="654" idx="0"/>
              <a:endCxn id="655" idx="3"/>
            </p:cNvCxnSpPr>
            <p:nvPr/>
          </p:nvCxnSpPr>
          <p:spPr>
            <a:xfrm flipV="1">
              <a:off x="-1067086" y="3584476"/>
              <a:ext cx="67451" cy="184973"/>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6" name="Straight Connector 665"/>
            <p:cNvCxnSpPr>
              <a:stCxn id="655" idx="0"/>
              <a:endCxn id="656" idx="3"/>
            </p:cNvCxnSpPr>
            <p:nvPr/>
          </p:nvCxnSpPr>
          <p:spPr>
            <a:xfrm flipV="1">
              <a:off x="-970824" y="3401044"/>
              <a:ext cx="144855" cy="11387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7" name="Straight Connector 666"/>
            <p:cNvCxnSpPr>
              <a:stCxn id="645" idx="7"/>
              <a:endCxn id="646" idx="3"/>
            </p:cNvCxnSpPr>
            <p:nvPr/>
          </p:nvCxnSpPr>
          <p:spPr>
            <a:xfrm flipV="1">
              <a:off x="-714826" y="3442854"/>
              <a:ext cx="98140" cy="136505"/>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8" name="Straight Connector 667"/>
            <p:cNvCxnSpPr>
              <a:stCxn id="645" idx="6"/>
              <a:endCxn id="647" idx="2"/>
            </p:cNvCxnSpPr>
            <p:nvPr/>
          </p:nvCxnSpPr>
          <p:spPr>
            <a:xfrm flipV="1">
              <a:off x="-702892" y="3591690"/>
              <a:ext cx="223077" cy="1648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9" name="Straight Connector 668"/>
            <p:cNvCxnSpPr>
              <a:stCxn id="645" idx="5"/>
              <a:endCxn id="650" idx="1"/>
            </p:cNvCxnSpPr>
            <p:nvPr/>
          </p:nvCxnSpPr>
          <p:spPr>
            <a:xfrm>
              <a:off x="-714826" y="3636981"/>
              <a:ext cx="135788" cy="17997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a:stCxn id="647" idx="4"/>
              <a:endCxn id="650" idx="0"/>
            </p:cNvCxnSpPr>
            <p:nvPr/>
          </p:nvCxnSpPr>
          <p:spPr>
            <a:xfrm flipH="1">
              <a:off x="-550227" y="3632435"/>
              <a:ext cx="111157" cy="172582"/>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a:stCxn id="650" idx="6"/>
              <a:endCxn id="648" idx="2"/>
            </p:cNvCxnSpPr>
            <p:nvPr/>
          </p:nvCxnSpPr>
          <p:spPr>
            <a:xfrm>
              <a:off x="-509482" y="3845762"/>
              <a:ext cx="83717" cy="1383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a:stCxn id="650" idx="4"/>
              <a:endCxn id="649" idx="0"/>
            </p:cNvCxnSpPr>
            <p:nvPr/>
          </p:nvCxnSpPr>
          <p:spPr>
            <a:xfrm>
              <a:off x="-550227" y="3886507"/>
              <a:ext cx="74153" cy="18619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a:stCxn id="650" idx="3"/>
              <a:endCxn id="651" idx="7"/>
            </p:cNvCxnSpPr>
            <p:nvPr/>
          </p:nvCxnSpPr>
          <p:spPr>
            <a:xfrm flipH="1">
              <a:off x="-657186" y="3874573"/>
              <a:ext cx="78148" cy="126492"/>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a:stCxn id="645" idx="3"/>
              <a:endCxn id="652" idx="7"/>
            </p:cNvCxnSpPr>
            <p:nvPr/>
          </p:nvCxnSpPr>
          <p:spPr>
            <a:xfrm flipH="1">
              <a:off x="-841261" y="3636981"/>
              <a:ext cx="68813" cy="16228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a:stCxn id="655" idx="6"/>
              <a:endCxn id="645" idx="2"/>
            </p:cNvCxnSpPr>
            <p:nvPr/>
          </p:nvCxnSpPr>
          <p:spPr>
            <a:xfrm>
              <a:off x="-930079" y="3555665"/>
              <a:ext cx="145697" cy="52505"/>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a:stCxn id="655" idx="4"/>
              <a:endCxn id="652" idx="1"/>
            </p:cNvCxnSpPr>
            <p:nvPr/>
          </p:nvCxnSpPr>
          <p:spPr>
            <a:xfrm>
              <a:off x="-970824" y="3596410"/>
              <a:ext cx="71941" cy="202852"/>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a:stCxn id="654" idx="6"/>
              <a:endCxn id="652" idx="2"/>
            </p:cNvCxnSpPr>
            <p:nvPr/>
          </p:nvCxnSpPr>
          <p:spPr>
            <a:xfrm>
              <a:off x="-1026341" y="3810194"/>
              <a:ext cx="115524" cy="1787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a:stCxn id="652" idx="3"/>
              <a:endCxn id="653" idx="7"/>
            </p:cNvCxnSpPr>
            <p:nvPr/>
          </p:nvCxnSpPr>
          <p:spPr>
            <a:xfrm flipH="1">
              <a:off x="-1046309" y="3856884"/>
              <a:ext cx="147426" cy="17038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a:stCxn id="652" idx="5"/>
              <a:endCxn id="651" idx="1"/>
            </p:cNvCxnSpPr>
            <p:nvPr/>
          </p:nvCxnSpPr>
          <p:spPr>
            <a:xfrm>
              <a:off x="-841261" y="3856884"/>
              <a:ext cx="126453" cy="14418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a:stCxn id="652" idx="6"/>
              <a:endCxn id="650" idx="2"/>
            </p:cNvCxnSpPr>
            <p:nvPr/>
          </p:nvCxnSpPr>
          <p:spPr>
            <a:xfrm>
              <a:off x="-829327" y="3828073"/>
              <a:ext cx="238355" cy="1768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44" name="Rounded Rectangle 743"/>
          <p:cNvSpPr/>
          <p:nvPr/>
        </p:nvSpPr>
        <p:spPr>
          <a:xfrm>
            <a:off x="2797300" y="2392055"/>
            <a:ext cx="6103830" cy="345271"/>
          </a:xfrm>
          <a:prstGeom prst="roundRect">
            <a:avLst/>
          </a:prstGeom>
          <a:noFill/>
          <a:ln w="12700">
            <a:solidFill>
              <a:schemeClr val="tx1">
                <a:lumMod val="50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mj-lt"/>
              </a:rPr>
              <a:t>Fast Invoicing User Interface</a:t>
            </a:r>
          </a:p>
        </p:txBody>
      </p:sp>
      <p:sp>
        <p:nvSpPr>
          <p:cNvPr id="745" name="Rounded Rectangle 744"/>
          <p:cNvSpPr/>
          <p:nvPr/>
        </p:nvSpPr>
        <p:spPr>
          <a:xfrm>
            <a:off x="3023682" y="3033308"/>
            <a:ext cx="1021500" cy="323109"/>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User Mgmt. Services</a:t>
            </a:r>
          </a:p>
        </p:txBody>
      </p:sp>
      <p:sp>
        <p:nvSpPr>
          <p:cNvPr id="747" name="Rounded Rectangle 746"/>
          <p:cNvSpPr/>
          <p:nvPr/>
        </p:nvSpPr>
        <p:spPr>
          <a:xfrm>
            <a:off x="4136595" y="3020649"/>
            <a:ext cx="1099552" cy="337860"/>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Service Request Mgmt.</a:t>
            </a:r>
          </a:p>
        </p:txBody>
      </p:sp>
      <p:sp>
        <p:nvSpPr>
          <p:cNvPr id="749" name="Rounded Rectangle 748"/>
          <p:cNvSpPr/>
          <p:nvPr/>
        </p:nvSpPr>
        <p:spPr>
          <a:xfrm>
            <a:off x="5370636" y="3020649"/>
            <a:ext cx="1015453" cy="342169"/>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Master Data Services</a:t>
            </a:r>
          </a:p>
        </p:txBody>
      </p:sp>
      <p:sp>
        <p:nvSpPr>
          <p:cNvPr id="3" name="Rectangle 2"/>
          <p:cNvSpPr/>
          <p:nvPr/>
        </p:nvSpPr>
        <p:spPr>
          <a:xfrm>
            <a:off x="1471680" y="3334417"/>
            <a:ext cx="1029779" cy="461665"/>
          </a:xfrm>
          <a:prstGeom prst="rect">
            <a:avLst/>
          </a:prstGeom>
        </p:spPr>
        <p:txBody>
          <a:bodyPr wrap="square">
            <a:spAutoFit/>
          </a:bodyPr>
          <a:lstStyle/>
          <a:p>
            <a:r>
              <a:rPr lang="en-US" sz="1200" b="1" dirty="0"/>
              <a:t>Business API Layer</a:t>
            </a:r>
            <a:r>
              <a:rPr lang="en-US" sz="1200" dirty="0"/>
              <a:t> </a:t>
            </a:r>
          </a:p>
        </p:txBody>
      </p:sp>
      <p:sp>
        <p:nvSpPr>
          <p:cNvPr id="4" name="Rectangle 3"/>
          <p:cNvSpPr/>
          <p:nvPr/>
        </p:nvSpPr>
        <p:spPr>
          <a:xfrm>
            <a:off x="5507936" y="5741264"/>
            <a:ext cx="1931220" cy="369332"/>
          </a:xfrm>
          <a:prstGeom prst="rect">
            <a:avLst/>
          </a:prstGeom>
        </p:spPr>
        <p:txBody>
          <a:bodyPr wrap="square">
            <a:spAutoFit/>
          </a:bodyPr>
          <a:lstStyle/>
          <a:p>
            <a:r>
              <a:rPr lang="en-US" sz="900" dirty="0">
                <a:solidFill>
                  <a:sysClr val="windowText" lastClr="000000"/>
                </a:solidFill>
              </a:rPr>
              <a:t>Blockchain Network/Shared ledger</a:t>
            </a:r>
          </a:p>
        </p:txBody>
      </p:sp>
      <p:sp>
        <p:nvSpPr>
          <p:cNvPr id="5" name="Rectangle 4"/>
          <p:cNvSpPr/>
          <p:nvPr/>
        </p:nvSpPr>
        <p:spPr>
          <a:xfrm>
            <a:off x="1281988" y="4862381"/>
            <a:ext cx="1409160" cy="461665"/>
          </a:xfrm>
          <a:prstGeom prst="rect">
            <a:avLst/>
          </a:prstGeom>
        </p:spPr>
        <p:txBody>
          <a:bodyPr wrap="square">
            <a:spAutoFit/>
          </a:bodyPr>
          <a:lstStyle/>
          <a:p>
            <a:pPr algn="ctr"/>
            <a:r>
              <a:rPr lang="en-US" sz="1200" b="1" dirty="0"/>
              <a:t>Blockchain </a:t>
            </a:r>
          </a:p>
          <a:p>
            <a:pPr algn="ctr"/>
            <a:endParaRPr lang="en-US" sz="1200" b="1" dirty="0"/>
          </a:p>
        </p:txBody>
      </p:sp>
      <p:sp>
        <p:nvSpPr>
          <p:cNvPr id="6" name="Rectangle 5"/>
          <p:cNvSpPr/>
          <p:nvPr/>
        </p:nvSpPr>
        <p:spPr>
          <a:xfrm>
            <a:off x="1450600" y="2418691"/>
            <a:ext cx="1256867" cy="276999"/>
          </a:xfrm>
          <a:prstGeom prst="rect">
            <a:avLst/>
          </a:prstGeom>
        </p:spPr>
        <p:txBody>
          <a:bodyPr wrap="square">
            <a:spAutoFit/>
          </a:bodyPr>
          <a:lstStyle/>
          <a:p>
            <a:r>
              <a:rPr lang="en-US" sz="1200" b="1" dirty="0"/>
              <a:t>Application</a:t>
            </a:r>
            <a:endParaRPr lang="en-US" sz="1400" dirty="0"/>
          </a:p>
        </p:txBody>
      </p:sp>
      <p:sp>
        <p:nvSpPr>
          <p:cNvPr id="7" name="Rectangle 6"/>
          <p:cNvSpPr/>
          <p:nvPr/>
        </p:nvSpPr>
        <p:spPr>
          <a:xfrm>
            <a:off x="4079776" y="4062264"/>
            <a:ext cx="2971987" cy="230832"/>
          </a:xfrm>
          <a:prstGeom prst="rect">
            <a:avLst/>
          </a:prstGeom>
        </p:spPr>
        <p:txBody>
          <a:bodyPr wrap="square">
            <a:spAutoFit/>
          </a:bodyPr>
          <a:lstStyle/>
          <a:p>
            <a:pPr algn="ctr"/>
            <a:r>
              <a:rPr lang="en-US" sz="900" b="1" dirty="0"/>
              <a:t>Blockchain services </a:t>
            </a:r>
          </a:p>
        </p:txBody>
      </p:sp>
      <p:sp>
        <p:nvSpPr>
          <p:cNvPr id="12" name="Oval 11"/>
          <p:cNvSpPr/>
          <p:nvPr/>
        </p:nvSpPr>
        <p:spPr>
          <a:xfrm>
            <a:off x="2949252" y="2972880"/>
            <a:ext cx="209451" cy="20803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50000"/>
                  </a:schemeClr>
                </a:solidFill>
              </a:rPr>
              <a:t>1</a:t>
            </a:r>
          </a:p>
        </p:txBody>
      </p:sp>
      <p:sp>
        <p:nvSpPr>
          <p:cNvPr id="176" name="Oval 175"/>
          <p:cNvSpPr/>
          <p:nvPr/>
        </p:nvSpPr>
        <p:spPr>
          <a:xfrm>
            <a:off x="4079776" y="2975366"/>
            <a:ext cx="209451" cy="20803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50000"/>
                  </a:schemeClr>
                </a:solidFill>
              </a:rPr>
              <a:t>2</a:t>
            </a:r>
          </a:p>
        </p:txBody>
      </p:sp>
      <p:sp>
        <p:nvSpPr>
          <p:cNvPr id="177" name="Oval 176"/>
          <p:cNvSpPr/>
          <p:nvPr/>
        </p:nvSpPr>
        <p:spPr>
          <a:xfrm>
            <a:off x="5303912" y="2970275"/>
            <a:ext cx="209451" cy="20803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50000"/>
                  </a:schemeClr>
                </a:solidFill>
              </a:rPr>
              <a:t>3</a:t>
            </a:r>
          </a:p>
        </p:txBody>
      </p:sp>
      <p:sp>
        <p:nvSpPr>
          <p:cNvPr id="163" name="Rounded Rectangle 162"/>
          <p:cNvSpPr/>
          <p:nvPr/>
        </p:nvSpPr>
        <p:spPr>
          <a:xfrm>
            <a:off x="1286616" y="4110089"/>
            <a:ext cx="7725613" cy="2199231"/>
          </a:xfrm>
          <a:prstGeom prst="roundRect">
            <a:avLst/>
          </a:prstGeom>
          <a:noFill/>
          <a:ln w="12700">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68" name="Rounded Rectangle 167"/>
          <p:cNvSpPr/>
          <p:nvPr/>
        </p:nvSpPr>
        <p:spPr>
          <a:xfrm>
            <a:off x="3023683" y="2482045"/>
            <a:ext cx="702057" cy="202710"/>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UI</a:t>
            </a:r>
          </a:p>
        </p:txBody>
      </p:sp>
      <p:sp>
        <p:nvSpPr>
          <p:cNvPr id="170" name="Rounded Rectangle 169"/>
          <p:cNvSpPr/>
          <p:nvPr/>
        </p:nvSpPr>
        <p:spPr>
          <a:xfrm>
            <a:off x="3827599" y="2476522"/>
            <a:ext cx="702057" cy="202710"/>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UX</a:t>
            </a:r>
          </a:p>
        </p:txBody>
      </p:sp>
      <p:cxnSp>
        <p:nvCxnSpPr>
          <p:cNvPr id="10" name="Straight Arrow Connector 9">
            <a:extLst>
              <a:ext uri="{FF2B5EF4-FFF2-40B4-BE49-F238E27FC236}">
                <a16:creationId xmlns="" xmlns:a16="http://schemas.microsoft.com/office/drawing/2014/main" id="{324C380B-2126-420B-999B-1581B4DED918}"/>
              </a:ext>
            </a:extLst>
          </p:cNvPr>
          <p:cNvCxnSpPr/>
          <p:nvPr/>
        </p:nvCxnSpPr>
        <p:spPr>
          <a:xfrm>
            <a:off x="2777021" y="5517232"/>
            <a:ext cx="605492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 xmlns:a16="http://schemas.microsoft.com/office/drawing/2014/main" id="{95390B52-255F-44E7-A47E-EC568787CB8D}"/>
              </a:ext>
            </a:extLst>
          </p:cNvPr>
          <p:cNvSpPr/>
          <p:nvPr/>
        </p:nvSpPr>
        <p:spPr>
          <a:xfrm>
            <a:off x="4063945" y="5326958"/>
            <a:ext cx="2971987" cy="230832"/>
          </a:xfrm>
          <a:prstGeom prst="rect">
            <a:avLst/>
          </a:prstGeom>
        </p:spPr>
        <p:txBody>
          <a:bodyPr wrap="square">
            <a:spAutoFit/>
          </a:bodyPr>
          <a:lstStyle/>
          <a:p>
            <a:pPr algn="ctr"/>
            <a:r>
              <a:rPr lang="en-US" sz="900" b="1" dirty="0"/>
              <a:t>Event streaming</a:t>
            </a:r>
          </a:p>
        </p:txBody>
      </p:sp>
      <p:sp>
        <p:nvSpPr>
          <p:cNvPr id="28" name="Rectangle 27">
            <a:extLst>
              <a:ext uri="{FF2B5EF4-FFF2-40B4-BE49-F238E27FC236}">
                <a16:creationId xmlns="" xmlns:a16="http://schemas.microsoft.com/office/drawing/2014/main" id="{EE0299FE-A0AF-4A6F-BDEC-A8810B9BCF46}"/>
              </a:ext>
            </a:extLst>
          </p:cNvPr>
          <p:cNvSpPr/>
          <p:nvPr/>
        </p:nvSpPr>
        <p:spPr>
          <a:xfrm>
            <a:off x="9933220" y="2966686"/>
            <a:ext cx="1800198" cy="10090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9" name="Rectangle 28">
            <a:extLst>
              <a:ext uri="{FF2B5EF4-FFF2-40B4-BE49-F238E27FC236}">
                <a16:creationId xmlns="" xmlns:a16="http://schemas.microsoft.com/office/drawing/2014/main" id="{D64A33D7-16A0-4CDE-A987-0731B4FB86A1}"/>
              </a:ext>
            </a:extLst>
          </p:cNvPr>
          <p:cNvSpPr/>
          <p:nvPr/>
        </p:nvSpPr>
        <p:spPr>
          <a:xfrm>
            <a:off x="10005228" y="3067299"/>
            <a:ext cx="1628787" cy="2065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Interfaces</a:t>
            </a:r>
          </a:p>
        </p:txBody>
      </p:sp>
      <p:sp>
        <p:nvSpPr>
          <p:cNvPr id="9" name="Rectangle 8">
            <a:extLst>
              <a:ext uri="{FF2B5EF4-FFF2-40B4-BE49-F238E27FC236}">
                <a16:creationId xmlns="" xmlns:a16="http://schemas.microsoft.com/office/drawing/2014/main" id="{F4F28865-5342-49FC-A6B5-9AF29E45CC76}"/>
              </a:ext>
            </a:extLst>
          </p:cNvPr>
          <p:cNvSpPr/>
          <p:nvPr/>
        </p:nvSpPr>
        <p:spPr>
          <a:xfrm>
            <a:off x="10402738" y="3329566"/>
            <a:ext cx="861161" cy="546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SR/SP SAP Instances</a:t>
            </a:r>
          </a:p>
        </p:txBody>
      </p:sp>
      <p:sp>
        <p:nvSpPr>
          <p:cNvPr id="13" name="Arrow: Left-Right 12">
            <a:extLst>
              <a:ext uri="{FF2B5EF4-FFF2-40B4-BE49-F238E27FC236}">
                <a16:creationId xmlns="" xmlns:a16="http://schemas.microsoft.com/office/drawing/2014/main" id="{40DA2289-D963-4FA3-BA7F-0FAD1A8CC6D8}"/>
              </a:ext>
            </a:extLst>
          </p:cNvPr>
          <p:cNvSpPr/>
          <p:nvPr/>
        </p:nvSpPr>
        <p:spPr>
          <a:xfrm>
            <a:off x="9072011" y="3316503"/>
            <a:ext cx="700496" cy="474296"/>
          </a:xfrm>
          <a:prstGeom prst="leftRightArrow">
            <a:avLst>
              <a:gd name="adj1" fmla="val 45114"/>
              <a:gd name="adj2" fmla="val 332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2888174" y="1610498"/>
            <a:ext cx="4936018" cy="685076"/>
            <a:chOff x="2888174" y="1610498"/>
            <a:chExt cx="4936018" cy="685076"/>
          </a:xfrm>
        </p:grpSpPr>
        <p:sp>
          <p:nvSpPr>
            <p:cNvPr id="157" name="Rectangle 156"/>
            <p:cNvSpPr/>
            <p:nvPr/>
          </p:nvSpPr>
          <p:spPr>
            <a:xfrm>
              <a:off x="3954640" y="1610498"/>
              <a:ext cx="917224" cy="253916"/>
            </a:xfrm>
            <a:prstGeom prst="rect">
              <a:avLst/>
            </a:prstGeom>
          </p:spPr>
          <p:txBody>
            <a:bodyPr wrap="square">
              <a:spAutoFit/>
            </a:bodyPr>
            <a:lstStyle/>
            <a:p>
              <a:r>
                <a:rPr lang="en-US" sz="1050" b="1" dirty="0"/>
                <a:t>SR agent</a:t>
              </a:r>
              <a:endParaRPr lang="en-US" sz="1050" dirty="0"/>
            </a:p>
          </p:txBody>
        </p:sp>
        <p:sp>
          <p:nvSpPr>
            <p:cNvPr id="158" name="Rectangle 157"/>
            <p:cNvSpPr/>
            <p:nvPr/>
          </p:nvSpPr>
          <p:spPr>
            <a:xfrm>
              <a:off x="5155425" y="1610498"/>
              <a:ext cx="1372623" cy="253916"/>
            </a:xfrm>
            <a:prstGeom prst="rect">
              <a:avLst/>
            </a:prstGeom>
          </p:spPr>
          <p:txBody>
            <a:bodyPr wrap="square">
              <a:spAutoFit/>
            </a:bodyPr>
            <a:lstStyle/>
            <a:p>
              <a:r>
                <a:rPr lang="en-US" sz="1050" b="1" dirty="0"/>
                <a:t>SR</a:t>
              </a:r>
              <a:endParaRPr lang="en-US" sz="1050" dirty="0"/>
            </a:p>
          </p:txBody>
        </p:sp>
        <p:pic>
          <p:nvPicPr>
            <p:cNvPr id="169" name="Picture 168"/>
            <p:cNvPicPr>
              <a:picLocks noChangeAspect="1"/>
            </p:cNvPicPr>
            <p:nvPr/>
          </p:nvPicPr>
          <p:blipFill rotWithShape="1">
            <a:blip r:embed="rId3" cstate="print">
              <a:extLst>
                <a:ext uri="{28A0092B-C50C-407E-A947-70E740481C1C}">
                  <a14:useLocalDpi xmlns:a14="http://schemas.microsoft.com/office/drawing/2010/main" val="0"/>
                </a:ext>
              </a:extLst>
            </a:blip>
            <a:srcRect b="21019"/>
            <a:stretch/>
          </p:blipFill>
          <p:spPr>
            <a:xfrm>
              <a:off x="4085401" y="1819542"/>
              <a:ext cx="602717" cy="476032"/>
            </a:xfrm>
            <a:prstGeom prst="rect">
              <a:avLst/>
            </a:prstGeom>
          </p:spPr>
        </p:pic>
        <p:sp>
          <p:nvSpPr>
            <p:cNvPr id="174" name="Rectangle 173"/>
            <p:cNvSpPr/>
            <p:nvPr/>
          </p:nvSpPr>
          <p:spPr>
            <a:xfrm>
              <a:off x="5537653" y="1610498"/>
              <a:ext cx="1396830" cy="253916"/>
            </a:xfrm>
            <a:prstGeom prst="rect">
              <a:avLst/>
            </a:prstGeom>
          </p:spPr>
          <p:txBody>
            <a:bodyPr wrap="square">
              <a:spAutoFit/>
            </a:bodyPr>
            <a:lstStyle/>
            <a:p>
              <a:pPr algn="ctr"/>
              <a:r>
                <a:rPr lang="en-US" sz="1050" b="1" dirty="0"/>
                <a:t>SP</a:t>
              </a:r>
              <a:endParaRPr lang="en-US" sz="1050" dirty="0"/>
            </a:p>
          </p:txBody>
        </p:sp>
        <p:pic>
          <p:nvPicPr>
            <p:cNvPr id="183" name="Picture 6" descr="Image associé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3306" y="1874516"/>
              <a:ext cx="405523" cy="40552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6" descr="Image associée"/>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168814" y="1859462"/>
              <a:ext cx="416789" cy="416789"/>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189">
              <a:extLst>
                <a:ext uri="{FF2B5EF4-FFF2-40B4-BE49-F238E27FC236}">
                  <a16:creationId xmlns="" xmlns:a16="http://schemas.microsoft.com/office/drawing/2014/main" id="{F8FF96D0-9843-4F57-8850-D4627111AB65}"/>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b="21019"/>
            <a:stretch/>
          </p:blipFill>
          <p:spPr>
            <a:xfrm>
              <a:off x="3073906" y="1819542"/>
              <a:ext cx="598576" cy="472761"/>
            </a:xfrm>
            <a:prstGeom prst="rect">
              <a:avLst/>
            </a:prstGeom>
          </p:spPr>
        </p:pic>
        <p:sp>
          <p:nvSpPr>
            <p:cNvPr id="191" name="TextBox 190">
              <a:extLst>
                <a:ext uri="{FF2B5EF4-FFF2-40B4-BE49-F238E27FC236}">
                  <a16:creationId xmlns="" xmlns:a16="http://schemas.microsoft.com/office/drawing/2014/main" id="{32AD2DE9-24C3-4955-8CFD-693DE70E0F48}"/>
                </a:ext>
              </a:extLst>
            </p:cNvPr>
            <p:cNvSpPr txBox="1"/>
            <p:nvPr/>
          </p:nvSpPr>
          <p:spPr>
            <a:xfrm>
              <a:off x="2888174" y="1610498"/>
              <a:ext cx="994607" cy="261610"/>
            </a:xfrm>
            <a:prstGeom prst="rect">
              <a:avLst/>
            </a:prstGeom>
            <a:noFill/>
          </p:spPr>
          <p:txBody>
            <a:bodyPr wrap="square" rtlCol="0">
              <a:spAutoFit/>
            </a:bodyPr>
            <a:lstStyle/>
            <a:p>
              <a:pPr algn="ctr"/>
              <a:r>
                <a:rPr lang="en-US" sz="1100" b="1" dirty="0"/>
                <a:t>SP agent</a:t>
              </a:r>
            </a:p>
          </p:txBody>
        </p:sp>
        <p:sp>
          <p:nvSpPr>
            <p:cNvPr id="193" name="TextBox 192">
              <a:extLst>
                <a:ext uri="{FF2B5EF4-FFF2-40B4-BE49-F238E27FC236}">
                  <a16:creationId xmlns="" xmlns:a16="http://schemas.microsoft.com/office/drawing/2014/main" id="{5FA2FB56-BBBB-4B1B-BAEB-00404EB6F6A5}"/>
                </a:ext>
              </a:extLst>
            </p:cNvPr>
            <p:cNvSpPr txBox="1"/>
            <p:nvPr/>
          </p:nvSpPr>
          <p:spPr>
            <a:xfrm>
              <a:off x="6257943" y="1610498"/>
              <a:ext cx="1566249" cy="261610"/>
            </a:xfrm>
            <a:prstGeom prst="rect">
              <a:avLst/>
            </a:prstGeom>
            <a:noFill/>
          </p:spPr>
          <p:txBody>
            <a:bodyPr wrap="square" rtlCol="0">
              <a:spAutoFit/>
            </a:bodyPr>
            <a:lstStyle/>
            <a:p>
              <a:pPr algn="ctr"/>
              <a:r>
                <a:rPr lang="en-US" sz="1100" b="1" dirty="0"/>
                <a:t>Tax approver</a:t>
              </a:r>
            </a:p>
          </p:txBody>
        </p:sp>
        <p:pic>
          <p:nvPicPr>
            <p:cNvPr id="194" name="Picture 12" descr="Résultat de recherche d'images pour &quot;inspector icon png&quot;">
              <a:extLst>
                <a:ext uri="{FF2B5EF4-FFF2-40B4-BE49-F238E27FC236}">
                  <a16:creationId xmlns="" xmlns:a16="http://schemas.microsoft.com/office/drawing/2014/main" id="{7F58C939-5460-4D71-8FB1-E1E9DB5696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23981" y="1859462"/>
              <a:ext cx="417410" cy="417410"/>
            </a:xfrm>
            <a:prstGeom prst="rect">
              <a:avLst/>
            </a:prstGeom>
            <a:noFill/>
            <a:extLst>
              <a:ext uri="{909E8E84-426E-40DD-AFC4-6F175D3DCCD1}">
                <a14:hiddenFill xmlns:a14="http://schemas.microsoft.com/office/drawing/2010/main">
                  <a:solidFill>
                    <a:srgbClr val="FFFFFF"/>
                  </a:solidFill>
                </a14:hiddenFill>
              </a:ext>
            </a:extLst>
          </p:spPr>
        </p:pic>
      </p:grpSp>
      <p:sp>
        <p:nvSpPr>
          <p:cNvPr id="196" name="Rounded Rectangle 748">
            <a:extLst>
              <a:ext uri="{FF2B5EF4-FFF2-40B4-BE49-F238E27FC236}">
                <a16:creationId xmlns="" xmlns:a16="http://schemas.microsoft.com/office/drawing/2014/main" id="{ED9159A2-5264-4DFB-A22A-32DCFA38D273}"/>
              </a:ext>
            </a:extLst>
          </p:cNvPr>
          <p:cNvSpPr/>
          <p:nvPr/>
        </p:nvSpPr>
        <p:spPr>
          <a:xfrm>
            <a:off x="6524821" y="3027936"/>
            <a:ext cx="1015453" cy="342169"/>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Push/Pull SAP Services</a:t>
            </a:r>
          </a:p>
        </p:txBody>
      </p:sp>
      <p:sp>
        <p:nvSpPr>
          <p:cNvPr id="197" name="Oval 196">
            <a:extLst>
              <a:ext uri="{FF2B5EF4-FFF2-40B4-BE49-F238E27FC236}">
                <a16:creationId xmlns="" xmlns:a16="http://schemas.microsoft.com/office/drawing/2014/main" id="{DE346FFA-A4D7-4D57-8EB3-E345456FC51F}"/>
              </a:ext>
            </a:extLst>
          </p:cNvPr>
          <p:cNvSpPr/>
          <p:nvPr/>
        </p:nvSpPr>
        <p:spPr>
          <a:xfrm>
            <a:off x="6458097" y="2977562"/>
            <a:ext cx="209451" cy="20803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50000"/>
                  </a:schemeClr>
                </a:solidFill>
              </a:rPr>
              <a:t>4</a:t>
            </a:r>
          </a:p>
        </p:txBody>
      </p:sp>
      <p:sp>
        <p:nvSpPr>
          <p:cNvPr id="198" name="Rounded Rectangle 748">
            <a:extLst>
              <a:ext uri="{FF2B5EF4-FFF2-40B4-BE49-F238E27FC236}">
                <a16:creationId xmlns="" xmlns:a16="http://schemas.microsoft.com/office/drawing/2014/main" id="{3C2EE04A-D97B-4479-B8A9-BC51B335531C}"/>
              </a:ext>
            </a:extLst>
          </p:cNvPr>
          <p:cNvSpPr/>
          <p:nvPr/>
        </p:nvSpPr>
        <p:spPr>
          <a:xfrm>
            <a:off x="7700987" y="3027936"/>
            <a:ext cx="1015453" cy="342169"/>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Reporting Services</a:t>
            </a:r>
          </a:p>
        </p:txBody>
      </p:sp>
      <p:sp>
        <p:nvSpPr>
          <p:cNvPr id="199" name="Oval 198">
            <a:extLst>
              <a:ext uri="{FF2B5EF4-FFF2-40B4-BE49-F238E27FC236}">
                <a16:creationId xmlns="" xmlns:a16="http://schemas.microsoft.com/office/drawing/2014/main" id="{161429DF-68D2-4A5C-BB90-884DC816752D}"/>
              </a:ext>
            </a:extLst>
          </p:cNvPr>
          <p:cNvSpPr/>
          <p:nvPr/>
        </p:nvSpPr>
        <p:spPr>
          <a:xfrm>
            <a:off x="7634263" y="2977562"/>
            <a:ext cx="209451" cy="20803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50000"/>
                  </a:schemeClr>
                </a:solidFill>
              </a:rPr>
              <a:t>5</a:t>
            </a:r>
          </a:p>
        </p:txBody>
      </p:sp>
    </p:spTree>
    <p:extLst>
      <p:ext uri="{BB962C8B-B14F-4D97-AF65-F5344CB8AC3E}">
        <p14:creationId xmlns:p14="http://schemas.microsoft.com/office/powerpoint/2010/main" val="2627278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Snip Single Corner Rectangle 684"/>
          <p:cNvSpPr/>
          <p:nvPr/>
        </p:nvSpPr>
        <p:spPr>
          <a:xfrm flipH="1">
            <a:off x="9752535" y="4941168"/>
            <a:ext cx="1960089" cy="1273099"/>
          </a:xfrm>
          <a:prstGeom prst="snip1Rect">
            <a:avLst/>
          </a:prstGeom>
          <a:noFill/>
          <a:ln w="12700">
            <a:solidFill>
              <a:schemeClr val="tx2"/>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3" name="Title 2"/>
          <p:cNvSpPr>
            <a:spLocks noGrp="1"/>
          </p:cNvSpPr>
          <p:nvPr>
            <p:ph type="title"/>
          </p:nvPr>
        </p:nvSpPr>
        <p:spPr/>
        <p:txBody>
          <a:bodyPr/>
          <a:lstStyle/>
          <a:p>
            <a:r>
              <a:rPr lang="en-US" dirty="0"/>
              <a:t>Fast Invoicing</a:t>
            </a:r>
            <a:br>
              <a:rPr lang="en-US" dirty="0"/>
            </a:br>
            <a:r>
              <a:rPr lang="en-US" sz="1800" i="1" dirty="0"/>
              <a:t>Technology Stack of the Solution</a:t>
            </a:r>
          </a:p>
        </p:txBody>
      </p:sp>
      <p:pic>
        <p:nvPicPr>
          <p:cNvPr id="687" name="Picture 19" descr="docker.png"/>
          <p:cNvPicPr>
            <a:picLocks noChangeAspect="1"/>
          </p:cNvPicPr>
          <p:nvPr/>
        </p:nvPicPr>
        <p:blipFill>
          <a:blip r:embed="rId3" cstate="print"/>
          <a:srcRect/>
          <a:stretch>
            <a:fillRect/>
          </a:stretch>
        </p:blipFill>
        <p:spPr bwMode="auto">
          <a:xfrm>
            <a:off x="10128448" y="5868198"/>
            <a:ext cx="1109186" cy="376527"/>
          </a:xfrm>
          <a:prstGeom prst="rect">
            <a:avLst/>
          </a:prstGeom>
          <a:noFill/>
          <a:ln w="9525">
            <a:noFill/>
            <a:miter lim="800000"/>
            <a:headEnd/>
            <a:tailEnd/>
          </a:ln>
        </p:spPr>
      </p:pic>
      <p:sp>
        <p:nvSpPr>
          <p:cNvPr id="688" name="Rectangle 687"/>
          <p:cNvSpPr/>
          <p:nvPr/>
        </p:nvSpPr>
        <p:spPr>
          <a:xfrm>
            <a:off x="10128448" y="5668629"/>
            <a:ext cx="1259949" cy="276999"/>
          </a:xfrm>
          <a:prstGeom prst="rect">
            <a:avLst/>
          </a:prstGeom>
        </p:spPr>
        <p:txBody>
          <a:bodyPr wrap="square">
            <a:spAutoFit/>
          </a:bodyPr>
          <a:lstStyle/>
          <a:p>
            <a:r>
              <a:rPr lang="en-US" sz="1200" b="1" dirty="0"/>
              <a:t>Deployment</a:t>
            </a:r>
            <a:endParaRPr lang="en-US" sz="1400" dirty="0"/>
          </a:p>
        </p:txBody>
      </p:sp>
      <p:sp>
        <p:nvSpPr>
          <p:cNvPr id="77" name="Rectangle 76"/>
          <p:cNvSpPr/>
          <p:nvPr/>
        </p:nvSpPr>
        <p:spPr>
          <a:xfrm>
            <a:off x="9885562" y="5010238"/>
            <a:ext cx="1621751" cy="276999"/>
          </a:xfrm>
          <a:prstGeom prst="rect">
            <a:avLst/>
          </a:prstGeom>
        </p:spPr>
        <p:txBody>
          <a:bodyPr wrap="square">
            <a:spAutoFit/>
          </a:bodyPr>
          <a:lstStyle/>
          <a:p>
            <a:pPr algn="ctr"/>
            <a:r>
              <a:rPr lang="en-US" sz="1200" b="1" dirty="0"/>
              <a:t>Cloud services</a:t>
            </a:r>
            <a:endParaRPr lang="en-US" sz="1400" dirty="0"/>
          </a:p>
        </p:txBody>
      </p:sp>
      <p:pic>
        <p:nvPicPr>
          <p:cNvPr id="277506" name="Picture 2" descr="Résultat de recherche d'images pour &quot;microsoft png&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5481" y="5313138"/>
            <a:ext cx="350855" cy="350855"/>
          </a:xfrm>
          <a:prstGeom prst="rect">
            <a:avLst/>
          </a:prstGeom>
          <a:noFill/>
          <a:extLst>
            <a:ext uri="{909E8E84-426E-40DD-AFC4-6F175D3DCCD1}">
              <a14:hiddenFill xmlns:a14="http://schemas.microsoft.com/office/drawing/2010/main">
                <a:solidFill>
                  <a:srgbClr val="FFFFFF"/>
                </a:solidFill>
              </a14:hiddenFill>
            </a:ext>
          </a:extLst>
        </p:spPr>
      </p:pic>
      <p:pic>
        <p:nvPicPr>
          <p:cNvPr id="277508" name="Picture 4" descr="Résultat de recherche d'images pour &quot;ibm png&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21464" y="5357159"/>
            <a:ext cx="646777" cy="271415"/>
          </a:xfrm>
          <a:prstGeom prst="rect">
            <a:avLst/>
          </a:prstGeom>
          <a:noFill/>
          <a:extLst>
            <a:ext uri="{909E8E84-426E-40DD-AFC4-6F175D3DCCD1}">
              <a14:hiddenFill xmlns:a14="http://schemas.microsoft.com/office/drawing/2010/main">
                <a:solidFill>
                  <a:srgbClr val="FFFFFF"/>
                </a:solidFill>
              </a14:hiddenFill>
            </a:ext>
          </a:extLst>
        </p:spPr>
      </p:pic>
      <p:pic>
        <p:nvPicPr>
          <p:cNvPr id="282626" name="Picture 2" descr="Image result for amazon aws png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67212" y="5267090"/>
            <a:ext cx="468280" cy="468280"/>
          </a:xfrm>
          <a:prstGeom prst="rect">
            <a:avLst/>
          </a:prstGeom>
          <a:noFill/>
          <a:extLst>
            <a:ext uri="{909E8E84-426E-40DD-AFC4-6F175D3DCCD1}">
              <a14:hiddenFill xmlns:a14="http://schemas.microsoft.com/office/drawing/2010/main">
                <a:solidFill>
                  <a:srgbClr val="FFFFFF"/>
                </a:solidFill>
              </a14:hiddenFill>
            </a:ext>
          </a:extLst>
        </p:spPr>
      </p:pic>
      <p:sp>
        <p:nvSpPr>
          <p:cNvPr id="180" name="Rounded Rectangle 160">
            <a:extLst>
              <a:ext uri="{FF2B5EF4-FFF2-40B4-BE49-F238E27FC236}">
                <a16:creationId xmlns="" xmlns:a16="http://schemas.microsoft.com/office/drawing/2014/main" id="{47C507CD-6D66-470F-A068-A97651B982BB}"/>
              </a:ext>
            </a:extLst>
          </p:cNvPr>
          <p:cNvSpPr/>
          <p:nvPr/>
        </p:nvSpPr>
        <p:spPr>
          <a:xfrm>
            <a:off x="1281989" y="2865313"/>
            <a:ext cx="7730240" cy="1211759"/>
          </a:xfrm>
          <a:prstGeom prst="roundRect">
            <a:avLst/>
          </a:prstGeom>
          <a:noFill/>
          <a:ln w="12700">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81" name="Rounded Rectangle 7">
            <a:extLst>
              <a:ext uri="{FF2B5EF4-FFF2-40B4-BE49-F238E27FC236}">
                <a16:creationId xmlns="" xmlns:a16="http://schemas.microsoft.com/office/drawing/2014/main" id="{3DB997B1-495A-437C-811F-FBA4BD6E5509}"/>
              </a:ext>
            </a:extLst>
          </p:cNvPr>
          <p:cNvSpPr/>
          <p:nvPr/>
        </p:nvSpPr>
        <p:spPr>
          <a:xfrm>
            <a:off x="1281989" y="1936413"/>
            <a:ext cx="7730240" cy="877002"/>
          </a:xfrm>
          <a:prstGeom prst="roundRect">
            <a:avLst/>
          </a:prstGeom>
          <a:noFill/>
          <a:ln w="12700">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82" name="Rounded Rectangle 614">
            <a:extLst>
              <a:ext uri="{FF2B5EF4-FFF2-40B4-BE49-F238E27FC236}">
                <a16:creationId xmlns="" xmlns:a16="http://schemas.microsoft.com/office/drawing/2014/main" id="{BCC2A955-3A94-439A-ACAE-27419DBACA97}"/>
              </a:ext>
            </a:extLst>
          </p:cNvPr>
          <p:cNvSpPr/>
          <p:nvPr/>
        </p:nvSpPr>
        <p:spPr>
          <a:xfrm>
            <a:off x="2797301" y="4293096"/>
            <a:ext cx="6054921" cy="1075126"/>
          </a:xfrm>
          <a:prstGeom prst="roundRect">
            <a:avLst>
              <a:gd name="adj" fmla="val 8651"/>
            </a:avLst>
          </a:prstGeom>
          <a:solidFill>
            <a:schemeClr val="bg1"/>
          </a:solidFill>
          <a:ln w="12700">
            <a:solidFill>
              <a:schemeClr val="tx1">
                <a:lumMod val="50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00" dirty="0">
              <a:solidFill>
                <a:schemeClr val="tx1"/>
              </a:solidFill>
              <a:latin typeface="+mj-lt"/>
            </a:endParaRPr>
          </a:p>
        </p:txBody>
      </p:sp>
      <p:sp>
        <p:nvSpPr>
          <p:cNvPr id="183" name="Rounded Rectangle 615">
            <a:extLst>
              <a:ext uri="{FF2B5EF4-FFF2-40B4-BE49-F238E27FC236}">
                <a16:creationId xmlns="" xmlns:a16="http://schemas.microsoft.com/office/drawing/2014/main" id="{48276B66-4F38-456C-8FDC-2C3145C9F745}"/>
              </a:ext>
            </a:extLst>
          </p:cNvPr>
          <p:cNvSpPr/>
          <p:nvPr/>
        </p:nvSpPr>
        <p:spPr>
          <a:xfrm>
            <a:off x="2797300" y="2943244"/>
            <a:ext cx="6111488" cy="1033863"/>
          </a:xfrm>
          <a:prstGeom prst="roundRect">
            <a:avLst/>
          </a:prstGeom>
          <a:noFill/>
          <a:ln w="12700">
            <a:solidFill>
              <a:schemeClr val="tx1">
                <a:lumMod val="50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a:p>
            <a:pPr algn="ctr"/>
            <a:endParaRPr lang="en-US" sz="800" dirty="0">
              <a:solidFill>
                <a:schemeClr val="tx1"/>
              </a:solidFill>
              <a:latin typeface="+mj-lt"/>
            </a:endParaRPr>
          </a:p>
        </p:txBody>
      </p:sp>
      <p:sp>
        <p:nvSpPr>
          <p:cNvPr id="184" name="Rounded Rectangle 616">
            <a:extLst>
              <a:ext uri="{FF2B5EF4-FFF2-40B4-BE49-F238E27FC236}">
                <a16:creationId xmlns="" xmlns:a16="http://schemas.microsoft.com/office/drawing/2014/main" id="{78C4BC17-9FF1-44A1-A19F-2A127EC060CB}"/>
              </a:ext>
            </a:extLst>
          </p:cNvPr>
          <p:cNvSpPr/>
          <p:nvPr/>
        </p:nvSpPr>
        <p:spPr>
          <a:xfrm>
            <a:off x="3023683" y="3430206"/>
            <a:ext cx="5742413" cy="490394"/>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algn="ctr"/>
            <a:r>
              <a:rPr lang="en-US" sz="800" b="1" dirty="0">
                <a:solidFill>
                  <a:srgbClr val="263147"/>
                </a:solidFill>
              </a:rPr>
              <a:t>Infrastructure Services </a:t>
            </a:r>
          </a:p>
        </p:txBody>
      </p:sp>
      <p:sp>
        <p:nvSpPr>
          <p:cNvPr id="185" name="Rounded Rectangle 617">
            <a:extLst>
              <a:ext uri="{FF2B5EF4-FFF2-40B4-BE49-F238E27FC236}">
                <a16:creationId xmlns="" xmlns:a16="http://schemas.microsoft.com/office/drawing/2014/main" id="{63808195-587E-48F0-8C8D-FB85A4D26965}"/>
              </a:ext>
            </a:extLst>
          </p:cNvPr>
          <p:cNvSpPr/>
          <p:nvPr/>
        </p:nvSpPr>
        <p:spPr>
          <a:xfrm>
            <a:off x="3143672" y="3618700"/>
            <a:ext cx="1403372" cy="251544"/>
          </a:xfrm>
          <a:prstGeom prst="roundRect">
            <a:avLst/>
          </a:prstGeom>
          <a:solidFill>
            <a:srgbClr val="2EA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Message Transformation </a:t>
            </a:r>
          </a:p>
        </p:txBody>
      </p:sp>
      <p:sp>
        <p:nvSpPr>
          <p:cNvPr id="186" name="Rounded Rectangle 618">
            <a:extLst>
              <a:ext uri="{FF2B5EF4-FFF2-40B4-BE49-F238E27FC236}">
                <a16:creationId xmlns="" xmlns:a16="http://schemas.microsoft.com/office/drawing/2014/main" id="{A040E8B5-8B3E-4063-9FE5-826E61AE177F}"/>
              </a:ext>
            </a:extLst>
          </p:cNvPr>
          <p:cNvSpPr/>
          <p:nvPr/>
        </p:nvSpPr>
        <p:spPr>
          <a:xfrm>
            <a:off x="4705971" y="3623240"/>
            <a:ext cx="1174005" cy="247004"/>
          </a:xfrm>
          <a:prstGeom prst="roundRect">
            <a:avLst/>
          </a:prstGeom>
          <a:solidFill>
            <a:srgbClr val="2EA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Audit / logging </a:t>
            </a:r>
          </a:p>
        </p:txBody>
      </p:sp>
      <p:sp>
        <p:nvSpPr>
          <p:cNvPr id="187" name="Rounded Rectangle 619">
            <a:extLst>
              <a:ext uri="{FF2B5EF4-FFF2-40B4-BE49-F238E27FC236}">
                <a16:creationId xmlns="" xmlns:a16="http://schemas.microsoft.com/office/drawing/2014/main" id="{92D51E1C-10F5-4C45-B234-40A08ADF17CF}"/>
              </a:ext>
            </a:extLst>
          </p:cNvPr>
          <p:cNvSpPr/>
          <p:nvPr/>
        </p:nvSpPr>
        <p:spPr>
          <a:xfrm>
            <a:off x="6028191" y="3618700"/>
            <a:ext cx="1363953" cy="251544"/>
          </a:xfrm>
          <a:prstGeom prst="roundRect">
            <a:avLst/>
          </a:prstGeom>
          <a:solidFill>
            <a:srgbClr val="2EA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Listeners/ Notifiers </a:t>
            </a:r>
          </a:p>
        </p:txBody>
      </p:sp>
      <p:sp>
        <p:nvSpPr>
          <p:cNvPr id="188" name="Rounded Rectangle 620">
            <a:extLst>
              <a:ext uri="{FF2B5EF4-FFF2-40B4-BE49-F238E27FC236}">
                <a16:creationId xmlns="" xmlns:a16="http://schemas.microsoft.com/office/drawing/2014/main" id="{5AB990EB-4DE5-4225-A1CA-4AF3FA0DF6F7}"/>
              </a:ext>
            </a:extLst>
          </p:cNvPr>
          <p:cNvSpPr/>
          <p:nvPr/>
        </p:nvSpPr>
        <p:spPr>
          <a:xfrm>
            <a:off x="7536160" y="3616414"/>
            <a:ext cx="1174005" cy="253830"/>
          </a:xfrm>
          <a:prstGeom prst="roundRect">
            <a:avLst/>
          </a:prstGeom>
          <a:solidFill>
            <a:srgbClr val="2EA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Error handlers </a:t>
            </a:r>
          </a:p>
        </p:txBody>
      </p:sp>
      <p:sp>
        <p:nvSpPr>
          <p:cNvPr id="189" name="Rounded Rectangle 621">
            <a:extLst>
              <a:ext uri="{FF2B5EF4-FFF2-40B4-BE49-F238E27FC236}">
                <a16:creationId xmlns="" xmlns:a16="http://schemas.microsoft.com/office/drawing/2014/main" id="{40E27BF1-CBF8-489B-A1E7-20B9FD3F4EFA}"/>
              </a:ext>
            </a:extLst>
          </p:cNvPr>
          <p:cNvSpPr/>
          <p:nvPr/>
        </p:nvSpPr>
        <p:spPr>
          <a:xfrm>
            <a:off x="5015880" y="5566341"/>
            <a:ext cx="1068120" cy="734041"/>
          </a:xfrm>
          <a:prstGeom prst="roundRect">
            <a:avLst/>
          </a:prstGeom>
          <a:solidFill>
            <a:srgbClr val="BCBCB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endParaRPr lang="en-US" sz="800" dirty="0">
              <a:solidFill>
                <a:schemeClr val="tx2">
                  <a:lumMod val="50000"/>
                </a:schemeClr>
              </a:solidFill>
            </a:endParaRPr>
          </a:p>
        </p:txBody>
      </p:sp>
      <p:sp>
        <p:nvSpPr>
          <p:cNvPr id="190" name="Rounded Rectangle 623">
            <a:extLst>
              <a:ext uri="{FF2B5EF4-FFF2-40B4-BE49-F238E27FC236}">
                <a16:creationId xmlns="" xmlns:a16="http://schemas.microsoft.com/office/drawing/2014/main" id="{0B3D5EC5-DB07-41BE-8E02-C182D458D15E}"/>
              </a:ext>
            </a:extLst>
          </p:cNvPr>
          <p:cNvSpPr/>
          <p:nvPr/>
        </p:nvSpPr>
        <p:spPr>
          <a:xfrm>
            <a:off x="4725978" y="4382087"/>
            <a:ext cx="1998023" cy="918496"/>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algn="ctr"/>
            <a:r>
              <a:rPr lang="en-US" sz="800" b="1" dirty="0">
                <a:solidFill>
                  <a:srgbClr val="263147"/>
                </a:solidFill>
              </a:rPr>
              <a:t>Blockchain / Transaction Services </a:t>
            </a:r>
          </a:p>
        </p:txBody>
      </p:sp>
      <p:sp>
        <p:nvSpPr>
          <p:cNvPr id="191" name="Rounded Rectangle 625">
            <a:extLst>
              <a:ext uri="{FF2B5EF4-FFF2-40B4-BE49-F238E27FC236}">
                <a16:creationId xmlns="" xmlns:a16="http://schemas.microsoft.com/office/drawing/2014/main" id="{D1E14229-FB4F-40C5-BDF7-D3FC67D23136}"/>
              </a:ext>
            </a:extLst>
          </p:cNvPr>
          <p:cNvSpPr/>
          <p:nvPr/>
        </p:nvSpPr>
        <p:spPr>
          <a:xfrm>
            <a:off x="4871864" y="4673818"/>
            <a:ext cx="860674" cy="292667"/>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Consensus</a:t>
            </a:r>
          </a:p>
        </p:txBody>
      </p:sp>
      <p:sp>
        <p:nvSpPr>
          <p:cNvPr id="192" name="Rounded Rectangle 626">
            <a:extLst>
              <a:ext uri="{FF2B5EF4-FFF2-40B4-BE49-F238E27FC236}">
                <a16:creationId xmlns="" xmlns:a16="http://schemas.microsoft.com/office/drawing/2014/main" id="{0863E45D-9FEC-4237-B618-70EE20CB3A08}"/>
              </a:ext>
            </a:extLst>
          </p:cNvPr>
          <p:cNvSpPr/>
          <p:nvPr/>
        </p:nvSpPr>
        <p:spPr>
          <a:xfrm>
            <a:off x="4874555" y="5014866"/>
            <a:ext cx="1782821" cy="248090"/>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Ledger / Storage services </a:t>
            </a:r>
          </a:p>
        </p:txBody>
      </p:sp>
      <p:sp>
        <p:nvSpPr>
          <p:cNvPr id="193" name="Rounded Rectangle 627">
            <a:extLst>
              <a:ext uri="{FF2B5EF4-FFF2-40B4-BE49-F238E27FC236}">
                <a16:creationId xmlns="" xmlns:a16="http://schemas.microsoft.com/office/drawing/2014/main" id="{81E39406-CC35-4B8C-8B2D-6F1F58181EE4}"/>
              </a:ext>
            </a:extLst>
          </p:cNvPr>
          <p:cNvSpPr/>
          <p:nvPr/>
        </p:nvSpPr>
        <p:spPr>
          <a:xfrm>
            <a:off x="5794844" y="4673818"/>
            <a:ext cx="851533" cy="292667"/>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P2P protocol</a:t>
            </a:r>
          </a:p>
        </p:txBody>
      </p:sp>
      <p:sp>
        <p:nvSpPr>
          <p:cNvPr id="194" name="Rounded Rectangle 624">
            <a:extLst>
              <a:ext uri="{FF2B5EF4-FFF2-40B4-BE49-F238E27FC236}">
                <a16:creationId xmlns="" xmlns:a16="http://schemas.microsoft.com/office/drawing/2014/main" id="{D36842BB-B4AE-45B7-AFCF-85E22BEEEC62}"/>
              </a:ext>
            </a:extLst>
          </p:cNvPr>
          <p:cNvSpPr/>
          <p:nvPr/>
        </p:nvSpPr>
        <p:spPr>
          <a:xfrm>
            <a:off x="6770345" y="4368775"/>
            <a:ext cx="2039614" cy="935640"/>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algn="ctr"/>
            <a:r>
              <a:rPr lang="en-US" sz="800" b="1" dirty="0">
                <a:solidFill>
                  <a:srgbClr val="263147"/>
                </a:solidFill>
              </a:rPr>
              <a:t>Membership Services </a:t>
            </a:r>
          </a:p>
        </p:txBody>
      </p:sp>
      <p:sp>
        <p:nvSpPr>
          <p:cNvPr id="195" name="Rounded Rectangle 628">
            <a:extLst>
              <a:ext uri="{FF2B5EF4-FFF2-40B4-BE49-F238E27FC236}">
                <a16:creationId xmlns="" xmlns:a16="http://schemas.microsoft.com/office/drawing/2014/main" id="{D9B426C5-3660-4593-9155-C16D91808675}"/>
              </a:ext>
            </a:extLst>
          </p:cNvPr>
          <p:cNvSpPr/>
          <p:nvPr/>
        </p:nvSpPr>
        <p:spPr>
          <a:xfrm>
            <a:off x="6816080" y="4673818"/>
            <a:ext cx="952127" cy="290397"/>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Registration </a:t>
            </a:r>
          </a:p>
        </p:txBody>
      </p:sp>
      <p:sp>
        <p:nvSpPr>
          <p:cNvPr id="331" name="Rounded Rectangle 629">
            <a:extLst>
              <a:ext uri="{FF2B5EF4-FFF2-40B4-BE49-F238E27FC236}">
                <a16:creationId xmlns="" xmlns:a16="http://schemas.microsoft.com/office/drawing/2014/main" id="{788AFD23-ED2F-4E19-8914-51A45ACED9E2}"/>
              </a:ext>
            </a:extLst>
          </p:cNvPr>
          <p:cNvSpPr/>
          <p:nvPr/>
        </p:nvSpPr>
        <p:spPr>
          <a:xfrm>
            <a:off x="7802089" y="4673669"/>
            <a:ext cx="969935" cy="290397"/>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Identity Management</a:t>
            </a:r>
          </a:p>
        </p:txBody>
      </p:sp>
      <p:sp>
        <p:nvSpPr>
          <p:cNvPr id="333" name="Rounded Rectangle 630">
            <a:extLst>
              <a:ext uri="{FF2B5EF4-FFF2-40B4-BE49-F238E27FC236}">
                <a16:creationId xmlns="" xmlns:a16="http://schemas.microsoft.com/office/drawing/2014/main" id="{910AE87E-4A81-4E87-917E-72359DDF8BA0}"/>
              </a:ext>
            </a:extLst>
          </p:cNvPr>
          <p:cNvSpPr/>
          <p:nvPr/>
        </p:nvSpPr>
        <p:spPr>
          <a:xfrm>
            <a:off x="6906674" y="5014866"/>
            <a:ext cx="1750307" cy="225426"/>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Auditability </a:t>
            </a:r>
          </a:p>
        </p:txBody>
      </p:sp>
      <p:sp>
        <p:nvSpPr>
          <p:cNvPr id="352" name="Rounded Rectangle 622">
            <a:extLst>
              <a:ext uri="{FF2B5EF4-FFF2-40B4-BE49-F238E27FC236}">
                <a16:creationId xmlns="" xmlns:a16="http://schemas.microsoft.com/office/drawing/2014/main" id="{817EBE44-00DD-4485-B6FA-078CB068BF35}"/>
              </a:ext>
            </a:extLst>
          </p:cNvPr>
          <p:cNvSpPr/>
          <p:nvPr/>
        </p:nvSpPr>
        <p:spPr>
          <a:xfrm>
            <a:off x="3023682" y="4368776"/>
            <a:ext cx="1604519" cy="904765"/>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algn="ctr"/>
            <a:r>
              <a:rPr lang="en-US" sz="800" b="1" dirty="0">
                <a:solidFill>
                  <a:srgbClr val="263147"/>
                </a:solidFill>
              </a:rPr>
              <a:t>Chaincode Services</a:t>
            </a:r>
          </a:p>
        </p:txBody>
      </p:sp>
      <p:sp>
        <p:nvSpPr>
          <p:cNvPr id="353" name="Rounded Rectangle 632">
            <a:extLst>
              <a:ext uri="{FF2B5EF4-FFF2-40B4-BE49-F238E27FC236}">
                <a16:creationId xmlns="" xmlns:a16="http://schemas.microsoft.com/office/drawing/2014/main" id="{2806CDCD-12DA-4293-A7C9-F237E56174A0}"/>
              </a:ext>
            </a:extLst>
          </p:cNvPr>
          <p:cNvSpPr/>
          <p:nvPr/>
        </p:nvSpPr>
        <p:spPr>
          <a:xfrm>
            <a:off x="3290748" y="4647955"/>
            <a:ext cx="1081447" cy="267597"/>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Secure container </a:t>
            </a:r>
          </a:p>
        </p:txBody>
      </p:sp>
      <p:sp>
        <p:nvSpPr>
          <p:cNvPr id="354" name="Rounded Rectangle 633">
            <a:extLst>
              <a:ext uri="{FF2B5EF4-FFF2-40B4-BE49-F238E27FC236}">
                <a16:creationId xmlns="" xmlns:a16="http://schemas.microsoft.com/office/drawing/2014/main" id="{EEE023C4-ACCB-414A-863B-8071DAC45A73}"/>
              </a:ext>
            </a:extLst>
          </p:cNvPr>
          <p:cNvSpPr/>
          <p:nvPr/>
        </p:nvSpPr>
        <p:spPr>
          <a:xfrm>
            <a:off x="3276224" y="4979218"/>
            <a:ext cx="1077783" cy="261074"/>
          </a:xfrm>
          <a:prstGeom prst="roundRect">
            <a:avLst/>
          </a:prstGeom>
          <a:solidFill>
            <a:srgbClr val="2EA0C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Secure registry</a:t>
            </a:r>
          </a:p>
        </p:txBody>
      </p:sp>
      <p:grpSp>
        <p:nvGrpSpPr>
          <p:cNvPr id="355" name="Group 354">
            <a:extLst>
              <a:ext uri="{FF2B5EF4-FFF2-40B4-BE49-F238E27FC236}">
                <a16:creationId xmlns="" xmlns:a16="http://schemas.microsoft.com/office/drawing/2014/main" id="{85CB03E2-E371-4F41-B36D-EC324646DFF1}"/>
              </a:ext>
            </a:extLst>
          </p:cNvPr>
          <p:cNvGrpSpPr/>
          <p:nvPr/>
        </p:nvGrpSpPr>
        <p:grpSpPr>
          <a:xfrm>
            <a:off x="5139124" y="5601065"/>
            <a:ext cx="804650" cy="664591"/>
            <a:chOff x="-1381062" y="3116116"/>
            <a:chExt cx="1307043" cy="1191080"/>
          </a:xfrm>
        </p:grpSpPr>
        <p:grpSp>
          <p:nvGrpSpPr>
            <p:cNvPr id="356" name="Groupe 589">
              <a:extLst>
                <a:ext uri="{FF2B5EF4-FFF2-40B4-BE49-F238E27FC236}">
                  <a16:creationId xmlns="" xmlns:a16="http://schemas.microsoft.com/office/drawing/2014/main" id="{67D90A62-85C9-45C0-A483-BBAB816C2799}"/>
                </a:ext>
              </a:extLst>
            </p:cNvPr>
            <p:cNvGrpSpPr/>
            <p:nvPr/>
          </p:nvGrpSpPr>
          <p:grpSpPr>
            <a:xfrm>
              <a:off x="-1381062" y="3660099"/>
              <a:ext cx="227013" cy="209551"/>
              <a:chOff x="331789" y="3817938"/>
              <a:chExt cx="433388" cy="400051"/>
            </a:xfrm>
          </p:grpSpPr>
          <p:sp>
            <p:nvSpPr>
              <p:cNvPr id="458" name="Line 321">
                <a:extLst>
                  <a:ext uri="{FF2B5EF4-FFF2-40B4-BE49-F238E27FC236}">
                    <a16:creationId xmlns="" xmlns:a16="http://schemas.microsoft.com/office/drawing/2014/main" id="{3D9DC473-295D-44B8-8339-55C2D6BFADFD}"/>
                  </a:ext>
                </a:extLst>
              </p:cNvPr>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59" name="Oval 322">
                <a:extLst>
                  <a:ext uri="{FF2B5EF4-FFF2-40B4-BE49-F238E27FC236}">
                    <a16:creationId xmlns="" xmlns:a16="http://schemas.microsoft.com/office/drawing/2014/main" id="{5BAFF2D8-F77C-44DE-9D2D-0678DF4919C7}"/>
                  </a:ext>
                </a:extLst>
              </p:cNvPr>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60" name="Freeform 323">
                <a:extLst>
                  <a:ext uri="{FF2B5EF4-FFF2-40B4-BE49-F238E27FC236}">
                    <a16:creationId xmlns="" xmlns:a16="http://schemas.microsoft.com/office/drawing/2014/main" id="{7260CC0B-AEAE-415B-99BA-52A72C212E80}"/>
                  </a:ext>
                </a:extLst>
              </p:cNvPr>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61" name="Freeform 324">
                <a:extLst>
                  <a:ext uri="{FF2B5EF4-FFF2-40B4-BE49-F238E27FC236}">
                    <a16:creationId xmlns="" xmlns:a16="http://schemas.microsoft.com/office/drawing/2014/main" id="{F048371D-6E64-4018-806A-FA2F83175ED2}"/>
                  </a:ext>
                </a:extLst>
              </p:cNvPr>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62" name="Freeform 325">
                <a:extLst>
                  <a:ext uri="{FF2B5EF4-FFF2-40B4-BE49-F238E27FC236}">
                    <a16:creationId xmlns="" xmlns:a16="http://schemas.microsoft.com/office/drawing/2014/main" id="{5BDBF312-E01C-43E1-860C-1D0F03364BD8}"/>
                  </a:ext>
                </a:extLst>
              </p:cNvPr>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63" name="Freeform 326">
                <a:extLst>
                  <a:ext uri="{FF2B5EF4-FFF2-40B4-BE49-F238E27FC236}">
                    <a16:creationId xmlns="" xmlns:a16="http://schemas.microsoft.com/office/drawing/2014/main" id="{10BA57FC-FF7A-4CC1-8056-2B54D881C0F7}"/>
                  </a:ext>
                </a:extLst>
              </p:cNvPr>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64" name="Freeform 327">
                <a:extLst>
                  <a:ext uri="{FF2B5EF4-FFF2-40B4-BE49-F238E27FC236}">
                    <a16:creationId xmlns="" xmlns:a16="http://schemas.microsoft.com/office/drawing/2014/main" id="{33EAA9A7-3EF6-4FF8-AC78-01C7998A74FF}"/>
                  </a:ext>
                </a:extLst>
              </p:cNvPr>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357" name="Groupe 589">
              <a:extLst>
                <a:ext uri="{FF2B5EF4-FFF2-40B4-BE49-F238E27FC236}">
                  <a16:creationId xmlns="" xmlns:a16="http://schemas.microsoft.com/office/drawing/2014/main" id="{DD8F027F-66DA-4D13-A2BD-7B675A14E297}"/>
                </a:ext>
              </a:extLst>
            </p:cNvPr>
            <p:cNvGrpSpPr/>
            <p:nvPr/>
          </p:nvGrpSpPr>
          <p:grpSpPr>
            <a:xfrm>
              <a:off x="-1279462" y="3351066"/>
              <a:ext cx="227013" cy="209551"/>
              <a:chOff x="331789" y="3817938"/>
              <a:chExt cx="433388" cy="400051"/>
            </a:xfrm>
          </p:grpSpPr>
          <p:sp>
            <p:nvSpPr>
              <p:cNvPr id="451" name="Line 321">
                <a:extLst>
                  <a:ext uri="{FF2B5EF4-FFF2-40B4-BE49-F238E27FC236}">
                    <a16:creationId xmlns="" xmlns:a16="http://schemas.microsoft.com/office/drawing/2014/main" id="{89A98DCF-3A8F-4ABD-B565-C9417B6D19BD}"/>
                  </a:ext>
                </a:extLst>
              </p:cNvPr>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52" name="Oval 322">
                <a:extLst>
                  <a:ext uri="{FF2B5EF4-FFF2-40B4-BE49-F238E27FC236}">
                    <a16:creationId xmlns="" xmlns:a16="http://schemas.microsoft.com/office/drawing/2014/main" id="{245C0665-E257-43FC-A85E-C00E66B095AE}"/>
                  </a:ext>
                </a:extLst>
              </p:cNvPr>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53" name="Freeform 323">
                <a:extLst>
                  <a:ext uri="{FF2B5EF4-FFF2-40B4-BE49-F238E27FC236}">
                    <a16:creationId xmlns="" xmlns:a16="http://schemas.microsoft.com/office/drawing/2014/main" id="{DC1505CE-E863-4585-A96C-2F8F287379F4}"/>
                  </a:ext>
                </a:extLst>
              </p:cNvPr>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54" name="Freeform 324">
                <a:extLst>
                  <a:ext uri="{FF2B5EF4-FFF2-40B4-BE49-F238E27FC236}">
                    <a16:creationId xmlns="" xmlns:a16="http://schemas.microsoft.com/office/drawing/2014/main" id="{957CC51C-08B2-441D-A57F-12A11B446078}"/>
                  </a:ext>
                </a:extLst>
              </p:cNvPr>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55" name="Freeform 325">
                <a:extLst>
                  <a:ext uri="{FF2B5EF4-FFF2-40B4-BE49-F238E27FC236}">
                    <a16:creationId xmlns="" xmlns:a16="http://schemas.microsoft.com/office/drawing/2014/main" id="{C0C0ACC1-C10B-4090-9E09-5716DA89DB28}"/>
                  </a:ext>
                </a:extLst>
              </p:cNvPr>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56" name="Freeform 326">
                <a:extLst>
                  <a:ext uri="{FF2B5EF4-FFF2-40B4-BE49-F238E27FC236}">
                    <a16:creationId xmlns="" xmlns:a16="http://schemas.microsoft.com/office/drawing/2014/main" id="{D940CEE2-5819-4F3A-9A2F-3BBFC2ABF252}"/>
                  </a:ext>
                </a:extLst>
              </p:cNvPr>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57" name="Freeform 327">
                <a:extLst>
                  <a:ext uri="{FF2B5EF4-FFF2-40B4-BE49-F238E27FC236}">
                    <a16:creationId xmlns="" xmlns:a16="http://schemas.microsoft.com/office/drawing/2014/main" id="{9238BC39-6F48-4843-B78F-C501E1BA3FF7}"/>
                  </a:ext>
                </a:extLst>
              </p:cNvPr>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358" name="Groupe 589">
              <a:extLst>
                <a:ext uri="{FF2B5EF4-FFF2-40B4-BE49-F238E27FC236}">
                  <a16:creationId xmlns="" xmlns:a16="http://schemas.microsoft.com/office/drawing/2014/main" id="{CF9BCE26-B39A-4C92-818B-48E376C8D4AF}"/>
                </a:ext>
              </a:extLst>
            </p:cNvPr>
            <p:cNvGrpSpPr/>
            <p:nvPr/>
          </p:nvGrpSpPr>
          <p:grpSpPr>
            <a:xfrm>
              <a:off x="-1010645" y="3116116"/>
              <a:ext cx="227013" cy="209551"/>
              <a:chOff x="331789" y="3817938"/>
              <a:chExt cx="433388" cy="400051"/>
            </a:xfrm>
          </p:grpSpPr>
          <p:sp>
            <p:nvSpPr>
              <p:cNvPr id="444" name="Line 321">
                <a:extLst>
                  <a:ext uri="{FF2B5EF4-FFF2-40B4-BE49-F238E27FC236}">
                    <a16:creationId xmlns="" xmlns:a16="http://schemas.microsoft.com/office/drawing/2014/main" id="{3DE78740-61AF-495D-AA5F-C23FA602C7CF}"/>
                  </a:ext>
                </a:extLst>
              </p:cNvPr>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45" name="Oval 322">
                <a:extLst>
                  <a:ext uri="{FF2B5EF4-FFF2-40B4-BE49-F238E27FC236}">
                    <a16:creationId xmlns="" xmlns:a16="http://schemas.microsoft.com/office/drawing/2014/main" id="{EEBB2AB4-C245-4AAC-85A4-680035AF5BC8}"/>
                  </a:ext>
                </a:extLst>
              </p:cNvPr>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46" name="Freeform 323">
                <a:extLst>
                  <a:ext uri="{FF2B5EF4-FFF2-40B4-BE49-F238E27FC236}">
                    <a16:creationId xmlns="" xmlns:a16="http://schemas.microsoft.com/office/drawing/2014/main" id="{C81A998C-AA22-4AC5-8164-B2025BD9FC98}"/>
                  </a:ext>
                </a:extLst>
              </p:cNvPr>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47" name="Freeform 324">
                <a:extLst>
                  <a:ext uri="{FF2B5EF4-FFF2-40B4-BE49-F238E27FC236}">
                    <a16:creationId xmlns="" xmlns:a16="http://schemas.microsoft.com/office/drawing/2014/main" id="{3107E0ED-0B4D-4BBE-81F4-27DA4272B723}"/>
                  </a:ext>
                </a:extLst>
              </p:cNvPr>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48" name="Freeform 325">
                <a:extLst>
                  <a:ext uri="{FF2B5EF4-FFF2-40B4-BE49-F238E27FC236}">
                    <a16:creationId xmlns="" xmlns:a16="http://schemas.microsoft.com/office/drawing/2014/main" id="{26250494-CAB1-4E76-92AC-7460662FBCB6}"/>
                  </a:ext>
                </a:extLst>
              </p:cNvPr>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49" name="Freeform 326">
                <a:extLst>
                  <a:ext uri="{FF2B5EF4-FFF2-40B4-BE49-F238E27FC236}">
                    <a16:creationId xmlns="" xmlns:a16="http://schemas.microsoft.com/office/drawing/2014/main" id="{581BCECF-4A20-4704-86B5-3AA183DCDD1D}"/>
                  </a:ext>
                </a:extLst>
              </p:cNvPr>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50" name="Freeform 327">
                <a:extLst>
                  <a:ext uri="{FF2B5EF4-FFF2-40B4-BE49-F238E27FC236}">
                    <a16:creationId xmlns="" xmlns:a16="http://schemas.microsoft.com/office/drawing/2014/main" id="{81BC04D4-CB5B-42AF-992B-C1B2B8CDC9D8}"/>
                  </a:ext>
                </a:extLst>
              </p:cNvPr>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359" name="Groupe 589">
              <a:extLst>
                <a:ext uri="{FF2B5EF4-FFF2-40B4-BE49-F238E27FC236}">
                  <a16:creationId xmlns="" xmlns:a16="http://schemas.microsoft.com/office/drawing/2014/main" id="{D946383C-28C2-49A4-879C-E0B7BD00B78E}"/>
                </a:ext>
              </a:extLst>
            </p:cNvPr>
            <p:cNvGrpSpPr/>
            <p:nvPr/>
          </p:nvGrpSpPr>
          <p:grpSpPr>
            <a:xfrm>
              <a:off x="-528045" y="3141515"/>
              <a:ext cx="227013" cy="209551"/>
              <a:chOff x="331789" y="3817938"/>
              <a:chExt cx="433388" cy="400051"/>
            </a:xfrm>
          </p:grpSpPr>
          <p:sp>
            <p:nvSpPr>
              <p:cNvPr id="437" name="Line 321">
                <a:extLst>
                  <a:ext uri="{FF2B5EF4-FFF2-40B4-BE49-F238E27FC236}">
                    <a16:creationId xmlns="" xmlns:a16="http://schemas.microsoft.com/office/drawing/2014/main" id="{3794A259-CA97-456D-B958-F11A8ED824C5}"/>
                  </a:ext>
                </a:extLst>
              </p:cNvPr>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38" name="Oval 322">
                <a:extLst>
                  <a:ext uri="{FF2B5EF4-FFF2-40B4-BE49-F238E27FC236}">
                    <a16:creationId xmlns="" xmlns:a16="http://schemas.microsoft.com/office/drawing/2014/main" id="{9CC7B524-52F7-475B-9BDB-7920D5441D44}"/>
                  </a:ext>
                </a:extLst>
              </p:cNvPr>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39" name="Freeform 323">
                <a:extLst>
                  <a:ext uri="{FF2B5EF4-FFF2-40B4-BE49-F238E27FC236}">
                    <a16:creationId xmlns="" xmlns:a16="http://schemas.microsoft.com/office/drawing/2014/main" id="{5186757E-0C8F-46A9-AF4C-C99BC96FEA2D}"/>
                  </a:ext>
                </a:extLst>
              </p:cNvPr>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40" name="Freeform 324">
                <a:extLst>
                  <a:ext uri="{FF2B5EF4-FFF2-40B4-BE49-F238E27FC236}">
                    <a16:creationId xmlns="" xmlns:a16="http://schemas.microsoft.com/office/drawing/2014/main" id="{F7F48734-DCFF-4560-BBD2-ED1F319E01A5}"/>
                  </a:ext>
                </a:extLst>
              </p:cNvPr>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41" name="Freeform 325">
                <a:extLst>
                  <a:ext uri="{FF2B5EF4-FFF2-40B4-BE49-F238E27FC236}">
                    <a16:creationId xmlns="" xmlns:a16="http://schemas.microsoft.com/office/drawing/2014/main" id="{26C74F69-9C4C-4EC6-98A7-6FA2CDB3A705}"/>
                  </a:ext>
                </a:extLst>
              </p:cNvPr>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42" name="Freeform 326">
                <a:extLst>
                  <a:ext uri="{FF2B5EF4-FFF2-40B4-BE49-F238E27FC236}">
                    <a16:creationId xmlns="" xmlns:a16="http://schemas.microsoft.com/office/drawing/2014/main" id="{CA5D35F1-7AF1-4C0A-8B41-04FB79EB3FB2}"/>
                  </a:ext>
                </a:extLst>
              </p:cNvPr>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43" name="Freeform 327">
                <a:extLst>
                  <a:ext uri="{FF2B5EF4-FFF2-40B4-BE49-F238E27FC236}">
                    <a16:creationId xmlns="" xmlns:a16="http://schemas.microsoft.com/office/drawing/2014/main" id="{B11BC665-6854-47BE-AF3F-C609E04D45E2}"/>
                  </a:ext>
                </a:extLst>
              </p:cNvPr>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360" name="Groupe 589">
              <a:extLst>
                <a:ext uri="{FF2B5EF4-FFF2-40B4-BE49-F238E27FC236}">
                  <a16:creationId xmlns="" xmlns:a16="http://schemas.microsoft.com/office/drawing/2014/main" id="{4E841620-E99A-4F94-B84E-61D273B081A6}"/>
                </a:ext>
              </a:extLst>
            </p:cNvPr>
            <p:cNvGrpSpPr/>
            <p:nvPr/>
          </p:nvGrpSpPr>
          <p:grpSpPr>
            <a:xfrm>
              <a:off x="-352362" y="3401263"/>
              <a:ext cx="227013" cy="209551"/>
              <a:chOff x="331789" y="3817938"/>
              <a:chExt cx="433388" cy="400051"/>
            </a:xfrm>
          </p:grpSpPr>
          <p:sp>
            <p:nvSpPr>
              <p:cNvPr id="430" name="Line 321">
                <a:extLst>
                  <a:ext uri="{FF2B5EF4-FFF2-40B4-BE49-F238E27FC236}">
                    <a16:creationId xmlns="" xmlns:a16="http://schemas.microsoft.com/office/drawing/2014/main" id="{BA3C1DDD-E62A-432C-AE4E-BC40DFC19CA7}"/>
                  </a:ext>
                </a:extLst>
              </p:cNvPr>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31" name="Oval 322">
                <a:extLst>
                  <a:ext uri="{FF2B5EF4-FFF2-40B4-BE49-F238E27FC236}">
                    <a16:creationId xmlns="" xmlns:a16="http://schemas.microsoft.com/office/drawing/2014/main" id="{4D6629A2-234D-46C0-A787-71F7029D2405}"/>
                  </a:ext>
                </a:extLst>
              </p:cNvPr>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32" name="Freeform 323">
                <a:extLst>
                  <a:ext uri="{FF2B5EF4-FFF2-40B4-BE49-F238E27FC236}">
                    <a16:creationId xmlns="" xmlns:a16="http://schemas.microsoft.com/office/drawing/2014/main" id="{00ED8E08-93EF-4D28-B4C4-8C704375CA84}"/>
                  </a:ext>
                </a:extLst>
              </p:cNvPr>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33" name="Freeform 324">
                <a:extLst>
                  <a:ext uri="{FF2B5EF4-FFF2-40B4-BE49-F238E27FC236}">
                    <a16:creationId xmlns="" xmlns:a16="http://schemas.microsoft.com/office/drawing/2014/main" id="{0677179E-A976-4919-B6C2-4280A7DB6E2E}"/>
                  </a:ext>
                </a:extLst>
              </p:cNvPr>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34" name="Freeform 325">
                <a:extLst>
                  <a:ext uri="{FF2B5EF4-FFF2-40B4-BE49-F238E27FC236}">
                    <a16:creationId xmlns="" xmlns:a16="http://schemas.microsoft.com/office/drawing/2014/main" id="{66BA27E2-0F87-42B0-86D6-3BA7000FE100}"/>
                  </a:ext>
                </a:extLst>
              </p:cNvPr>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35" name="Freeform 326">
                <a:extLst>
                  <a:ext uri="{FF2B5EF4-FFF2-40B4-BE49-F238E27FC236}">
                    <a16:creationId xmlns="" xmlns:a16="http://schemas.microsoft.com/office/drawing/2014/main" id="{C88276D3-254A-4E20-A10B-BA68ACD91CD2}"/>
                  </a:ext>
                </a:extLst>
              </p:cNvPr>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36" name="Freeform 327">
                <a:extLst>
                  <a:ext uri="{FF2B5EF4-FFF2-40B4-BE49-F238E27FC236}">
                    <a16:creationId xmlns="" xmlns:a16="http://schemas.microsoft.com/office/drawing/2014/main" id="{94461920-07A9-4394-8183-9198FA280220}"/>
                  </a:ext>
                </a:extLst>
              </p:cNvPr>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361" name="Groupe 589">
              <a:extLst>
                <a:ext uri="{FF2B5EF4-FFF2-40B4-BE49-F238E27FC236}">
                  <a16:creationId xmlns="" xmlns:a16="http://schemas.microsoft.com/office/drawing/2014/main" id="{6879A185-1774-4562-8FA6-41ECD680F733}"/>
                </a:ext>
              </a:extLst>
            </p:cNvPr>
            <p:cNvGrpSpPr/>
            <p:nvPr/>
          </p:nvGrpSpPr>
          <p:grpSpPr>
            <a:xfrm>
              <a:off x="-301032" y="3716645"/>
              <a:ext cx="227013" cy="209551"/>
              <a:chOff x="331789" y="3817938"/>
              <a:chExt cx="433388" cy="400051"/>
            </a:xfrm>
          </p:grpSpPr>
          <p:sp>
            <p:nvSpPr>
              <p:cNvPr id="423" name="Line 321">
                <a:extLst>
                  <a:ext uri="{FF2B5EF4-FFF2-40B4-BE49-F238E27FC236}">
                    <a16:creationId xmlns="" xmlns:a16="http://schemas.microsoft.com/office/drawing/2014/main" id="{D7CB03EE-D25B-4075-8657-72DE0657C3C7}"/>
                  </a:ext>
                </a:extLst>
              </p:cNvPr>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24" name="Oval 322">
                <a:extLst>
                  <a:ext uri="{FF2B5EF4-FFF2-40B4-BE49-F238E27FC236}">
                    <a16:creationId xmlns="" xmlns:a16="http://schemas.microsoft.com/office/drawing/2014/main" id="{AC71D18E-08F3-4DEF-A73C-78AF0CCD8B13}"/>
                  </a:ext>
                </a:extLst>
              </p:cNvPr>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25" name="Freeform 323">
                <a:extLst>
                  <a:ext uri="{FF2B5EF4-FFF2-40B4-BE49-F238E27FC236}">
                    <a16:creationId xmlns="" xmlns:a16="http://schemas.microsoft.com/office/drawing/2014/main" id="{9C323363-DC53-4FD1-A435-6278F4FB46A6}"/>
                  </a:ext>
                </a:extLst>
              </p:cNvPr>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26" name="Freeform 324">
                <a:extLst>
                  <a:ext uri="{FF2B5EF4-FFF2-40B4-BE49-F238E27FC236}">
                    <a16:creationId xmlns="" xmlns:a16="http://schemas.microsoft.com/office/drawing/2014/main" id="{E283C869-55BD-4774-8C68-20C460F0A59A}"/>
                  </a:ext>
                </a:extLst>
              </p:cNvPr>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27" name="Freeform 325">
                <a:extLst>
                  <a:ext uri="{FF2B5EF4-FFF2-40B4-BE49-F238E27FC236}">
                    <a16:creationId xmlns="" xmlns:a16="http://schemas.microsoft.com/office/drawing/2014/main" id="{95F67058-5481-40D4-A437-2B6F2FBF88F6}"/>
                  </a:ext>
                </a:extLst>
              </p:cNvPr>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28" name="Freeform 326">
                <a:extLst>
                  <a:ext uri="{FF2B5EF4-FFF2-40B4-BE49-F238E27FC236}">
                    <a16:creationId xmlns="" xmlns:a16="http://schemas.microsoft.com/office/drawing/2014/main" id="{BE5FCC0D-DE53-4571-A8C1-304444E226E1}"/>
                  </a:ext>
                </a:extLst>
              </p:cNvPr>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29" name="Freeform 327">
                <a:extLst>
                  <a:ext uri="{FF2B5EF4-FFF2-40B4-BE49-F238E27FC236}">
                    <a16:creationId xmlns="" xmlns:a16="http://schemas.microsoft.com/office/drawing/2014/main" id="{56909127-FBCC-4FAB-A42D-4504605A4200}"/>
                  </a:ext>
                </a:extLst>
              </p:cNvPr>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362" name="Groupe 589">
              <a:extLst>
                <a:ext uri="{FF2B5EF4-FFF2-40B4-BE49-F238E27FC236}">
                  <a16:creationId xmlns="" xmlns:a16="http://schemas.microsoft.com/office/drawing/2014/main" id="{22CF3B2D-EEB1-400F-823A-C8868BF48041}"/>
                </a:ext>
              </a:extLst>
            </p:cNvPr>
            <p:cNvGrpSpPr/>
            <p:nvPr/>
          </p:nvGrpSpPr>
          <p:grpSpPr>
            <a:xfrm>
              <a:off x="-425765" y="4062720"/>
              <a:ext cx="227013" cy="209551"/>
              <a:chOff x="331789" y="3817938"/>
              <a:chExt cx="433388" cy="400051"/>
            </a:xfrm>
          </p:grpSpPr>
          <p:sp>
            <p:nvSpPr>
              <p:cNvPr id="416" name="Line 321">
                <a:extLst>
                  <a:ext uri="{FF2B5EF4-FFF2-40B4-BE49-F238E27FC236}">
                    <a16:creationId xmlns="" xmlns:a16="http://schemas.microsoft.com/office/drawing/2014/main" id="{E7C5F5F1-A0C1-4593-83CD-A627A1D9AA20}"/>
                  </a:ext>
                </a:extLst>
              </p:cNvPr>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17" name="Oval 322">
                <a:extLst>
                  <a:ext uri="{FF2B5EF4-FFF2-40B4-BE49-F238E27FC236}">
                    <a16:creationId xmlns="" xmlns:a16="http://schemas.microsoft.com/office/drawing/2014/main" id="{BE5E06BF-26E7-42AF-994D-81FEB8D6F5DA}"/>
                  </a:ext>
                </a:extLst>
              </p:cNvPr>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18" name="Freeform 323">
                <a:extLst>
                  <a:ext uri="{FF2B5EF4-FFF2-40B4-BE49-F238E27FC236}">
                    <a16:creationId xmlns="" xmlns:a16="http://schemas.microsoft.com/office/drawing/2014/main" id="{9EEFD8B8-4C82-4C97-9B6F-8D0DE5914E64}"/>
                  </a:ext>
                </a:extLst>
              </p:cNvPr>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19" name="Freeform 324">
                <a:extLst>
                  <a:ext uri="{FF2B5EF4-FFF2-40B4-BE49-F238E27FC236}">
                    <a16:creationId xmlns="" xmlns:a16="http://schemas.microsoft.com/office/drawing/2014/main" id="{C99ACCEF-BD0D-41E5-A939-7532DF767907}"/>
                  </a:ext>
                </a:extLst>
              </p:cNvPr>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20" name="Freeform 325">
                <a:extLst>
                  <a:ext uri="{FF2B5EF4-FFF2-40B4-BE49-F238E27FC236}">
                    <a16:creationId xmlns="" xmlns:a16="http://schemas.microsoft.com/office/drawing/2014/main" id="{2C8C15E9-522C-4AB3-B1EC-725DDDD26D80}"/>
                  </a:ext>
                </a:extLst>
              </p:cNvPr>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21" name="Freeform 326">
                <a:extLst>
                  <a:ext uri="{FF2B5EF4-FFF2-40B4-BE49-F238E27FC236}">
                    <a16:creationId xmlns="" xmlns:a16="http://schemas.microsoft.com/office/drawing/2014/main" id="{BB40775C-9887-477C-A9D7-1030D2E183A2}"/>
                  </a:ext>
                </a:extLst>
              </p:cNvPr>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22" name="Freeform 327">
                <a:extLst>
                  <a:ext uri="{FF2B5EF4-FFF2-40B4-BE49-F238E27FC236}">
                    <a16:creationId xmlns="" xmlns:a16="http://schemas.microsoft.com/office/drawing/2014/main" id="{A349F3E9-114A-4008-929E-C3E451375566}"/>
                  </a:ext>
                </a:extLst>
              </p:cNvPr>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363" name="Groupe 589">
              <a:extLst>
                <a:ext uri="{FF2B5EF4-FFF2-40B4-BE49-F238E27FC236}">
                  <a16:creationId xmlns="" xmlns:a16="http://schemas.microsoft.com/office/drawing/2014/main" id="{2858F61B-A554-4477-AFDF-066ECC0FC261}"/>
                </a:ext>
              </a:extLst>
            </p:cNvPr>
            <p:cNvGrpSpPr/>
            <p:nvPr/>
          </p:nvGrpSpPr>
          <p:grpSpPr>
            <a:xfrm>
              <a:off x="-814888" y="4097645"/>
              <a:ext cx="227013" cy="209551"/>
              <a:chOff x="331789" y="3817938"/>
              <a:chExt cx="433388" cy="400051"/>
            </a:xfrm>
          </p:grpSpPr>
          <p:sp>
            <p:nvSpPr>
              <p:cNvPr id="409" name="Line 321">
                <a:extLst>
                  <a:ext uri="{FF2B5EF4-FFF2-40B4-BE49-F238E27FC236}">
                    <a16:creationId xmlns="" xmlns:a16="http://schemas.microsoft.com/office/drawing/2014/main" id="{BD51A90B-2963-48AC-AEEC-B74D946C2EB9}"/>
                  </a:ext>
                </a:extLst>
              </p:cNvPr>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10" name="Oval 322">
                <a:extLst>
                  <a:ext uri="{FF2B5EF4-FFF2-40B4-BE49-F238E27FC236}">
                    <a16:creationId xmlns="" xmlns:a16="http://schemas.microsoft.com/office/drawing/2014/main" id="{375DC355-3EE2-48E3-8624-5517BDDF6E99}"/>
                  </a:ext>
                </a:extLst>
              </p:cNvPr>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11" name="Freeform 323">
                <a:extLst>
                  <a:ext uri="{FF2B5EF4-FFF2-40B4-BE49-F238E27FC236}">
                    <a16:creationId xmlns="" xmlns:a16="http://schemas.microsoft.com/office/drawing/2014/main" id="{FAAE4950-8E4D-43B6-BD1B-E5A3C45B3DA1}"/>
                  </a:ext>
                </a:extLst>
              </p:cNvPr>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12" name="Freeform 324">
                <a:extLst>
                  <a:ext uri="{FF2B5EF4-FFF2-40B4-BE49-F238E27FC236}">
                    <a16:creationId xmlns="" xmlns:a16="http://schemas.microsoft.com/office/drawing/2014/main" id="{9BFA6491-CB92-4A57-B9FA-A907BECDD7AC}"/>
                  </a:ext>
                </a:extLst>
              </p:cNvPr>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13" name="Freeform 325">
                <a:extLst>
                  <a:ext uri="{FF2B5EF4-FFF2-40B4-BE49-F238E27FC236}">
                    <a16:creationId xmlns="" xmlns:a16="http://schemas.microsoft.com/office/drawing/2014/main" id="{BF3BEC14-974F-45CD-B323-2B6DC1773862}"/>
                  </a:ext>
                </a:extLst>
              </p:cNvPr>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14" name="Freeform 326">
                <a:extLst>
                  <a:ext uri="{FF2B5EF4-FFF2-40B4-BE49-F238E27FC236}">
                    <a16:creationId xmlns="" xmlns:a16="http://schemas.microsoft.com/office/drawing/2014/main" id="{7DA44D33-42A2-4243-B55B-4EFE7B4B8CCF}"/>
                  </a:ext>
                </a:extLst>
              </p:cNvPr>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15" name="Freeform 327">
                <a:extLst>
                  <a:ext uri="{FF2B5EF4-FFF2-40B4-BE49-F238E27FC236}">
                    <a16:creationId xmlns="" xmlns:a16="http://schemas.microsoft.com/office/drawing/2014/main" id="{4CE51A4F-90BD-42AC-A57F-2AC842FDA768}"/>
                  </a:ext>
                </a:extLst>
              </p:cNvPr>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grpSp>
          <p:nvGrpSpPr>
            <p:cNvPr id="364" name="Groupe 589">
              <a:extLst>
                <a:ext uri="{FF2B5EF4-FFF2-40B4-BE49-F238E27FC236}">
                  <a16:creationId xmlns="" xmlns:a16="http://schemas.microsoft.com/office/drawing/2014/main" id="{A6F6ADF8-1344-4F28-9A42-C226ABC2543F}"/>
                </a:ext>
              </a:extLst>
            </p:cNvPr>
            <p:cNvGrpSpPr/>
            <p:nvPr/>
          </p:nvGrpSpPr>
          <p:grpSpPr>
            <a:xfrm>
              <a:off x="-1350976" y="4024468"/>
              <a:ext cx="227013" cy="209551"/>
              <a:chOff x="331789" y="3817938"/>
              <a:chExt cx="433388" cy="400051"/>
            </a:xfrm>
          </p:grpSpPr>
          <p:sp>
            <p:nvSpPr>
              <p:cNvPr id="402" name="Line 321">
                <a:extLst>
                  <a:ext uri="{FF2B5EF4-FFF2-40B4-BE49-F238E27FC236}">
                    <a16:creationId xmlns="" xmlns:a16="http://schemas.microsoft.com/office/drawing/2014/main" id="{1A14237C-985D-40C9-B335-B38FCB3335AD}"/>
                  </a:ext>
                </a:extLst>
              </p:cNvPr>
              <p:cNvSpPr>
                <a:spLocks noChangeShapeType="1"/>
              </p:cNvSpPr>
              <p:nvPr/>
            </p:nvSpPr>
            <p:spPr bwMode="auto">
              <a:xfrm flipH="1">
                <a:off x="341314" y="4216401"/>
                <a:ext cx="423863" cy="1588"/>
              </a:xfrm>
              <a:prstGeom prst="lin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03" name="Oval 322">
                <a:extLst>
                  <a:ext uri="{FF2B5EF4-FFF2-40B4-BE49-F238E27FC236}">
                    <a16:creationId xmlns="" xmlns:a16="http://schemas.microsoft.com/office/drawing/2014/main" id="{431011B6-C284-4020-A223-BC5F38B00FB0}"/>
                  </a:ext>
                </a:extLst>
              </p:cNvPr>
              <p:cNvSpPr>
                <a:spLocks noChangeArrowheads="1"/>
              </p:cNvSpPr>
              <p:nvPr/>
            </p:nvSpPr>
            <p:spPr bwMode="auto">
              <a:xfrm>
                <a:off x="501651" y="3871913"/>
                <a:ext cx="50800" cy="53975"/>
              </a:xfrm>
              <a:prstGeom prst="ellipse">
                <a:avLst/>
              </a:pr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04" name="Freeform 323">
                <a:extLst>
                  <a:ext uri="{FF2B5EF4-FFF2-40B4-BE49-F238E27FC236}">
                    <a16:creationId xmlns="" xmlns:a16="http://schemas.microsoft.com/office/drawing/2014/main" id="{0B1A8EF1-B161-47CC-9FF7-C75B076647B2}"/>
                  </a:ext>
                </a:extLst>
              </p:cNvPr>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05" name="Freeform 324">
                <a:extLst>
                  <a:ext uri="{FF2B5EF4-FFF2-40B4-BE49-F238E27FC236}">
                    <a16:creationId xmlns="" xmlns:a16="http://schemas.microsoft.com/office/drawing/2014/main" id="{F292BCD6-410C-4B43-AD30-DFFB29CACB5D}"/>
                  </a:ext>
                </a:extLst>
              </p:cNvPr>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06" name="Freeform 325">
                <a:extLst>
                  <a:ext uri="{FF2B5EF4-FFF2-40B4-BE49-F238E27FC236}">
                    <a16:creationId xmlns="" xmlns:a16="http://schemas.microsoft.com/office/drawing/2014/main" id="{523A66AD-E79D-4C61-8C6E-77ACD2A26CB4}"/>
                  </a:ext>
                </a:extLst>
              </p:cNvPr>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07" name="Freeform 326">
                <a:extLst>
                  <a:ext uri="{FF2B5EF4-FFF2-40B4-BE49-F238E27FC236}">
                    <a16:creationId xmlns="" xmlns:a16="http://schemas.microsoft.com/office/drawing/2014/main" id="{BE1AE497-5212-4A30-A8B8-5E65823BD554}"/>
                  </a:ext>
                </a:extLst>
              </p:cNvPr>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sp>
            <p:nvSpPr>
              <p:cNvPr id="408" name="Freeform 327">
                <a:extLst>
                  <a:ext uri="{FF2B5EF4-FFF2-40B4-BE49-F238E27FC236}">
                    <a16:creationId xmlns="" xmlns:a16="http://schemas.microsoft.com/office/drawing/2014/main" id="{CF095D72-7403-4D84-B409-C55F2477C09C}"/>
                  </a:ext>
                </a:extLst>
              </p:cNvPr>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800" dirty="0">
                  <a:latin typeface="Arial" pitchFamily="34" charset="0"/>
                  <a:cs typeface="Arial" pitchFamily="34" charset="0"/>
                </a:endParaRPr>
              </a:p>
            </p:txBody>
          </p:sp>
        </p:grpSp>
        <p:sp>
          <p:nvSpPr>
            <p:cNvPr id="365" name="Oval 364">
              <a:extLst>
                <a:ext uri="{FF2B5EF4-FFF2-40B4-BE49-F238E27FC236}">
                  <a16:creationId xmlns="" xmlns:a16="http://schemas.microsoft.com/office/drawing/2014/main" id="{7A41D222-CD64-4DE4-A297-AD5DBABB9A80}"/>
                </a:ext>
              </a:extLst>
            </p:cNvPr>
            <p:cNvSpPr/>
            <p:nvPr/>
          </p:nvSpPr>
          <p:spPr>
            <a:xfrm>
              <a:off x="-784382" y="3567425"/>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366" name="Oval 365">
              <a:extLst>
                <a:ext uri="{FF2B5EF4-FFF2-40B4-BE49-F238E27FC236}">
                  <a16:creationId xmlns="" xmlns:a16="http://schemas.microsoft.com/office/drawing/2014/main" id="{78D34971-CC91-4796-99D4-DE450DE7E35A}"/>
                </a:ext>
              </a:extLst>
            </p:cNvPr>
            <p:cNvSpPr/>
            <p:nvPr/>
          </p:nvSpPr>
          <p:spPr>
            <a:xfrm>
              <a:off x="-628620" y="3373298"/>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367" name="Oval 366">
              <a:extLst>
                <a:ext uri="{FF2B5EF4-FFF2-40B4-BE49-F238E27FC236}">
                  <a16:creationId xmlns="" xmlns:a16="http://schemas.microsoft.com/office/drawing/2014/main" id="{C8D74C04-860D-4FAB-BB1A-4F04E5012029}"/>
                </a:ext>
              </a:extLst>
            </p:cNvPr>
            <p:cNvSpPr/>
            <p:nvPr/>
          </p:nvSpPr>
          <p:spPr>
            <a:xfrm>
              <a:off x="-479815" y="3550945"/>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368" name="Oval 367">
              <a:extLst>
                <a:ext uri="{FF2B5EF4-FFF2-40B4-BE49-F238E27FC236}">
                  <a16:creationId xmlns="" xmlns:a16="http://schemas.microsoft.com/office/drawing/2014/main" id="{AF83F7B3-E6EC-4008-A625-8BD1D177B918}"/>
                </a:ext>
              </a:extLst>
            </p:cNvPr>
            <p:cNvSpPr/>
            <p:nvPr/>
          </p:nvSpPr>
          <p:spPr>
            <a:xfrm>
              <a:off x="-425765" y="3818856"/>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369" name="Oval 368">
              <a:extLst>
                <a:ext uri="{FF2B5EF4-FFF2-40B4-BE49-F238E27FC236}">
                  <a16:creationId xmlns="" xmlns:a16="http://schemas.microsoft.com/office/drawing/2014/main" id="{3436DBDD-A3EC-45C7-9EAF-E8792A757568}"/>
                </a:ext>
              </a:extLst>
            </p:cNvPr>
            <p:cNvSpPr/>
            <p:nvPr/>
          </p:nvSpPr>
          <p:spPr>
            <a:xfrm>
              <a:off x="-516819" y="4072701"/>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371" name="Oval 370">
              <a:extLst>
                <a:ext uri="{FF2B5EF4-FFF2-40B4-BE49-F238E27FC236}">
                  <a16:creationId xmlns="" xmlns:a16="http://schemas.microsoft.com/office/drawing/2014/main" id="{A8ED5562-A3BE-4D4E-991D-41ED25023E2E}"/>
                </a:ext>
              </a:extLst>
            </p:cNvPr>
            <p:cNvSpPr/>
            <p:nvPr/>
          </p:nvSpPr>
          <p:spPr>
            <a:xfrm>
              <a:off x="-590972" y="3805017"/>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372" name="Oval 371">
              <a:extLst>
                <a:ext uri="{FF2B5EF4-FFF2-40B4-BE49-F238E27FC236}">
                  <a16:creationId xmlns="" xmlns:a16="http://schemas.microsoft.com/office/drawing/2014/main" id="{AA0263EB-3DBA-44CC-ACDF-A3F0045B0EA7}"/>
                </a:ext>
              </a:extLst>
            </p:cNvPr>
            <p:cNvSpPr/>
            <p:nvPr/>
          </p:nvSpPr>
          <p:spPr>
            <a:xfrm>
              <a:off x="-726742" y="3989131"/>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373" name="Oval 372">
              <a:extLst>
                <a:ext uri="{FF2B5EF4-FFF2-40B4-BE49-F238E27FC236}">
                  <a16:creationId xmlns="" xmlns:a16="http://schemas.microsoft.com/office/drawing/2014/main" id="{954DFECF-AF99-49D8-9077-23F5F50B7442}"/>
                </a:ext>
              </a:extLst>
            </p:cNvPr>
            <p:cNvSpPr/>
            <p:nvPr/>
          </p:nvSpPr>
          <p:spPr>
            <a:xfrm>
              <a:off x="-910817" y="3787328"/>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374" name="Oval 373">
              <a:extLst>
                <a:ext uri="{FF2B5EF4-FFF2-40B4-BE49-F238E27FC236}">
                  <a16:creationId xmlns="" xmlns:a16="http://schemas.microsoft.com/office/drawing/2014/main" id="{CFD980D1-9A71-4190-A8E4-7AA0F5171CA7}"/>
                </a:ext>
              </a:extLst>
            </p:cNvPr>
            <p:cNvSpPr/>
            <p:nvPr/>
          </p:nvSpPr>
          <p:spPr>
            <a:xfrm>
              <a:off x="-1115865" y="4015331"/>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375" name="Oval 374">
              <a:extLst>
                <a:ext uri="{FF2B5EF4-FFF2-40B4-BE49-F238E27FC236}">
                  <a16:creationId xmlns="" xmlns:a16="http://schemas.microsoft.com/office/drawing/2014/main" id="{BBCFCADE-490F-41CE-8276-110A91CFF970}"/>
                </a:ext>
              </a:extLst>
            </p:cNvPr>
            <p:cNvSpPr/>
            <p:nvPr/>
          </p:nvSpPr>
          <p:spPr>
            <a:xfrm>
              <a:off x="-1107831" y="3769449"/>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376" name="Oval 375">
              <a:extLst>
                <a:ext uri="{FF2B5EF4-FFF2-40B4-BE49-F238E27FC236}">
                  <a16:creationId xmlns="" xmlns:a16="http://schemas.microsoft.com/office/drawing/2014/main" id="{CB4D2B2F-1E0A-42F9-99C8-EEC795CF4E5B}"/>
                </a:ext>
              </a:extLst>
            </p:cNvPr>
            <p:cNvSpPr/>
            <p:nvPr/>
          </p:nvSpPr>
          <p:spPr>
            <a:xfrm>
              <a:off x="-1011569" y="3514920"/>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377" name="Oval 376">
              <a:extLst>
                <a:ext uri="{FF2B5EF4-FFF2-40B4-BE49-F238E27FC236}">
                  <a16:creationId xmlns="" xmlns:a16="http://schemas.microsoft.com/office/drawing/2014/main" id="{0F0FCC49-AA7E-454F-8FBC-DFEB8B2AC892}"/>
                </a:ext>
              </a:extLst>
            </p:cNvPr>
            <p:cNvSpPr/>
            <p:nvPr/>
          </p:nvSpPr>
          <p:spPr>
            <a:xfrm>
              <a:off x="-837903" y="3331488"/>
              <a:ext cx="81490" cy="8149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cxnSp>
          <p:nvCxnSpPr>
            <p:cNvPr id="378" name="Straight Connector 377">
              <a:extLst>
                <a:ext uri="{FF2B5EF4-FFF2-40B4-BE49-F238E27FC236}">
                  <a16:creationId xmlns="" xmlns:a16="http://schemas.microsoft.com/office/drawing/2014/main" id="{E5A29164-134D-46C3-B84E-534ED29C8F75}"/>
                </a:ext>
              </a:extLst>
            </p:cNvPr>
            <p:cNvCxnSpPr>
              <a:stCxn id="377" idx="4"/>
              <a:endCxn id="365" idx="0"/>
            </p:cNvCxnSpPr>
            <p:nvPr/>
          </p:nvCxnSpPr>
          <p:spPr>
            <a:xfrm>
              <a:off x="-797158" y="3412978"/>
              <a:ext cx="53521" cy="15444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 xmlns:a16="http://schemas.microsoft.com/office/drawing/2014/main" id="{5E5E7BE9-0999-4807-9218-EFB581F6B496}"/>
                </a:ext>
              </a:extLst>
            </p:cNvPr>
            <p:cNvCxnSpPr>
              <a:stCxn id="377" idx="6"/>
              <a:endCxn id="366" idx="2"/>
            </p:cNvCxnSpPr>
            <p:nvPr/>
          </p:nvCxnSpPr>
          <p:spPr>
            <a:xfrm>
              <a:off x="-756413" y="3372233"/>
              <a:ext cx="127793" cy="4181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 xmlns:a16="http://schemas.microsoft.com/office/drawing/2014/main" id="{06E72611-4C86-49AD-BD3A-320D4340B2AE}"/>
                </a:ext>
              </a:extLst>
            </p:cNvPr>
            <p:cNvCxnSpPr>
              <a:stCxn id="366" idx="5"/>
              <a:endCxn id="367" idx="1"/>
            </p:cNvCxnSpPr>
            <p:nvPr/>
          </p:nvCxnSpPr>
          <p:spPr>
            <a:xfrm>
              <a:off x="-559064" y="3442854"/>
              <a:ext cx="91183" cy="120025"/>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 xmlns:a16="http://schemas.microsoft.com/office/drawing/2014/main" id="{B35FD2F9-2D20-4B49-8DA2-E3437AFB6F9C}"/>
                </a:ext>
              </a:extLst>
            </p:cNvPr>
            <p:cNvCxnSpPr>
              <a:stCxn id="367" idx="5"/>
              <a:endCxn id="368" idx="0"/>
            </p:cNvCxnSpPr>
            <p:nvPr/>
          </p:nvCxnSpPr>
          <p:spPr>
            <a:xfrm>
              <a:off x="-410259" y="3620501"/>
              <a:ext cx="25239" cy="198355"/>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 xmlns:a16="http://schemas.microsoft.com/office/drawing/2014/main" id="{30515099-8511-4CD1-B504-30F620B37A63}"/>
                </a:ext>
              </a:extLst>
            </p:cNvPr>
            <p:cNvCxnSpPr>
              <a:stCxn id="368" idx="4"/>
              <a:endCxn id="369" idx="7"/>
            </p:cNvCxnSpPr>
            <p:nvPr/>
          </p:nvCxnSpPr>
          <p:spPr>
            <a:xfrm flipH="1">
              <a:off x="-447263" y="3900346"/>
              <a:ext cx="62243" cy="18428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 xmlns:a16="http://schemas.microsoft.com/office/drawing/2014/main" id="{4BC1482A-95E2-4B96-8758-77C71227EFE8}"/>
                </a:ext>
              </a:extLst>
            </p:cNvPr>
            <p:cNvCxnSpPr>
              <a:stCxn id="369" idx="2"/>
              <a:endCxn id="372" idx="5"/>
            </p:cNvCxnSpPr>
            <p:nvPr/>
          </p:nvCxnSpPr>
          <p:spPr>
            <a:xfrm flipH="1" flipV="1">
              <a:off x="-657186" y="4058687"/>
              <a:ext cx="140367" cy="5475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 xmlns:a16="http://schemas.microsoft.com/office/drawing/2014/main" id="{E9AA3A76-EE3F-4DBA-A542-0D6D3CD8C852}"/>
                </a:ext>
              </a:extLst>
            </p:cNvPr>
            <p:cNvCxnSpPr>
              <a:stCxn id="372" idx="2"/>
              <a:endCxn id="374" idx="6"/>
            </p:cNvCxnSpPr>
            <p:nvPr/>
          </p:nvCxnSpPr>
          <p:spPr>
            <a:xfrm flipH="1">
              <a:off x="-1034375" y="4029876"/>
              <a:ext cx="307633" cy="2620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 xmlns:a16="http://schemas.microsoft.com/office/drawing/2014/main" id="{05633B07-EB78-4AAB-8F9E-9C1836DAAA4E}"/>
                </a:ext>
              </a:extLst>
            </p:cNvPr>
            <p:cNvCxnSpPr>
              <a:stCxn id="374" idx="0"/>
              <a:endCxn id="375" idx="4"/>
            </p:cNvCxnSpPr>
            <p:nvPr/>
          </p:nvCxnSpPr>
          <p:spPr>
            <a:xfrm flipV="1">
              <a:off x="-1075120" y="3850939"/>
              <a:ext cx="8034" cy="164392"/>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 xmlns:a16="http://schemas.microsoft.com/office/drawing/2014/main" id="{BA613102-BA4C-4409-BDBE-847A37E0E911}"/>
                </a:ext>
              </a:extLst>
            </p:cNvPr>
            <p:cNvCxnSpPr>
              <a:stCxn id="375" idx="0"/>
              <a:endCxn id="376" idx="3"/>
            </p:cNvCxnSpPr>
            <p:nvPr/>
          </p:nvCxnSpPr>
          <p:spPr>
            <a:xfrm flipV="1">
              <a:off x="-1067086" y="3584476"/>
              <a:ext cx="67451" cy="184973"/>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 xmlns:a16="http://schemas.microsoft.com/office/drawing/2014/main" id="{8E0DECEE-7DE5-4D1C-A4AC-B33288107B28}"/>
                </a:ext>
              </a:extLst>
            </p:cNvPr>
            <p:cNvCxnSpPr>
              <a:stCxn id="376" idx="0"/>
              <a:endCxn id="377" idx="3"/>
            </p:cNvCxnSpPr>
            <p:nvPr/>
          </p:nvCxnSpPr>
          <p:spPr>
            <a:xfrm flipV="1">
              <a:off x="-970824" y="3401044"/>
              <a:ext cx="144855" cy="11387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 xmlns:a16="http://schemas.microsoft.com/office/drawing/2014/main" id="{E11EF1A1-E0E7-438D-8823-F89298D94EB2}"/>
                </a:ext>
              </a:extLst>
            </p:cNvPr>
            <p:cNvCxnSpPr>
              <a:stCxn id="365" idx="7"/>
              <a:endCxn id="366" idx="3"/>
            </p:cNvCxnSpPr>
            <p:nvPr/>
          </p:nvCxnSpPr>
          <p:spPr>
            <a:xfrm flipV="1">
              <a:off x="-714826" y="3442854"/>
              <a:ext cx="98140" cy="136505"/>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 xmlns:a16="http://schemas.microsoft.com/office/drawing/2014/main" id="{3A641339-78ED-47EF-B850-7F416B55E7DE}"/>
                </a:ext>
              </a:extLst>
            </p:cNvPr>
            <p:cNvCxnSpPr>
              <a:stCxn id="365" idx="6"/>
              <a:endCxn id="367" idx="2"/>
            </p:cNvCxnSpPr>
            <p:nvPr/>
          </p:nvCxnSpPr>
          <p:spPr>
            <a:xfrm flipV="1">
              <a:off x="-702892" y="3591690"/>
              <a:ext cx="223077" cy="1648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 xmlns:a16="http://schemas.microsoft.com/office/drawing/2014/main" id="{A0805D9D-FE17-40BD-B8A1-D6D16ADE10B2}"/>
                </a:ext>
              </a:extLst>
            </p:cNvPr>
            <p:cNvCxnSpPr>
              <a:stCxn id="365" idx="5"/>
              <a:endCxn id="371" idx="1"/>
            </p:cNvCxnSpPr>
            <p:nvPr/>
          </p:nvCxnSpPr>
          <p:spPr>
            <a:xfrm>
              <a:off x="-714826" y="3636981"/>
              <a:ext cx="135788" cy="17997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 xmlns:a16="http://schemas.microsoft.com/office/drawing/2014/main" id="{32F04657-7E34-4EF7-A449-5A53CA44E16F}"/>
                </a:ext>
              </a:extLst>
            </p:cNvPr>
            <p:cNvCxnSpPr>
              <a:stCxn id="367" idx="4"/>
              <a:endCxn id="371" idx="0"/>
            </p:cNvCxnSpPr>
            <p:nvPr/>
          </p:nvCxnSpPr>
          <p:spPr>
            <a:xfrm flipH="1">
              <a:off x="-550227" y="3632435"/>
              <a:ext cx="111157" cy="172582"/>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 xmlns:a16="http://schemas.microsoft.com/office/drawing/2014/main" id="{F4DF9E2D-0487-450C-8A63-950C1FB352CF}"/>
                </a:ext>
              </a:extLst>
            </p:cNvPr>
            <p:cNvCxnSpPr>
              <a:stCxn id="371" idx="6"/>
              <a:endCxn id="368" idx="2"/>
            </p:cNvCxnSpPr>
            <p:nvPr/>
          </p:nvCxnSpPr>
          <p:spPr>
            <a:xfrm>
              <a:off x="-509482" y="3845762"/>
              <a:ext cx="83717" cy="1383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 xmlns:a16="http://schemas.microsoft.com/office/drawing/2014/main" id="{A5EF2B1C-5346-4A0C-BE31-3E0419899453}"/>
                </a:ext>
              </a:extLst>
            </p:cNvPr>
            <p:cNvCxnSpPr>
              <a:stCxn id="371" idx="4"/>
              <a:endCxn id="369" idx="0"/>
            </p:cNvCxnSpPr>
            <p:nvPr/>
          </p:nvCxnSpPr>
          <p:spPr>
            <a:xfrm>
              <a:off x="-550227" y="3886507"/>
              <a:ext cx="74153" cy="18619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 xmlns:a16="http://schemas.microsoft.com/office/drawing/2014/main" id="{C5FAD0A2-E753-492C-A0BA-B2F69941E72B}"/>
                </a:ext>
              </a:extLst>
            </p:cNvPr>
            <p:cNvCxnSpPr>
              <a:stCxn id="371" idx="3"/>
              <a:endCxn id="372" idx="7"/>
            </p:cNvCxnSpPr>
            <p:nvPr/>
          </p:nvCxnSpPr>
          <p:spPr>
            <a:xfrm flipH="1">
              <a:off x="-657186" y="3874573"/>
              <a:ext cx="78148" cy="126492"/>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 xmlns:a16="http://schemas.microsoft.com/office/drawing/2014/main" id="{0D23CE00-EDCF-4B74-9C6B-EA87706D7B5B}"/>
                </a:ext>
              </a:extLst>
            </p:cNvPr>
            <p:cNvCxnSpPr>
              <a:stCxn id="365" idx="3"/>
              <a:endCxn id="373" idx="7"/>
            </p:cNvCxnSpPr>
            <p:nvPr/>
          </p:nvCxnSpPr>
          <p:spPr>
            <a:xfrm flipH="1">
              <a:off x="-841261" y="3636981"/>
              <a:ext cx="68813" cy="16228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 xmlns:a16="http://schemas.microsoft.com/office/drawing/2014/main" id="{933DF7BE-0BBD-49A2-93E0-B4638D7487AA}"/>
                </a:ext>
              </a:extLst>
            </p:cNvPr>
            <p:cNvCxnSpPr>
              <a:stCxn id="376" idx="6"/>
              <a:endCxn id="365" idx="2"/>
            </p:cNvCxnSpPr>
            <p:nvPr/>
          </p:nvCxnSpPr>
          <p:spPr>
            <a:xfrm>
              <a:off x="-930079" y="3555665"/>
              <a:ext cx="145697" cy="52505"/>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 xmlns:a16="http://schemas.microsoft.com/office/drawing/2014/main" id="{743E41B5-FD60-4AC0-9FDC-F163020B52FA}"/>
                </a:ext>
              </a:extLst>
            </p:cNvPr>
            <p:cNvCxnSpPr>
              <a:stCxn id="376" idx="4"/>
              <a:endCxn id="373" idx="1"/>
            </p:cNvCxnSpPr>
            <p:nvPr/>
          </p:nvCxnSpPr>
          <p:spPr>
            <a:xfrm>
              <a:off x="-970824" y="3596410"/>
              <a:ext cx="71941" cy="202852"/>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 xmlns:a16="http://schemas.microsoft.com/office/drawing/2014/main" id="{5F854650-0352-4B56-98C5-5CE8036E4B7D}"/>
                </a:ext>
              </a:extLst>
            </p:cNvPr>
            <p:cNvCxnSpPr>
              <a:stCxn id="375" idx="6"/>
              <a:endCxn id="373" idx="2"/>
            </p:cNvCxnSpPr>
            <p:nvPr/>
          </p:nvCxnSpPr>
          <p:spPr>
            <a:xfrm>
              <a:off x="-1026341" y="3810194"/>
              <a:ext cx="115524" cy="1787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 xmlns:a16="http://schemas.microsoft.com/office/drawing/2014/main" id="{FD99D69C-5FAF-4E4F-97B2-5855B482076A}"/>
                </a:ext>
              </a:extLst>
            </p:cNvPr>
            <p:cNvCxnSpPr>
              <a:stCxn id="373" idx="3"/>
              <a:endCxn id="374" idx="7"/>
            </p:cNvCxnSpPr>
            <p:nvPr/>
          </p:nvCxnSpPr>
          <p:spPr>
            <a:xfrm flipH="1">
              <a:off x="-1046309" y="3856884"/>
              <a:ext cx="147426" cy="17038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 xmlns:a16="http://schemas.microsoft.com/office/drawing/2014/main" id="{F95283EA-3252-4076-AFE3-04DBD4DC89CD}"/>
                </a:ext>
              </a:extLst>
            </p:cNvPr>
            <p:cNvCxnSpPr>
              <a:stCxn id="373" idx="5"/>
              <a:endCxn id="372" idx="1"/>
            </p:cNvCxnSpPr>
            <p:nvPr/>
          </p:nvCxnSpPr>
          <p:spPr>
            <a:xfrm>
              <a:off x="-841261" y="3856884"/>
              <a:ext cx="126453" cy="144181"/>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 xmlns:a16="http://schemas.microsoft.com/office/drawing/2014/main" id="{C797552C-0E29-4EF8-8727-F14D1069C13E}"/>
                </a:ext>
              </a:extLst>
            </p:cNvPr>
            <p:cNvCxnSpPr>
              <a:stCxn id="373" idx="6"/>
              <a:endCxn id="371" idx="2"/>
            </p:cNvCxnSpPr>
            <p:nvPr/>
          </p:nvCxnSpPr>
          <p:spPr>
            <a:xfrm>
              <a:off x="-829327" y="3828073"/>
              <a:ext cx="238355" cy="1768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465" name="Rounded Rectangle 743">
            <a:extLst>
              <a:ext uri="{FF2B5EF4-FFF2-40B4-BE49-F238E27FC236}">
                <a16:creationId xmlns="" xmlns:a16="http://schemas.microsoft.com/office/drawing/2014/main" id="{1EFCC7C8-D8D6-4381-8A0D-4C31E4C07422}"/>
              </a:ext>
            </a:extLst>
          </p:cNvPr>
          <p:cNvSpPr/>
          <p:nvPr/>
        </p:nvSpPr>
        <p:spPr>
          <a:xfrm>
            <a:off x="2797300" y="2204864"/>
            <a:ext cx="6103830" cy="345271"/>
          </a:xfrm>
          <a:prstGeom prst="roundRect">
            <a:avLst/>
          </a:prstGeom>
          <a:noFill/>
          <a:ln w="12700">
            <a:solidFill>
              <a:schemeClr val="tx1">
                <a:lumMod val="50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mj-lt"/>
              </a:rPr>
              <a:t>Fast Invoicing User Interface</a:t>
            </a:r>
          </a:p>
        </p:txBody>
      </p:sp>
      <p:sp>
        <p:nvSpPr>
          <p:cNvPr id="466" name="Rounded Rectangle 744">
            <a:extLst>
              <a:ext uri="{FF2B5EF4-FFF2-40B4-BE49-F238E27FC236}">
                <a16:creationId xmlns="" xmlns:a16="http://schemas.microsoft.com/office/drawing/2014/main" id="{4F78C0FF-C4F9-4630-9E55-040E83CC5B03}"/>
              </a:ext>
            </a:extLst>
          </p:cNvPr>
          <p:cNvSpPr/>
          <p:nvPr/>
        </p:nvSpPr>
        <p:spPr>
          <a:xfrm>
            <a:off x="3023682" y="3033308"/>
            <a:ext cx="1021500" cy="323109"/>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User Mgmt. Services</a:t>
            </a:r>
          </a:p>
        </p:txBody>
      </p:sp>
      <p:sp>
        <p:nvSpPr>
          <p:cNvPr id="467" name="Rounded Rectangle 746">
            <a:extLst>
              <a:ext uri="{FF2B5EF4-FFF2-40B4-BE49-F238E27FC236}">
                <a16:creationId xmlns="" xmlns:a16="http://schemas.microsoft.com/office/drawing/2014/main" id="{45B52D08-D31E-4770-A8D4-5D101F16E8ED}"/>
              </a:ext>
            </a:extLst>
          </p:cNvPr>
          <p:cNvSpPr/>
          <p:nvPr/>
        </p:nvSpPr>
        <p:spPr>
          <a:xfrm>
            <a:off x="4136595" y="3020649"/>
            <a:ext cx="1099552" cy="337860"/>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Service Request Mgmt.</a:t>
            </a:r>
          </a:p>
        </p:txBody>
      </p:sp>
      <p:sp>
        <p:nvSpPr>
          <p:cNvPr id="468" name="Rounded Rectangle 748">
            <a:extLst>
              <a:ext uri="{FF2B5EF4-FFF2-40B4-BE49-F238E27FC236}">
                <a16:creationId xmlns="" xmlns:a16="http://schemas.microsoft.com/office/drawing/2014/main" id="{98C6F0B8-94A7-4FCC-9CA6-7D36FB3321F6}"/>
              </a:ext>
            </a:extLst>
          </p:cNvPr>
          <p:cNvSpPr/>
          <p:nvPr/>
        </p:nvSpPr>
        <p:spPr>
          <a:xfrm>
            <a:off x="5370636" y="3020649"/>
            <a:ext cx="1015453" cy="342169"/>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Master Data Services</a:t>
            </a:r>
          </a:p>
        </p:txBody>
      </p:sp>
      <p:sp>
        <p:nvSpPr>
          <p:cNvPr id="469" name="Rectangle 468">
            <a:extLst>
              <a:ext uri="{FF2B5EF4-FFF2-40B4-BE49-F238E27FC236}">
                <a16:creationId xmlns="" xmlns:a16="http://schemas.microsoft.com/office/drawing/2014/main" id="{6A502DDA-49F5-43E0-A002-732BB185AE3A}"/>
              </a:ext>
            </a:extLst>
          </p:cNvPr>
          <p:cNvSpPr/>
          <p:nvPr/>
        </p:nvSpPr>
        <p:spPr>
          <a:xfrm>
            <a:off x="1336913" y="2853302"/>
            <a:ext cx="1548038" cy="430887"/>
          </a:xfrm>
          <a:prstGeom prst="rect">
            <a:avLst/>
          </a:prstGeom>
        </p:spPr>
        <p:txBody>
          <a:bodyPr wrap="square">
            <a:spAutoFit/>
          </a:bodyPr>
          <a:lstStyle/>
          <a:p>
            <a:pPr algn="ctr"/>
            <a:r>
              <a:rPr lang="en-US" sz="1100" b="1" dirty="0"/>
              <a:t>Business API Layer</a:t>
            </a:r>
            <a:r>
              <a:rPr lang="en-US" sz="1100" dirty="0"/>
              <a:t> </a:t>
            </a:r>
          </a:p>
        </p:txBody>
      </p:sp>
      <p:sp>
        <p:nvSpPr>
          <p:cNvPr id="471" name="Rectangle 470">
            <a:extLst>
              <a:ext uri="{FF2B5EF4-FFF2-40B4-BE49-F238E27FC236}">
                <a16:creationId xmlns="" xmlns:a16="http://schemas.microsoft.com/office/drawing/2014/main" id="{DC840EB2-5018-46E0-9819-996B497B07BB}"/>
              </a:ext>
            </a:extLst>
          </p:cNvPr>
          <p:cNvSpPr/>
          <p:nvPr/>
        </p:nvSpPr>
        <p:spPr>
          <a:xfrm>
            <a:off x="1371926" y="4824477"/>
            <a:ext cx="1409160" cy="430887"/>
          </a:xfrm>
          <a:prstGeom prst="rect">
            <a:avLst/>
          </a:prstGeom>
        </p:spPr>
        <p:txBody>
          <a:bodyPr wrap="square">
            <a:spAutoFit/>
          </a:bodyPr>
          <a:lstStyle/>
          <a:p>
            <a:pPr algn="ctr"/>
            <a:r>
              <a:rPr lang="en-US" sz="1100" b="1" dirty="0"/>
              <a:t>Blockchain </a:t>
            </a:r>
          </a:p>
          <a:p>
            <a:pPr algn="ctr"/>
            <a:endParaRPr lang="en-US" sz="1100" b="1" dirty="0"/>
          </a:p>
        </p:txBody>
      </p:sp>
      <p:sp>
        <p:nvSpPr>
          <p:cNvPr id="472" name="Rectangle 471">
            <a:extLst>
              <a:ext uri="{FF2B5EF4-FFF2-40B4-BE49-F238E27FC236}">
                <a16:creationId xmlns="" xmlns:a16="http://schemas.microsoft.com/office/drawing/2014/main" id="{7C69C077-FA80-4D90-AC00-392D7722221A}"/>
              </a:ext>
            </a:extLst>
          </p:cNvPr>
          <p:cNvSpPr/>
          <p:nvPr/>
        </p:nvSpPr>
        <p:spPr>
          <a:xfrm>
            <a:off x="1471680" y="1969436"/>
            <a:ext cx="1256867" cy="261610"/>
          </a:xfrm>
          <a:prstGeom prst="rect">
            <a:avLst/>
          </a:prstGeom>
        </p:spPr>
        <p:txBody>
          <a:bodyPr wrap="square">
            <a:spAutoFit/>
          </a:bodyPr>
          <a:lstStyle/>
          <a:p>
            <a:r>
              <a:rPr lang="en-US" sz="1100" b="1" dirty="0"/>
              <a:t>Application</a:t>
            </a:r>
            <a:endParaRPr lang="en-US" sz="1200" dirty="0"/>
          </a:p>
        </p:txBody>
      </p:sp>
      <p:sp>
        <p:nvSpPr>
          <p:cNvPr id="475" name="Rectangle 474">
            <a:extLst>
              <a:ext uri="{FF2B5EF4-FFF2-40B4-BE49-F238E27FC236}">
                <a16:creationId xmlns="" xmlns:a16="http://schemas.microsoft.com/office/drawing/2014/main" id="{0A56B73E-7C02-4F57-8148-92420758676C}"/>
              </a:ext>
            </a:extLst>
          </p:cNvPr>
          <p:cNvSpPr/>
          <p:nvPr/>
        </p:nvSpPr>
        <p:spPr>
          <a:xfrm>
            <a:off x="4079776" y="4062264"/>
            <a:ext cx="2971987" cy="230832"/>
          </a:xfrm>
          <a:prstGeom prst="rect">
            <a:avLst/>
          </a:prstGeom>
        </p:spPr>
        <p:txBody>
          <a:bodyPr wrap="square">
            <a:spAutoFit/>
          </a:bodyPr>
          <a:lstStyle/>
          <a:p>
            <a:pPr algn="ctr"/>
            <a:r>
              <a:rPr lang="en-US" sz="900" b="1" dirty="0"/>
              <a:t>Blockchain services </a:t>
            </a:r>
          </a:p>
        </p:txBody>
      </p:sp>
      <p:sp>
        <p:nvSpPr>
          <p:cNvPr id="478" name="Oval 477">
            <a:extLst>
              <a:ext uri="{FF2B5EF4-FFF2-40B4-BE49-F238E27FC236}">
                <a16:creationId xmlns="" xmlns:a16="http://schemas.microsoft.com/office/drawing/2014/main" id="{86127683-44CF-416D-B088-5AF35559B4D1}"/>
              </a:ext>
            </a:extLst>
          </p:cNvPr>
          <p:cNvSpPr/>
          <p:nvPr/>
        </p:nvSpPr>
        <p:spPr>
          <a:xfrm>
            <a:off x="2949252" y="2972880"/>
            <a:ext cx="209451" cy="20803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50000"/>
                  </a:schemeClr>
                </a:solidFill>
              </a:rPr>
              <a:t>1</a:t>
            </a:r>
          </a:p>
        </p:txBody>
      </p:sp>
      <p:sp>
        <p:nvSpPr>
          <p:cNvPr id="479" name="Oval 478">
            <a:extLst>
              <a:ext uri="{FF2B5EF4-FFF2-40B4-BE49-F238E27FC236}">
                <a16:creationId xmlns="" xmlns:a16="http://schemas.microsoft.com/office/drawing/2014/main" id="{559F264D-EB4B-4F14-B0CD-03791FF069C0}"/>
              </a:ext>
            </a:extLst>
          </p:cNvPr>
          <p:cNvSpPr/>
          <p:nvPr/>
        </p:nvSpPr>
        <p:spPr>
          <a:xfrm>
            <a:off x="4079776" y="2975366"/>
            <a:ext cx="209451" cy="20803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50000"/>
                  </a:schemeClr>
                </a:solidFill>
              </a:rPr>
              <a:t>2</a:t>
            </a:r>
          </a:p>
        </p:txBody>
      </p:sp>
      <p:sp>
        <p:nvSpPr>
          <p:cNvPr id="480" name="Oval 479">
            <a:extLst>
              <a:ext uri="{FF2B5EF4-FFF2-40B4-BE49-F238E27FC236}">
                <a16:creationId xmlns="" xmlns:a16="http://schemas.microsoft.com/office/drawing/2014/main" id="{B3DAFCFE-90F6-46BB-B19E-4A9C6A1BEC3F}"/>
              </a:ext>
            </a:extLst>
          </p:cNvPr>
          <p:cNvSpPr/>
          <p:nvPr/>
        </p:nvSpPr>
        <p:spPr>
          <a:xfrm>
            <a:off x="5303912" y="2970275"/>
            <a:ext cx="209451" cy="20803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50000"/>
                  </a:schemeClr>
                </a:solidFill>
              </a:rPr>
              <a:t>3</a:t>
            </a:r>
          </a:p>
        </p:txBody>
      </p:sp>
      <p:sp>
        <p:nvSpPr>
          <p:cNvPr id="481" name="Rounded Rectangle 162">
            <a:extLst>
              <a:ext uri="{FF2B5EF4-FFF2-40B4-BE49-F238E27FC236}">
                <a16:creationId xmlns="" xmlns:a16="http://schemas.microsoft.com/office/drawing/2014/main" id="{63CA63B9-3211-4361-B221-4D25936AC7D9}"/>
              </a:ext>
            </a:extLst>
          </p:cNvPr>
          <p:cNvSpPr/>
          <p:nvPr/>
        </p:nvSpPr>
        <p:spPr>
          <a:xfrm>
            <a:off x="1286616" y="4110089"/>
            <a:ext cx="7725613" cy="2199231"/>
          </a:xfrm>
          <a:prstGeom prst="roundRect">
            <a:avLst/>
          </a:prstGeom>
          <a:noFill/>
          <a:ln w="12700">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484" name="Rounded Rectangle 167">
            <a:extLst>
              <a:ext uri="{FF2B5EF4-FFF2-40B4-BE49-F238E27FC236}">
                <a16:creationId xmlns="" xmlns:a16="http://schemas.microsoft.com/office/drawing/2014/main" id="{FBD34B4D-A006-44D2-8389-4414A662B42F}"/>
              </a:ext>
            </a:extLst>
          </p:cNvPr>
          <p:cNvSpPr/>
          <p:nvPr/>
        </p:nvSpPr>
        <p:spPr>
          <a:xfrm>
            <a:off x="3023683" y="2294854"/>
            <a:ext cx="702057" cy="202710"/>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UI</a:t>
            </a:r>
          </a:p>
        </p:txBody>
      </p:sp>
      <p:sp>
        <p:nvSpPr>
          <p:cNvPr id="485" name="Rounded Rectangle 169">
            <a:extLst>
              <a:ext uri="{FF2B5EF4-FFF2-40B4-BE49-F238E27FC236}">
                <a16:creationId xmlns="" xmlns:a16="http://schemas.microsoft.com/office/drawing/2014/main" id="{6DEBDCBB-E25C-4520-80AA-8D8E3DD27199}"/>
              </a:ext>
            </a:extLst>
          </p:cNvPr>
          <p:cNvSpPr/>
          <p:nvPr/>
        </p:nvSpPr>
        <p:spPr>
          <a:xfrm>
            <a:off x="3827599" y="2289331"/>
            <a:ext cx="702057" cy="202710"/>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UX</a:t>
            </a:r>
          </a:p>
        </p:txBody>
      </p:sp>
      <p:cxnSp>
        <p:nvCxnSpPr>
          <p:cNvPr id="486" name="Straight Arrow Connector 485">
            <a:extLst>
              <a:ext uri="{FF2B5EF4-FFF2-40B4-BE49-F238E27FC236}">
                <a16:creationId xmlns="" xmlns:a16="http://schemas.microsoft.com/office/drawing/2014/main" id="{79C72A6E-5953-4F63-81CE-2B388F0446FF}"/>
              </a:ext>
            </a:extLst>
          </p:cNvPr>
          <p:cNvCxnSpPr/>
          <p:nvPr/>
        </p:nvCxnSpPr>
        <p:spPr>
          <a:xfrm>
            <a:off x="2777021" y="5517232"/>
            <a:ext cx="605492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87" name="Rectangle 486">
            <a:extLst>
              <a:ext uri="{FF2B5EF4-FFF2-40B4-BE49-F238E27FC236}">
                <a16:creationId xmlns="" xmlns:a16="http://schemas.microsoft.com/office/drawing/2014/main" id="{AA306DD6-5B81-4455-9720-A66060E852F2}"/>
              </a:ext>
            </a:extLst>
          </p:cNvPr>
          <p:cNvSpPr/>
          <p:nvPr/>
        </p:nvSpPr>
        <p:spPr>
          <a:xfrm>
            <a:off x="4063945" y="5326958"/>
            <a:ext cx="2971987" cy="230832"/>
          </a:xfrm>
          <a:prstGeom prst="rect">
            <a:avLst/>
          </a:prstGeom>
        </p:spPr>
        <p:txBody>
          <a:bodyPr wrap="square">
            <a:spAutoFit/>
          </a:bodyPr>
          <a:lstStyle/>
          <a:p>
            <a:pPr algn="ctr"/>
            <a:r>
              <a:rPr lang="en-US" sz="900" b="1" dirty="0"/>
              <a:t>Event streaming</a:t>
            </a:r>
          </a:p>
        </p:txBody>
      </p:sp>
      <p:sp>
        <p:nvSpPr>
          <p:cNvPr id="488" name="Rectangle 487">
            <a:extLst>
              <a:ext uri="{FF2B5EF4-FFF2-40B4-BE49-F238E27FC236}">
                <a16:creationId xmlns="" xmlns:a16="http://schemas.microsoft.com/office/drawing/2014/main" id="{7CFE5ECA-D703-48CC-BBB1-2E3E3D19F3EB}"/>
              </a:ext>
            </a:extLst>
          </p:cNvPr>
          <p:cNvSpPr/>
          <p:nvPr/>
        </p:nvSpPr>
        <p:spPr>
          <a:xfrm>
            <a:off x="9933220" y="2966686"/>
            <a:ext cx="1800198" cy="10090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489" name="Rectangle 488">
            <a:extLst>
              <a:ext uri="{FF2B5EF4-FFF2-40B4-BE49-F238E27FC236}">
                <a16:creationId xmlns="" xmlns:a16="http://schemas.microsoft.com/office/drawing/2014/main" id="{3BFD674C-4F48-443F-886B-E86A189F8201}"/>
              </a:ext>
            </a:extLst>
          </p:cNvPr>
          <p:cNvSpPr/>
          <p:nvPr/>
        </p:nvSpPr>
        <p:spPr>
          <a:xfrm>
            <a:off x="10005228" y="3067299"/>
            <a:ext cx="1628787" cy="2065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Interfaces</a:t>
            </a:r>
          </a:p>
        </p:txBody>
      </p:sp>
      <p:sp>
        <p:nvSpPr>
          <p:cNvPr id="490" name="Rectangle 489">
            <a:extLst>
              <a:ext uri="{FF2B5EF4-FFF2-40B4-BE49-F238E27FC236}">
                <a16:creationId xmlns="" xmlns:a16="http://schemas.microsoft.com/office/drawing/2014/main" id="{8423E19D-429E-4985-B833-5AD8A523B548}"/>
              </a:ext>
            </a:extLst>
          </p:cNvPr>
          <p:cNvSpPr/>
          <p:nvPr/>
        </p:nvSpPr>
        <p:spPr>
          <a:xfrm>
            <a:off x="10402738" y="3329566"/>
            <a:ext cx="861161" cy="546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SR/SP SAP Instances</a:t>
            </a:r>
          </a:p>
        </p:txBody>
      </p:sp>
      <p:sp>
        <p:nvSpPr>
          <p:cNvPr id="491" name="Arrow: Left-Right 490">
            <a:extLst>
              <a:ext uri="{FF2B5EF4-FFF2-40B4-BE49-F238E27FC236}">
                <a16:creationId xmlns="" xmlns:a16="http://schemas.microsoft.com/office/drawing/2014/main" id="{50512C05-3D10-4555-8244-470042EC1680}"/>
              </a:ext>
            </a:extLst>
          </p:cNvPr>
          <p:cNvSpPr/>
          <p:nvPr/>
        </p:nvSpPr>
        <p:spPr>
          <a:xfrm>
            <a:off x="9072011" y="3316503"/>
            <a:ext cx="700496" cy="474296"/>
          </a:xfrm>
          <a:prstGeom prst="leftRightArrow">
            <a:avLst>
              <a:gd name="adj1" fmla="val 45114"/>
              <a:gd name="adj2" fmla="val 332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ounded Rectangle 748">
            <a:extLst>
              <a:ext uri="{FF2B5EF4-FFF2-40B4-BE49-F238E27FC236}">
                <a16:creationId xmlns="" xmlns:a16="http://schemas.microsoft.com/office/drawing/2014/main" id="{CEB421B8-274E-4088-9221-EC4496E8E997}"/>
              </a:ext>
            </a:extLst>
          </p:cNvPr>
          <p:cNvSpPr/>
          <p:nvPr/>
        </p:nvSpPr>
        <p:spPr>
          <a:xfrm>
            <a:off x="6524821" y="3027936"/>
            <a:ext cx="1015453" cy="342169"/>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Push/Pull SAP Services</a:t>
            </a:r>
          </a:p>
        </p:txBody>
      </p:sp>
      <p:sp>
        <p:nvSpPr>
          <p:cNvPr id="497" name="Oval 496">
            <a:extLst>
              <a:ext uri="{FF2B5EF4-FFF2-40B4-BE49-F238E27FC236}">
                <a16:creationId xmlns="" xmlns:a16="http://schemas.microsoft.com/office/drawing/2014/main" id="{0BDFE523-9BB4-472B-8766-C37EB42A122D}"/>
              </a:ext>
            </a:extLst>
          </p:cNvPr>
          <p:cNvSpPr/>
          <p:nvPr/>
        </p:nvSpPr>
        <p:spPr>
          <a:xfrm>
            <a:off x="6458097" y="2977562"/>
            <a:ext cx="209451" cy="20803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50000"/>
                  </a:schemeClr>
                </a:solidFill>
              </a:rPr>
              <a:t>4</a:t>
            </a:r>
          </a:p>
        </p:txBody>
      </p:sp>
      <p:sp>
        <p:nvSpPr>
          <p:cNvPr id="498" name="Rounded Rectangle 748">
            <a:extLst>
              <a:ext uri="{FF2B5EF4-FFF2-40B4-BE49-F238E27FC236}">
                <a16:creationId xmlns="" xmlns:a16="http://schemas.microsoft.com/office/drawing/2014/main" id="{C5A80E16-B91C-4642-B521-BD8CB8BB0F6B}"/>
              </a:ext>
            </a:extLst>
          </p:cNvPr>
          <p:cNvSpPr/>
          <p:nvPr/>
        </p:nvSpPr>
        <p:spPr>
          <a:xfrm>
            <a:off x="7700987" y="3027936"/>
            <a:ext cx="1015453" cy="342169"/>
          </a:xfrm>
          <a:prstGeom prst="roundRect">
            <a:avLst/>
          </a:prstGeom>
          <a:solidFill>
            <a:schemeClr val="bg2">
              <a:lumMod val="60000"/>
              <a:lumOff val="40000"/>
            </a:schemeClr>
          </a:solidFill>
          <a:ln w="12700">
            <a:solidFill>
              <a:srgbClr val="BCBC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800" b="1" dirty="0">
                <a:solidFill>
                  <a:srgbClr val="263147"/>
                </a:solidFill>
              </a:rPr>
              <a:t>Reporting Services</a:t>
            </a:r>
          </a:p>
        </p:txBody>
      </p:sp>
      <p:sp>
        <p:nvSpPr>
          <p:cNvPr id="499" name="Oval 498">
            <a:extLst>
              <a:ext uri="{FF2B5EF4-FFF2-40B4-BE49-F238E27FC236}">
                <a16:creationId xmlns="" xmlns:a16="http://schemas.microsoft.com/office/drawing/2014/main" id="{ADB87A32-5CE9-4E7B-8560-135CA10C1ECD}"/>
              </a:ext>
            </a:extLst>
          </p:cNvPr>
          <p:cNvSpPr/>
          <p:nvPr/>
        </p:nvSpPr>
        <p:spPr>
          <a:xfrm>
            <a:off x="7634263" y="2977562"/>
            <a:ext cx="209451" cy="20803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50000"/>
                  </a:schemeClr>
                </a:solidFill>
              </a:rPr>
              <a:t>5</a:t>
            </a:r>
          </a:p>
        </p:txBody>
      </p:sp>
      <p:pic>
        <p:nvPicPr>
          <p:cNvPr id="500" name="Picture 499" descr="AngularJS_logo.svg_.png">
            <a:extLst>
              <a:ext uri="{FF2B5EF4-FFF2-40B4-BE49-F238E27FC236}">
                <a16:creationId xmlns="" xmlns:a16="http://schemas.microsoft.com/office/drawing/2014/main" id="{BD65C3AE-986C-404C-B91A-C57DBFEF15EC}"/>
              </a:ext>
            </a:extLst>
          </p:cNvPr>
          <p:cNvPicPr>
            <a:picLocks noChangeAspect="1"/>
          </p:cNvPicPr>
          <p:nvPr/>
        </p:nvPicPr>
        <p:blipFill>
          <a:blip r:embed="rId7" cstate="print"/>
          <a:srcRect/>
          <a:stretch>
            <a:fillRect/>
          </a:stretch>
        </p:blipFill>
        <p:spPr bwMode="auto">
          <a:xfrm>
            <a:off x="1676718" y="2227645"/>
            <a:ext cx="824741" cy="220145"/>
          </a:xfrm>
          <a:prstGeom prst="rect">
            <a:avLst/>
          </a:prstGeom>
          <a:noFill/>
          <a:ln w="9525">
            <a:noFill/>
            <a:miter lim="800000"/>
            <a:headEnd/>
            <a:tailEnd/>
          </a:ln>
        </p:spPr>
      </p:pic>
      <p:pic>
        <p:nvPicPr>
          <p:cNvPr id="501" name="Picture 500" descr="bootstrap.png">
            <a:extLst>
              <a:ext uri="{FF2B5EF4-FFF2-40B4-BE49-F238E27FC236}">
                <a16:creationId xmlns="" xmlns:a16="http://schemas.microsoft.com/office/drawing/2014/main" id="{C0C403D6-CA40-45E3-8B45-1348772C8A6E}"/>
              </a:ext>
            </a:extLst>
          </p:cNvPr>
          <p:cNvPicPr>
            <a:picLocks noChangeAspect="1"/>
          </p:cNvPicPr>
          <p:nvPr/>
        </p:nvPicPr>
        <p:blipFill>
          <a:blip r:embed="rId8" cstate="print"/>
          <a:srcRect/>
          <a:stretch>
            <a:fillRect/>
          </a:stretch>
        </p:blipFill>
        <p:spPr bwMode="auto">
          <a:xfrm>
            <a:off x="2091008" y="2487677"/>
            <a:ext cx="729828" cy="336320"/>
          </a:xfrm>
          <a:prstGeom prst="rect">
            <a:avLst/>
          </a:prstGeom>
          <a:noFill/>
          <a:ln w="9525">
            <a:noFill/>
            <a:miter lim="800000"/>
            <a:headEnd/>
            <a:tailEnd/>
          </a:ln>
        </p:spPr>
      </p:pic>
      <p:pic>
        <p:nvPicPr>
          <p:cNvPr id="502" name="Picture 22" descr="htmlcss.png">
            <a:extLst>
              <a:ext uri="{FF2B5EF4-FFF2-40B4-BE49-F238E27FC236}">
                <a16:creationId xmlns="" xmlns:a16="http://schemas.microsoft.com/office/drawing/2014/main" id="{4172E680-3881-4127-8B9E-C6EBDB6A2F1C}"/>
              </a:ext>
            </a:extLst>
          </p:cNvPr>
          <p:cNvPicPr>
            <a:picLocks noChangeAspect="1"/>
          </p:cNvPicPr>
          <p:nvPr/>
        </p:nvPicPr>
        <p:blipFill>
          <a:blip r:embed="rId9" cstate="print"/>
          <a:srcRect/>
          <a:stretch>
            <a:fillRect/>
          </a:stretch>
        </p:blipFill>
        <p:spPr bwMode="auto">
          <a:xfrm>
            <a:off x="1336912" y="2488363"/>
            <a:ext cx="618556" cy="291022"/>
          </a:xfrm>
          <a:prstGeom prst="rect">
            <a:avLst/>
          </a:prstGeom>
          <a:noFill/>
          <a:ln w="9525">
            <a:noFill/>
            <a:miter lim="800000"/>
            <a:headEnd/>
            <a:tailEnd/>
          </a:ln>
        </p:spPr>
      </p:pic>
      <p:pic>
        <p:nvPicPr>
          <p:cNvPr id="503" name="Picture 502" descr="nodejs-new-pantone-black.png">
            <a:extLst>
              <a:ext uri="{FF2B5EF4-FFF2-40B4-BE49-F238E27FC236}">
                <a16:creationId xmlns="" xmlns:a16="http://schemas.microsoft.com/office/drawing/2014/main" id="{E80F9DB2-1533-44BF-9EAD-4E5B75E600F4}"/>
              </a:ext>
            </a:extLst>
          </p:cNvPr>
          <p:cNvPicPr>
            <a:picLocks noChangeAspect="1"/>
          </p:cNvPicPr>
          <p:nvPr/>
        </p:nvPicPr>
        <p:blipFill>
          <a:blip r:embed="rId10" cstate="print"/>
          <a:srcRect/>
          <a:stretch>
            <a:fillRect/>
          </a:stretch>
        </p:blipFill>
        <p:spPr bwMode="auto">
          <a:xfrm>
            <a:off x="1563278" y="3644513"/>
            <a:ext cx="477205" cy="292572"/>
          </a:xfrm>
          <a:prstGeom prst="rect">
            <a:avLst/>
          </a:prstGeom>
          <a:noFill/>
          <a:ln w="9525">
            <a:noFill/>
            <a:miter lim="800000"/>
            <a:headEnd/>
            <a:tailEnd/>
          </a:ln>
        </p:spPr>
      </p:pic>
      <p:pic>
        <p:nvPicPr>
          <p:cNvPr id="504" name="Picture 503" descr="spring-boot.png">
            <a:extLst>
              <a:ext uri="{FF2B5EF4-FFF2-40B4-BE49-F238E27FC236}">
                <a16:creationId xmlns="" xmlns:a16="http://schemas.microsoft.com/office/drawing/2014/main" id="{CC06D535-B9CD-4E5A-BB55-AAE59BFC5AB6}"/>
              </a:ext>
            </a:extLst>
          </p:cNvPr>
          <p:cNvPicPr>
            <a:picLocks noChangeAspect="1"/>
          </p:cNvPicPr>
          <p:nvPr/>
        </p:nvPicPr>
        <p:blipFill>
          <a:blip r:embed="rId11" cstate="print"/>
          <a:srcRect/>
          <a:stretch>
            <a:fillRect/>
          </a:stretch>
        </p:blipFill>
        <p:spPr bwMode="auto">
          <a:xfrm>
            <a:off x="1481547" y="3228472"/>
            <a:ext cx="1004119" cy="267007"/>
          </a:xfrm>
          <a:prstGeom prst="rect">
            <a:avLst/>
          </a:prstGeom>
          <a:noFill/>
          <a:ln w="9525">
            <a:noFill/>
            <a:miter lim="800000"/>
            <a:headEnd/>
            <a:tailEnd/>
          </a:ln>
        </p:spPr>
      </p:pic>
      <p:pic>
        <p:nvPicPr>
          <p:cNvPr id="505" name="Picture 10" descr="java-logo-vector.png">
            <a:extLst>
              <a:ext uri="{FF2B5EF4-FFF2-40B4-BE49-F238E27FC236}">
                <a16:creationId xmlns="" xmlns:a16="http://schemas.microsoft.com/office/drawing/2014/main" id="{65750FD6-BFDC-40E8-8419-89E7F74654FF}"/>
              </a:ext>
            </a:extLst>
          </p:cNvPr>
          <p:cNvPicPr>
            <a:picLocks noChangeAspect="1"/>
          </p:cNvPicPr>
          <p:nvPr/>
        </p:nvPicPr>
        <p:blipFill>
          <a:blip r:embed="rId12" cstate="print"/>
          <a:srcRect/>
          <a:stretch>
            <a:fillRect/>
          </a:stretch>
        </p:blipFill>
        <p:spPr bwMode="auto">
          <a:xfrm>
            <a:off x="2135560" y="3456452"/>
            <a:ext cx="558159" cy="558159"/>
          </a:xfrm>
          <a:prstGeom prst="rect">
            <a:avLst/>
          </a:prstGeom>
          <a:noFill/>
          <a:ln w="9525">
            <a:noFill/>
            <a:miter lim="800000"/>
            <a:headEnd/>
            <a:tailEnd/>
          </a:ln>
        </p:spPr>
      </p:pic>
      <p:pic>
        <p:nvPicPr>
          <p:cNvPr id="506" name="Picture 5" descr="hyperledger_new.png">
            <a:extLst>
              <a:ext uri="{FF2B5EF4-FFF2-40B4-BE49-F238E27FC236}">
                <a16:creationId xmlns="" xmlns:a16="http://schemas.microsoft.com/office/drawing/2014/main" id="{F011F657-6179-4AB0-8008-0DAF6CD29651}"/>
              </a:ext>
            </a:extLst>
          </p:cNvPr>
          <p:cNvPicPr>
            <a:picLocks noChangeAspect="1"/>
          </p:cNvPicPr>
          <p:nvPr/>
        </p:nvPicPr>
        <p:blipFill>
          <a:blip r:embed="rId13" cstate="print"/>
          <a:srcRect/>
          <a:stretch>
            <a:fillRect/>
          </a:stretch>
        </p:blipFill>
        <p:spPr bwMode="auto">
          <a:xfrm>
            <a:off x="1421398" y="4368775"/>
            <a:ext cx="1197605" cy="306671"/>
          </a:xfrm>
          <a:prstGeom prst="rect">
            <a:avLst/>
          </a:prstGeom>
          <a:noFill/>
          <a:ln w="9525">
            <a:noFill/>
            <a:miter lim="800000"/>
            <a:headEnd/>
            <a:tailEnd/>
          </a:ln>
        </p:spPr>
      </p:pic>
      <p:sp>
        <p:nvSpPr>
          <p:cNvPr id="507" name="Rectangle 506">
            <a:extLst>
              <a:ext uri="{FF2B5EF4-FFF2-40B4-BE49-F238E27FC236}">
                <a16:creationId xmlns="" xmlns:a16="http://schemas.microsoft.com/office/drawing/2014/main" id="{DA15F156-792E-41C7-8EF9-E975A3D883D1}"/>
              </a:ext>
            </a:extLst>
          </p:cNvPr>
          <p:cNvSpPr/>
          <p:nvPr/>
        </p:nvSpPr>
        <p:spPr>
          <a:xfrm>
            <a:off x="1441477" y="5782271"/>
            <a:ext cx="1475486" cy="261610"/>
          </a:xfrm>
          <a:prstGeom prst="rect">
            <a:avLst/>
          </a:prstGeom>
        </p:spPr>
        <p:txBody>
          <a:bodyPr wrap="square">
            <a:spAutoFit/>
          </a:bodyPr>
          <a:lstStyle/>
          <a:p>
            <a:pPr algn="ctr"/>
            <a:r>
              <a:rPr lang="en-US" sz="1100" b="1" dirty="0"/>
              <a:t>Smart Contract</a:t>
            </a:r>
          </a:p>
        </p:txBody>
      </p:sp>
      <p:sp>
        <p:nvSpPr>
          <p:cNvPr id="518" name="Rounded Rectangle 1">
            <a:extLst>
              <a:ext uri="{FF2B5EF4-FFF2-40B4-BE49-F238E27FC236}">
                <a16:creationId xmlns="" xmlns:a16="http://schemas.microsoft.com/office/drawing/2014/main" id="{6CE1B039-80FB-40B2-A62A-8B0510CB31BC}"/>
              </a:ext>
            </a:extLst>
          </p:cNvPr>
          <p:cNvSpPr/>
          <p:nvPr/>
        </p:nvSpPr>
        <p:spPr>
          <a:xfrm>
            <a:off x="1413572" y="5608979"/>
            <a:ext cx="3199324" cy="562024"/>
          </a:xfrm>
          <a:prstGeom prst="round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pic>
        <p:nvPicPr>
          <p:cNvPr id="520" name="Picture 23" descr="couchdb-site-white.png">
            <a:extLst>
              <a:ext uri="{FF2B5EF4-FFF2-40B4-BE49-F238E27FC236}">
                <a16:creationId xmlns="" xmlns:a16="http://schemas.microsoft.com/office/drawing/2014/main" id="{0F235998-514B-461D-BFD0-F2C690F4F9AA}"/>
              </a:ext>
            </a:extLst>
          </p:cNvPr>
          <p:cNvPicPr>
            <a:picLocks noChangeAspect="1"/>
          </p:cNvPicPr>
          <p:nvPr/>
        </p:nvPicPr>
        <p:blipFill>
          <a:blip r:embed="rId14" cstate="print"/>
          <a:srcRect/>
          <a:stretch>
            <a:fillRect/>
          </a:stretch>
        </p:blipFill>
        <p:spPr bwMode="auto">
          <a:xfrm>
            <a:off x="6336048" y="5786533"/>
            <a:ext cx="1060859" cy="311636"/>
          </a:xfrm>
          <a:prstGeom prst="rect">
            <a:avLst/>
          </a:prstGeom>
          <a:noFill/>
          <a:ln w="9525">
            <a:noFill/>
            <a:miter lim="800000"/>
            <a:headEnd/>
            <a:tailEnd/>
          </a:ln>
        </p:spPr>
      </p:pic>
      <p:pic>
        <p:nvPicPr>
          <p:cNvPr id="521" name="Picture 24" descr="leveldb.png">
            <a:extLst>
              <a:ext uri="{FF2B5EF4-FFF2-40B4-BE49-F238E27FC236}">
                <a16:creationId xmlns="" xmlns:a16="http://schemas.microsoft.com/office/drawing/2014/main" id="{8EF3419B-2FD6-4029-AF71-7B56F46422CA}"/>
              </a:ext>
            </a:extLst>
          </p:cNvPr>
          <p:cNvPicPr>
            <a:picLocks noChangeAspect="1"/>
          </p:cNvPicPr>
          <p:nvPr/>
        </p:nvPicPr>
        <p:blipFill>
          <a:blip r:embed="rId15" cstate="print"/>
          <a:srcRect/>
          <a:stretch>
            <a:fillRect/>
          </a:stretch>
        </p:blipFill>
        <p:spPr bwMode="auto">
          <a:xfrm>
            <a:off x="7514512" y="5627449"/>
            <a:ext cx="573105" cy="573105"/>
          </a:xfrm>
          <a:prstGeom prst="rect">
            <a:avLst/>
          </a:prstGeom>
          <a:noFill/>
          <a:ln w="9525">
            <a:noFill/>
            <a:miter lim="800000"/>
            <a:headEnd/>
            <a:tailEnd/>
          </a:ln>
        </p:spPr>
      </p:pic>
      <p:pic>
        <p:nvPicPr>
          <p:cNvPr id="522" name="Picture 521" descr="nodejs-new-pantone-black.png">
            <a:extLst>
              <a:ext uri="{FF2B5EF4-FFF2-40B4-BE49-F238E27FC236}">
                <a16:creationId xmlns="" xmlns:a16="http://schemas.microsoft.com/office/drawing/2014/main" id="{F000BEB8-14C4-4CD5-9B1D-331A3F6F3D93}"/>
              </a:ext>
            </a:extLst>
          </p:cNvPr>
          <p:cNvPicPr>
            <a:picLocks noChangeAspect="1"/>
          </p:cNvPicPr>
          <p:nvPr/>
        </p:nvPicPr>
        <p:blipFill>
          <a:blip r:embed="rId10" cstate="print"/>
          <a:srcRect/>
          <a:stretch>
            <a:fillRect/>
          </a:stretch>
        </p:blipFill>
        <p:spPr bwMode="auto">
          <a:xfrm>
            <a:off x="3248650" y="5699626"/>
            <a:ext cx="665924" cy="408275"/>
          </a:xfrm>
          <a:prstGeom prst="rect">
            <a:avLst/>
          </a:prstGeom>
          <a:noFill/>
          <a:ln w="9525">
            <a:noFill/>
            <a:miter lim="800000"/>
            <a:headEnd/>
            <a:tailEnd/>
          </a:ln>
        </p:spPr>
      </p:pic>
      <p:grpSp>
        <p:nvGrpSpPr>
          <p:cNvPr id="199" name="Group 198"/>
          <p:cNvGrpSpPr/>
          <p:nvPr/>
        </p:nvGrpSpPr>
        <p:grpSpPr>
          <a:xfrm>
            <a:off x="2823367" y="1179355"/>
            <a:ext cx="4936018" cy="685076"/>
            <a:chOff x="2888174" y="1610498"/>
            <a:chExt cx="4936018" cy="685076"/>
          </a:xfrm>
        </p:grpSpPr>
        <p:sp>
          <p:nvSpPr>
            <p:cNvPr id="200" name="Rectangle 199"/>
            <p:cNvSpPr/>
            <p:nvPr/>
          </p:nvSpPr>
          <p:spPr>
            <a:xfrm>
              <a:off x="3954640" y="1610498"/>
              <a:ext cx="917224" cy="253916"/>
            </a:xfrm>
            <a:prstGeom prst="rect">
              <a:avLst/>
            </a:prstGeom>
          </p:spPr>
          <p:txBody>
            <a:bodyPr wrap="square">
              <a:spAutoFit/>
            </a:bodyPr>
            <a:lstStyle/>
            <a:p>
              <a:r>
                <a:rPr lang="en-US" sz="1050" b="1" dirty="0"/>
                <a:t>SR agent</a:t>
              </a:r>
              <a:endParaRPr lang="en-US" sz="1050" dirty="0"/>
            </a:p>
          </p:txBody>
        </p:sp>
        <p:sp>
          <p:nvSpPr>
            <p:cNvPr id="201" name="Rectangle 200"/>
            <p:cNvSpPr/>
            <p:nvPr/>
          </p:nvSpPr>
          <p:spPr>
            <a:xfrm>
              <a:off x="5155425" y="1610498"/>
              <a:ext cx="1372623" cy="253916"/>
            </a:xfrm>
            <a:prstGeom prst="rect">
              <a:avLst/>
            </a:prstGeom>
          </p:spPr>
          <p:txBody>
            <a:bodyPr wrap="square">
              <a:spAutoFit/>
            </a:bodyPr>
            <a:lstStyle/>
            <a:p>
              <a:r>
                <a:rPr lang="en-US" sz="1050" b="1" dirty="0"/>
                <a:t>SR</a:t>
              </a:r>
              <a:endParaRPr lang="en-US" sz="1050" dirty="0"/>
            </a:p>
          </p:txBody>
        </p:sp>
        <p:pic>
          <p:nvPicPr>
            <p:cNvPr id="202" name="Picture 201"/>
            <p:cNvPicPr>
              <a:picLocks noChangeAspect="1"/>
            </p:cNvPicPr>
            <p:nvPr/>
          </p:nvPicPr>
          <p:blipFill rotWithShape="1">
            <a:blip r:embed="rId16" cstate="print">
              <a:extLst>
                <a:ext uri="{28A0092B-C50C-407E-A947-70E740481C1C}">
                  <a14:useLocalDpi xmlns:a14="http://schemas.microsoft.com/office/drawing/2010/main" val="0"/>
                </a:ext>
              </a:extLst>
            </a:blip>
            <a:srcRect b="21019"/>
            <a:stretch/>
          </p:blipFill>
          <p:spPr>
            <a:xfrm>
              <a:off x="4085401" y="1819542"/>
              <a:ext cx="602717" cy="476032"/>
            </a:xfrm>
            <a:prstGeom prst="rect">
              <a:avLst/>
            </a:prstGeom>
          </p:spPr>
        </p:pic>
        <p:sp>
          <p:nvSpPr>
            <p:cNvPr id="203" name="Rectangle 202"/>
            <p:cNvSpPr/>
            <p:nvPr/>
          </p:nvSpPr>
          <p:spPr>
            <a:xfrm>
              <a:off x="5537653" y="1610498"/>
              <a:ext cx="1396830" cy="253916"/>
            </a:xfrm>
            <a:prstGeom prst="rect">
              <a:avLst/>
            </a:prstGeom>
          </p:spPr>
          <p:txBody>
            <a:bodyPr wrap="square">
              <a:spAutoFit/>
            </a:bodyPr>
            <a:lstStyle/>
            <a:p>
              <a:pPr algn="ctr"/>
              <a:r>
                <a:rPr lang="en-US" sz="1050" b="1" dirty="0"/>
                <a:t>SP</a:t>
              </a:r>
              <a:endParaRPr lang="en-US" sz="1050" dirty="0"/>
            </a:p>
          </p:txBody>
        </p:sp>
        <p:pic>
          <p:nvPicPr>
            <p:cNvPr id="204" name="Picture 6" descr="Image associé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033306" y="1874516"/>
              <a:ext cx="405523" cy="405523"/>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6" descr="Image associée"/>
            <p:cNvPicPr>
              <a:picLocks noChangeAspect="1" noChangeArrowheads="1"/>
            </p:cNvPicPr>
            <p:nvPr/>
          </p:nvPicPr>
          <p:blipFill>
            <a:blip r:embed="rId18" cstate="print">
              <a:biLevel thresh="75000"/>
              <a:extLst>
                <a:ext uri="{28A0092B-C50C-407E-A947-70E740481C1C}">
                  <a14:useLocalDpi xmlns:a14="http://schemas.microsoft.com/office/drawing/2010/main" val="0"/>
                </a:ext>
              </a:extLst>
            </a:blip>
            <a:srcRect/>
            <a:stretch>
              <a:fillRect/>
            </a:stretch>
          </p:blipFill>
          <p:spPr bwMode="auto">
            <a:xfrm>
              <a:off x="5168814" y="1859462"/>
              <a:ext cx="416789" cy="416789"/>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05">
              <a:extLst>
                <a:ext uri="{FF2B5EF4-FFF2-40B4-BE49-F238E27FC236}">
                  <a16:creationId xmlns="" xmlns:a16="http://schemas.microsoft.com/office/drawing/2014/main" id="{F8FF96D0-9843-4F57-8850-D4627111AB65}"/>
                </a:ext>
              </a:extLst>
            </p:cNvPr>
            <p:cNvPicPr>
              <a:picLocks noChangeAspect="1"/>
            </p:cNvPicPr>
            <p:nvPr/>
          </p:nvPicPr>
          <p:blipFill rotWithShape="1">
            <a:blip r:embed="rId16" cstate="print">
              <a:duotone>
                <a:schemeClr val="accent5">
                  <a:shade val="45000"/>
                  <a:satMod val="135000"/>
                </a:schemeClr>
                <a:prstClr val="white"/>
              </a:duotone>
              <a:extLst>
                <a:ext uri="{28A0092B-C50C-407E-A947-70E740481C1C}">
                  <a14:useLocalDpi xmlns:a14="http://schemas.microsoft.com/office/drawing/2010/main" val="0"/>
                </a:ext>
              </a:extLst>
            </a:blip>
            <a:srcRect b="21019"/>
            <a:stretch/>
          </p:blipFill>
          <p:spPr>
            <a:xfrm>
              <a:off x="3073906" y="1819542"/>
              <a:ext cx="598576" cy="472761"/>
            </a:xfrm>
            <a:prstGeom prst="rect">
              <a:avLst/>
            </a:prstGeom>
          </p:spPr>
        </p:pic>
        <p:sp>
          <p:nvSpPr>
            <p:cNvPr id="207" name="TextBox 206">
              <a:extLst>
                <a:ext uri="{FF2B5EF4-FFF2-40B4-BE49-F238E27FC236}">
                  <a16:creationId xmlns="" xmlns:a16="http://schemas.microsoft.com/office/drawing/2014/main" id="{32AD2DE9-24C3-4955-8CFD-693DE70E0F48}"/>
                </a:ext>
              </a:extLst>
            </p:cNvPr>
            <p:cNvSpPr txBox="1"/>
            <p:nvPr/>
          </p:nvSpPr>
          <p:spPr>
            <a:xfrm>
              <a:off x="2888174" y="1610498"/>
              <a:ext cx="994607" cy="261610"/>
            </a:xfrm>
            <a:prstGeom prst="rect">
              <a:avLst/>
            </a:prstGeom>
            <a:noFill/>
          </p:spPr>
          <p:txBody>
            <a:bodyPr wrap="square" rtlCol="0">
              <a:spAutoFit/>
            </a:bodyPr>
            <a:lstStyle/>
            <a:p>
              <a:pPr algn="ctr"/>
              <a:r>
                <a:rPr lang="en-US" sz="1100" b="1" dirty="0"/>
                <a:t>SP agent</a:t>
              </a:r>
            </a:p>
          </p:txBody>
        </p:sp>
        <p:sp>
          <p:nvSpPr>
            <p:cNvPr id="208" name="TextBox 207">
              <a:extLst>
                <a:ext uri="{FF2B5EF4-FFF2-40B4-BE49-F238E27FC236}">
                  <a16:creationId xmlns="" xmlns:a16="http://schemas.microsoft.com/office/drawing/2014/main" id="{5FA2FB56-BBBB-4B1B-BAEB-00404EB6F6A5}"/>
                </a:ext>
              </a:extLst>
            </p:cNvPr>
            <p:cNvSpPr txBox="1"/>
            <p:nvPr/>
          </p:nvSpPr>
          <p:spPr>
            <a:xfrm>
              <a:off x="6257943" y="1610498"/>
              <a:ext cx="1566249" cy="261610"/>
            </a:xfrm>
            <a:prstGeom prst="rect">
              <a:avLst/>
            </a:prstGeom>
            <a:noFill/>
          </p:spPr>
          <p:txBody>
            <a:bodyPr wrap="square" rtlCol="0">
              <a:spAutoFit/>
            </a:bodyPr>
            <a:lstStyle/>
            <a:p>
              <a:pPr algn="ctr"/>
              <a:r>
                <a:rPr lang="en-US" sz="1100" b="1" dirty="0"/>
                <a:t>Tax approver</a:t>
              </a:r>
            </a:p>
          </p:txBody>
        </p:sp>
        <p:pic>
          <p:nvPicPr>
            <p:cNvPr id="209" name="Picture 12" descr="Résultat de recherche d'images pour &quot;inspector icon png&quot;">
              <a:extLst>
                <a:ext uri="{FF2B5EF4-FFF2-40B4-BE49-F238E27FC236}">
                  <a16:creationId xmlns="" xmlns:a16="http://schemas.microsoft.com/office/drawing/2014/main" id="{7F58C939-5460-4D71-8FB1-E1E9DB56968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23981" y="1859462"/>
              <a:ext cx="417410" cy="4174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7459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txBox="1">
            <a:spLocks/>
          </p:cNvSpPr>
          <p:nvPr/>
        </p:nvSpPr>
        <p:spPr>
          <a:xfrm>
            <a:off x="1856107" y="4183604"/>
            <a:ext cx="1764000" cy="1188000"/>
          </a:xfrm>
        </p:spPr>
        <p:txBody>
          <a:bodyPr/>
          <a:lstStyle>
            <a:lvl1pPr marL="166239" indent="-166239" algn="l" defTabSz="914616" rtl="0" eaLnBrk="1" latinLnBrk="0" hangingPunct="1">
              <a:lnSpc>
                <a:spcPct val="90000"/>
              </a:lnSpc>
              <a:spcBef>
                <a:spcPts val="0"/>
              </a:spcBef>
              <a:spcAft>
                <a:spcPts val="600"/>
              </a:spcAft>
              <a:buClr>
                <a:schemeClr val="accent5"/>
              </a:buClr>
              <a:buFont typeface="Wingdings" pitchFamily="2" charset="2"/>
              <a:buChar char="§"/>
              <a:defRPr sz="2201" b="0" kern="1200">
                <a:solidFill>
                  <a:schemeClr val="tx2">
                    <a:lumMod val="50000"/>
                  </a:schemeClr>
                </a:solidFill>
                <a:latin typeface="+mn-lt"/>
                <a:ea typeface="+mn-ea"/>
                <a:cs typeface="+mn-cs"/>
              </a:defRPr>
            </a:lvl1pPr>
            <a:lvl2pPr marL="355707" indent="-181029" algn="l" defTabSz="914616" rtl="0" eaLnBrk="1" latinLnBrk="0" hangingPunct="1">
              <a:lnSpc>
                <a:spcPct val="90000"/>
              </a:lnSpc>
              <a:spcBef>
                <a:spcPts val="0"/>
              </a:spcBef>
              <a:spcAft>
                <a:spcPts val="600"/>
              </a:spcAft>
              <a:buClr>
                <a:schemeClr val="accent3"/>
              </a:buClr>
              <a:buFont typeface="Wingdings" pitchFamily="2" charset="2"/>
              <a:buChar char="§"/>
              <a:defRPr sz="1801" kern="1200">
                <a:solidFill>
                  <a:schemeClr val="tx2">
                    <a:lumMod val="50000"/>
                  </a:schemeClr>
                </a:solidFill>
                <a:latin typeface="+mn-lt"/>
                <a:ea typeface="+mn-ea"/>
                <a:cs typeface="+mn-cs"/>
              </a:defRPr>
            </a:lvl2pPr>
            <a:lvl3pPr marL="536736" indent="-165150" algn="l" defTabSz="914616"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tx2">
                    <a:lumMod val="50000"/>
                  </a:schemeClr>
                </a:solidFill>
                <a:latin typeface="+mn-lt"/>
                <a:ea typeface="+mn-ea"/>
                <a:cs typeface="+mn-cs"/>
              </a:defRPr>
            </a:lvl3pPr>
            <a:lvl4pPr marL="711413" indent="-165150" algn="l" defTabSz="914616" rtl="0" eaLnBrk="1" latinLnBrk="0" hangingPunct="1">
              <a:lnSpc>
                <a:spcPct val="90000"/>
              </a:lnSpc>
              <a:spcBef>
                <a:spcPts val="0"/>
              </a:spcBef>
              <a:spcAft>
                <a:spcPts val="600"/>
              </a:spcAft>
              <a:buClr>
                <a:schemeClr val="bg2"/>
              </a:buClr>
              <a:buFont typeface="Arial" pitchFamily="34" charset="0"/>
              <a:buChar char="–"/>
              <a:tabLst/>
              <a:defRPr sz="1400" kern="1200">
                <a:solidFill>
                  <a:schemeClr val="tx2">
                    <a:lumMod val="50000"/>
                  </a:schemeClr>
                </a:solidFill>
                <a:latin typeface="+mn-lt"/>
                <a:ea typeface="+mn-ea"/>
                <a:cs typeface="+mn-cs"/>
              </a:defRPr>
            </a:lvl4pPr>
            <a:lvl5pPr marL="1610107" indent="-193721" algn="l" defTabSz="914616" rtl="0" eaLnBrk="1" latinLnBrk="0" hangingPunct="1">
              <a:spcBef>
                <a:spcPts val="0"/>
              </a:spcBef>
              <a:buClr>
                <a:srgbClr val="B1B1B1"/>
              </a:buClr>
              <a:buFont typeface="Arial" pitchFamily="34" charset="0"/>
              <a:buChar char="–"/>
              <a:defRPr sz="1701" kern="1200">
                <a:solidFill>
                  <a:srgbClr val="494949"/>
                </a:solidFill>
                <a:latin typeface="+mn-lt"/>
                <a:ea typeface="+mn-ea"/>
                <a:cs typeface="+mn-cs"/>
              </a:defRPr>
            </a:lvl5pPr>
            <a:lvl6pPr marL="2515195"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2972503"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29812"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887120"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9pPr>
          </a:lstStyle>
          <a:p>
            <a:pPr>
              <a:spcBef>
                <a:spcPts val="1000"/>
              </a:spcBef>
              <a:spcAft>
                <a:spcPts val="0"/>
              </a:spcAft>
              <a:buClr>
                <a:srgbClr val="016AA3"/>
              </a:buClr>
              <a:defRPr/>
            </a:pPr>
            <a:r>
              <a:rPr lang="en-US" sz="1200" dirty="0">
                <a:solidFill>
                  <a:schemeClr val="tx1"/>
                </a:solidFill>
                <a:cs typeface="Arial" panose="020B0604020202020204" pitchFamily="34" charset="0"/>
              </a:rPr>
              <a:t>Focus on solution design supporting a business need</a:t>
            </a:r>
          </a:p>
          <a:p>
            <a:pPr>
              <a:spcBef>
                <a:spcPts val="1000"/>
              </a:spcBef>
              <a:spcAft>
                <a:spcPts val="0"/>
              </a:spcAft>
              <a:buClr>
                <a:srgbClr val="016AA3"/>
              </a:buClr>
              <a:defRPr/>
            </a:pPr>
            <a:r>
              <a:rPr lang="en-US" sz="1200" dirty="0">
                <a:solidFill>
                  <a:schemeClr val="tx1"/>
                </a:solidFill>
                <a:cs typeface="Arial" panose="020B0604020202020204" pitchFamily="34" charset="0"/>
              </a:rPr>
              <a:t>High intensity interaction with client</a:t>
            </a:r>
          </a:p>
        </p:txBody>
      </p:sp>
      <p:sp>
        <p:nvSpPr>
          <p:cNvPr id="6" name="Espace réservé du contenu 2"/>
          <p:cNvSpPr txBox="1">
            <a:spLocks/>
          </p:cNvSpPr>
          <p:nvPr/>
        </p:nvSpPr>
        <p:spPr>
          <a:xfrm>
            <a:off x="4193210" y="4183604"/>
            <a:ext cx="1764000" cy="1188000"/>
          </a:xfrm>
        </p:spPr>
        <p:txBody>
          <a:bodyPr/>
          <a:lstStyle>
            <a:lvl1pPr marL="166239" indent="-166239" algn="l" defTabSz="914616" rtl="0" eaLnBrk="1" latinLnBrk="0" hangingPunct="1">
              <a:lnSpc>
                <a:spcPct val="90000"/>
              </a:lnSpc>
              <a:spcBef>
                <a:spcPts val="0"/>
              </a:spcBef>
              <a:spcAft>
                <a:spcPts val="600"/>
              </a:spcAft>
              <a:buClr>
                <a:schemeClr val="accent5"/>
              </a:buClr>
              <a:buFont typeface="Wingdings" pitchFamily="2" charset="2"/>
              <a:buChar char="§"/>
              <a:defRPr sz="2201" b="0" kern="1200">
                <a:solidFill>
                  <a:schemeClr val="tx2">
                    <a:lumMod val="50000"/>
                  </a:schemeClr>
                </a:solidFill>
                <a:latin typeface="+mn-lt"/>
                <a:ea typeface="+mn-ea"/>
                <a:cs typeface="+mn-cs"/>
              </a:defRPr>
            </a:lvl1pPr>
            <a:lvl2pPr marL="355707" indent="-181029" algn="l" defTabSz="914616" rtl="0" eaLnBrk="1" latinLnBrk="0" hangingPunct="1">
              <a:lnSpc>
                <a:spcPct val="90000"/>
              </a:lnSpc>
              <a:spcBef>
                <a:spcPts val="0"/>
              </a:spcBef>
              <a:spcAft>
                <a:spcPts val="600"/>
              </a:spcAft>
              <a:buClr>
                <a:schemeClr val="accent3"/>
              </a:buClr>
              <a:buFont typeface="Wingdings" pitchFamily="2" charset="2"/>
              <a:buChar char="§"/>
              <a:defRPr sz="1801" kern="1200">
                <a:solidFill>
                  <a:schemeClr val="tx2">
                    <a:lumMod val="50000"/>
                  </a:schemeClr>
                </a:solidFill>
                <a:latin typeface="+mn-lt"/>
                <a:ea typeface="+mn-ea"/>
                <a:cs typeface="+mn-cs"/>
              </a:defRPr>
            </a:lvl2pPr>
            <a:lvl3pPr marL="536736" indent="-165150" algn="l" defTabSz="914616"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tx2">
                    <a:lumMod val="50000"/>
                  </a:schemeClr>
                </a:solidFill>
                <a:latin typeface="+mn-lt"/>
                <a:ea typeface="+mn-ea"/>
                <a:cs typeface="+mn-cs"/>
              </a:defRPr>
            </a:lvl3pPr>
            <a:lvl4pPr marL="711413" indent="-165150" algn="l" defTabSz="914616" rtl="0" eaLnBrk="1" latinLnBrk="0" hangingPunct="1">
              <a:lnSpc>
                <a:spcPct val="90000"/>
              </a:lnSpc>
              <a:spcBef>
                <a:spcPts val="0"/>
              </a:spcBef>
              <a:spcAft>
                <a:spcPts val="600"/>
              </a:spcAft>
              <a:buClr>
                <a:schemeClr val="bg2"/>
              </a:buClr>
              <a:buFont typeface="Arial" pitchFamily="34" charset="0"/>
              <a:buChar char="–"/>
              <a:tabLst/>
              <a:defRPr sz="1400" kern="1200">
                <a:solidFill>
                  <a:schemeClr val="tx2">
                    <a:lumMod val="50000"/>
                  </a:schemeClr>
                </a:solidFill>
                <a:latin typeface="+mn-lt"/>
                <a:ea typeface="+mn-ea"/>
                <a:cs typeface="+mn-cs"/>
              </a:defRPr>
            </a:lvl4pPr>
            <a:lvl5pPr marL="1610107" indent="-193721" algn="l" defTabSz="914616" rtl="0" eaLnBrk="1" latinLnBrk="0" hangingPunct="1">
              <a:spcBef>
                <a:spcPts val="0"/>
              </a:spcBef>
              <a:buClr>
                <a:srgbClr val="B1B1B1"/>
              </a:buClr>
              <a:buFont typeface="Arial" pitchFamily="34" charset="0"/>
              <a:buChar char="–"/>
              <a:defRPr sz="1701" kern="1200">
                <a:solidFill>
                  <a:srgbClr val="494949"/>
                </a:solidFill>
                <a:latin typeface="+mn-lt"/>
                <a:ea typeface="+mn-ea"/>
                <a:cs typeface="+mn-cs"/>
              </a:defRPr>
            </a:lvl5pPr>
            <a:lvl6pPr marL="2515195"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2972503"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29812"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887120"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9pPr>
          </a:lstStyle>
          <a:p>
            <a:pPr>
              <a:spcBef>
                <a:spcPts val="1000"/>
              </a:spcBef>
              <a:spcAft>
                <a:spcPts val="0"/>
              </a:spcAft>
              <a:buClr>
                <a:srgbClr val="46B688"/>
              </a:buClr>
              <a:defRPr/>
            </a:pPr>
            <a:r>
              <a:rPr lang="en-US" sz="1200" dirty="0">
                <a:solidFill>
                  <a:schemeClr val="tx1"/>
                </a:solidFill>
                <a:cs typeface="Arial" panose="020B0604020202020204" pitchFamily="34" charset="0"/>
              </a:rPr>
              <a:t>Build the proof of concept</a:t>
            </a:r>
          </a:p>
          <a:p>
            <a:pPr>
              <a:spcBef>
                <a:spcPts val="1000"/>
              </a:spcBef>
              <a:spcAft>
                <a:spcPts val="0"/>
              </a:spcAft>
              <a:buClr>
                <a:srgbClr val="46B688"/>
              </a:buClr>
              <a:defRPr/>
            </a:pPr>
            <a:r>
              <a:rPr lang="en-US" sz="1200" dirty="0">
                <a:solidFill>
                  <a:schemeClr val="tx1"/>
                </a:solidFill>
                <a:cs typeface="Arial" panose="020B0604020202020204" pitchFamily="34" charset="0"/>
              </a:rPr>
              <a:t>Low intensity interaction with clients</a:t>
            </a:r>
          </a:p>
        </p:txBody>
      </p:sp>
      <p:sp>
        <p:nvSpPr>
          <p:cNvPr id="7" name="Espace réservé du contenu 2"/>
          <p:cNvSpPr txBox="1">
            <a:spLocks/>
          </p:cNvSpPr>
          <p:nvPr/>
        </p:nvSpPr>
        <p:spPr>
          <a:xfrm>
            <a:off x="6496700" y="4183604"/>
            <a:ext cx="1764000" cy="1188000"/>
          </a:xfrm>
        </p:spPr>
        <p:txBody>
          <a:bodyPr/>
          <a:lstStyle>
            <a:defPPr>
              <a:defRPr lang="de-DE"/>
            </a:defPPr>
            <a:lvl1pPr indent="0" algn="ctr" defTabSz="914616">
              <a:lnSpc>
                <a:spcPct val="100000"/>
              </a:lnSpc>
              <a:spcBef>
                <a:spcPts val="1000"/>
              </a:spcBef>
              <a:spcAft>
                <a:spcPts val="0"/>
              </a:spcAft>
              <a:buClr>
                <a:srgbClr val="0098CC"/>
              </a:buClr>
              <a:buFont typeface="Wingdings" pitchFamily="2" charset="2"/>
              <a:buNone/>
              <a:defRPr sz="1600" b="0">
                <a:solidFill>
                  <a:srgbClr val="9F958F">
                    <a:lumMod val="50000"/>
                  </a:srgbClr>
                </a:solidFill>
                <a:latin typeface="Arial" panose="020B0604020202020204" pitchFamily="34" charset="0"/>
                <a:cs typeface="Arial" panose="020B0604020202020204" pitchFamily="34" charset="0"/>
              </a:defRPr>
            </a:lvl1pPr>
            <a:lvl2pPr marL="355707" indent="-181029" defTabSz="914616">
              <a:lnSpc>
                <a:spcPct val="90000"/>
              </a:lnSpc>
              <a:spcBef>
                <a:spcPts val="0"/>
              </a:spcBef>
              <a:spcAft>
                <a:spcPts val="600"/>
              </a:spcAft>
              <a:buClr>
                <a:schemeClr val="accent3"/>
              </a:buClr>
              <a:buFont typeface="Wingdings" pitchFamily="2" charset="2"/>
              <a:buChar char="§"/>
              <a:defRPr sz="1801">
                <a:solidFill>
                  <a:schemeClr val="tx2">
                    <a:lumMod val="50000"/>
                  </a:schemeClr>
                </a:solidFill>
              </a:defRPr>
            </a:lvl2pPr>
            <a:lvl3pPr marL="536736" indent="-165150" defTabSz="914616">
              <a:lnSpc>
                <a:spcPct val="90000"/>
              </a:lnSpc>
              <a:spcBef>
                <a:spcPts val="0"/>
              </a:spcBef>
              <a:spcAft>
                <a:spcPts val="600"/>
              </a:spcAft>
              <a:buClr>
                <a:schemeClr val="accent2"/>
              </a:buClr>
              <a:buFont typeface="Arial" pitchFamily="34" charset="0"/>
              <a:buChar char="•"/>
              <a:tabLst/>
              <a:defRPr sz="1600">
                <a:solidFill>
                  <a:schemeClr val="tx2">
                    <a:lumMod val="50000"/>
                  </a:schemeClr>
                </a:solidFill>
              </a:defRPr>
            </a:lvl3pPr>
            <a:lvl4pPr marL="711413" indent="-165150" defTabSz="914616">
              <a:lnSpc>
                <a:spcPct val="90000"/>
              </a:lnSpc>
              <a:spcBef>
                <a:spcPts val="0"/>
              </a:spcBef>
              <a:spcAft>
                <a:spcPts val="600"/>
              </a:spcAft>
              <a:buClr>
                <a:schemeClr val="bg2"/>
              </a:buClr>
              <a:buFont typeface="Arial" pitchFamily="34" charset="0"/>
              <a:buChar char="–"/>
              <a:tabLst/>
              <a:defRPr sz="1400">
                <a:solidFill>
                  <a:schemeClr val="tx2">
                    <a:lumMod val="50000"/>
                  </a:schemeClr>
                </a:solidFill>
              </a:defRPr>
            </a:lvl4pPr>
            <a:lvl5pPr marL="1610107" indent="-193721" defTabSz="914616">
              <a:spcBef>
                <a:spcPts val="0"/>
              </a:spcBef>
              <a:buClr>
                <a:srgbClr val="B1B1B1"/>
              </a:buClr>
              <a:buFont typeface="Arial" pitchFamily="34" charset="0"/>
              <a:buChar char="–"/>
              <a:defRPr sz="1701">
                <a:solidFill>
                  <a:srgbClr val="494949"/>
                </a:solidFill>
              </a:defRPr>
            </a:lvl5pPr>
            <a:lvl6pPr marL="2515195" indent="-228655" defTabSz="914616">
              <a:spcBef>
                <a:spcPct val="20000"/>
              </a:spcBef>
              <a:buFont typeface="Arial" pitchFamily="34" charset="0"/>
              <a:buChar char="•"/>
              <a:defRPr sz="2001"/>
            </a:lvl6pPr>
            <a:lvl7pPr marL="2972503" indent="-228655" defTabSz="914616">
              <a:spcBef>
                <a:spcPct val="20000"/>
              </a:spcBef>
              <a:buFont typeface="Arial" pitchFamily="34" charset="0"/>
              <a:buChar char="•"/>
              <a:defRPr sz="2001"/>
            </a:lvl7pPr>
            <a:lvl8pPr marL="3429812" indent="-228655" defTabSz="914616">
              <a:spcBef>
                <a:spcPct val="20000"/>
              </a:spcBef>
              <a:buFont typeface="Arial" pitchFamily="34" charset="0"/>
              <a:buChar char="•"/>
              <a:defRPr sz="2001"/>
            </a:lvl8pPr>
            <a:lvl9pPr marL="3887120" indent="-228655" defTabSz="914616">
              <a:spcBef>
                <a:spcPct val="20000"/>
              </a:spcBef>
              <a:buFont typeface="Arial" pitchFamily="34" charset="0"/>
              <a:buChar char="•"/>
              <a:defRPr sz="2001"/>
            </a:lvl9pPr>
          </a:lstStyle>
          <a:p>
            <a:pPr marL="171449" indent="-171449" algn="l">
              <a:lnSpc>
                <a:spcPct val="90000"/>
              </a:lnSpc>
              <a:buClr>
                <a:srgbClr val="FEA34F"/>
              </a:buClr>
              <a:buFont typeface="Wingdings" panose="05000000000000000000" pitchFamily="2" charset="2"/>
              <a:buChar char="§"/>
              <a:defRPr/>
            </a:pPr>
            <a:r>
              <a:rPr lang="en-US" sz="1200" kern="0" dirty="0">
                <a:solidFill>
                  <a:schemeClr val="tx1"/>
                </a:solidFill>
                <a:latin typeface="+mn-lt"/>
              </a:rPr>
              <a:t>Present the demo (dry run) and report to working</a:t>
            </a:r>
          </a:p>
          <a:p>
            <a:pPr marL="171449" indent="-171449" algn="l">
              <a:lnSpc>
                <a:spcPct val="90000"/>
              </a:lnSpc>
              <a:buClr>
                <a:srgbClr val="FEA34F"/>
              </a:buClr>
              <a:buFont typeface="Wingdings" panose="05000000000000000000" pitchFamily="2" charset="2"/>
              <a:buChar char="§"/>
              <a:defRPr/>
            </a:pPr>
            <a:r>
              <a:rPr lang="en-US" sz="1200" kern="0" dirty="0">
                <a:solidFill>
                  <a:schemeClr val="tx1"/>
                </a:solidFill>
                <a:latin typeface="+mn-lt"/>
              </a:rPr>
              <a:t>Fine tune report and presentation</a:t>
            </a:r>
          </a:p>
        </p:txBody>
      </p:sp>
      <p:sp>
        <p:nvSpPr>
          <p:cNvPr id="8" name="Espace réservé du contenu 2"/>
          <p:cNvSpPr txBox="1">
            <a:spLocks/>
          </p:cNvSpPr>
          <p:nvPr/>
        </p:nvSpPr>
        <p:spPr>
          <a:xfrm>
            <a:off x="8743796" y="4183604"/>
            <a:ext cx="1764000" cy="1188000"/>
          </a:xfrm>
          <a:solidFill>
            <a:srgbClr val="EE7713"/>
          </a:solidFill>
        </p:spPr>
        <p:txBody>
          <a:bodyPr/>
          <a:lstStyle>
            <a:lvl1pPr marL="166239" indent="-166239" algn="l" defTabSz="914616" rtl="0" eaLnBrk="1" latinLnBrk="0" hangingPunct="1">
              <a:lnSpc>
                <a:spcPct val="90000"/>
              </a:lnSpc>
              <a:spcBef>
                <a:spcPts val="0"/>
              </a:spcBef>
              <a:spcAft>
                <a:spcPts val="600"/>
              </a:spcAft>
              <a:buClr>
                <a:schemeClr val="accent5"/>
              </a:buClr>
              <a:buFont typeface="Wingdings" pitchFamily="2" charset="2"/>
              <a:buChar char="§"/>
              <a:defRPr sz="2201" b="0" kern="1200">
                <a:solidFill>
                  <a:schemeClr val="tx2">
                    <a:lumMod val="50000"/>
                  </a:schemeClr>
                </a:solidFill>
                <a:latin typeface="+mn-lt"/>
                <a:ea typeface="+mn-ea"/>
                <a:cs typeface="+mn-cs"/>
              </a:defRPr>
            </a:lvl1pPr>
            <a:lvl2pPr marL="355707" indent="-181029" algn="l" defTabSz="914616" rtl="0" eaLnBrk="1" latinLnBrk="0" hangingPunct="1">
              <a:lnSpc>
                <a:spcPct val="90000"/>
              </a:lnSpc>
              <a:spcBef>
                <a:spcPts val="0"/>
              </a:spcBef>
              <a:spcAft>
                <a:spcPts val="600"/>
              </a:spcAft>
              <a:buClr>
                <a:schemeClr val="accent3"/>
              </a:buClr>
              <a:buFont typeface="Wingdings" pitchFamily="2" charset="2"/>
              <a:buChar char="§"/>
              <a:defRPr sz="1801" kern="1200">
                <a:solidFill>
                  <a:schemeClr val="tx2">
                    <a:lumMod val="50000"/>
                  </a:schemeClr>
                </a:solidFill>
                <a:latin typeface="+mn-lt"/>
                <a:ea typeface="+mn-ea"/>
                <a:cs typeface="+mn-cs"/>
              </a:defRPr>
            </a:lvl2pPr>
            <a:lvl3pPr marL="536736" indent="-165150" algn="l" defTabSz="914616"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tx2">
                    <a:lumMod val="50000"/>
                  </a:schemeClr>
                </a:solidFill>
                <a:latin typeface="+mn-lt"/>
                <a:ea typeface="+mn-ea"/>
                <a:cs typeface="+mn-cs"/>
              </a:defRPr>
            </a:lvl3pPr>
            <a:lvl4pPr marL="711413" indent="-165150" algn="l" defTabSz="914616" rtl="0" eaLnBrk="1" latinLnBrk="0" hangingPunct="1">
              <a:lnSpc>
                <a:spcPct val="90000"/>
              </a:lnSpc>
              <a:spcBef>
                <a:spcPts val="0"/>
              </a:spcBef>
              <a:spcAft>
                <a:spcPts val="600"/>
              </a:spcAft>
              <a:buClr>
                <a:schemeClr val="bg2"/>
              </a:buClr>
              <a:buFont typeface="Arial" pitchFamily="34" charset="0"/>
              <a:buChar char="–"/>
              <a:tabLst/>
              <a:defRPr sz="1400" kern="1200">
                <a:solidFill>
                  <a:schemeClr val="tx2">
                    <a:lumMod val="50000"/>
                  </a:schemeClr>
                </a:solidFill>
                <a:latin typeface="+mn-lt"/>
                <a:ea typeface="+mn-ea"/>
                <a:cs typeface="+mn-cs"/>
              </a:defRPr>
            </a:lvl4pPr>
            <a:lvl5pPr marL="1610107" indent="-193721" algn="l" defTabSz="914616" rtl="0" eaLnBrk="1" latinLnBrk="0" hangingPunct="1">
              <a:spcBef>
                <a:spcPts val="0"/>
              </a:spcBef>
              <a:buClr>
                <a:srgbClr val="B1B1B1"/>
              </a:buClr>
              <a:buFont typeface="Arial" pitchFamily="34" charset="0"/>
              <a:buChar char="–"/>
              <a:defRPr sz="1701" kern="1200">
                <a:solidFill>
                  <a:srgbClr val="494949"/>
                </a:solidFill>
                <a:latin typeface="+mn-lt"/>
                <a:ea typeface="+mn-ea"/>
                <a:cs typeface="+mn-cs"/>
              </a:defRPr>
            </a:lvl5pPr>
            <a:lvl6pPr marL="2515195"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2972503"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29812"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887120"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9pPr>
          </a:lstStyle>
          <a:p>
            <a:pPr>
              <a:spcBef>
                <a:spcPts val="1000"/>
              </a:spcBef>
              <a:spcAft>
                <a:spcPts val="0"/>
              </a:spcAft>
              <a:buClr>
                <a:srgbClr val="722B77"/>
              </a:buClr>
              <a:defRPr/>
            </a:pPr>
            <a:r>
              <a:rPr lang="en-US" sz="1200" dirty="0">
                <a:solidFill>
                  <a:schemeClr val="tx1"/>
                </a:solidFill>
                <a:cs typeface="Arial" panose="020B0604020202020204" pitchFamily="34" charset="0"/>
              </a:rPr>
              <a:t>Demonstration of the PoC to all the stakeholders</a:t>
            </a:r>
          </a:p>
        </p:txBody>
      </p:sp>
      <p:cxnSp>
        <p:nvCxnSpPr>
          <p:cNvPr id="19" name="Connecteur droit 7"/>
          <p:cNvCxnSpPr>
            <a:cxnSpLocks/>
          </p:cNvCxnSpPr>
          <p:nvPr/>
        </p:nvCxnSpPr>
        <p:spPr>
          <a:xfrm>
            <a:off x="1778457" y="4240903"/>
            <a:ext cx="0" cy="1080000"/>
          </a:xfrm>
          <a:prstGeom prst="line">
            <a:avLst/>
          </a:prstGeom>
          <a:noFill/>
          <a:ln w="28575" cap="flat" cmpd="sng" algn="ctr">
            <a:solidFill>
              <a:srgbClr val="016AA3"/>
            </a:solidFill>
            <a:prstDash val="solid"/>
          </a:ln>
          <a:effectLst/>
        </p:spPr>
      </p:cxnSp>
      <p:cxnSp>
        <p:nvCxnSpPr>
          <p:cNvPr id="20" name="Connecteur droit 7"/>
          <p:cNvCxnSpPr>
            <a:cxnSpLocks/>
          </p:cNvCxnSpPr>
          <p:nvPr/>
        </p:nvCxnSpPr>
        <p:spPr>
          <a:xfrm>
            <a:off x="4102557" y="4240903"/>
            <a:ext cx="0" cy="1080000"/>
          </a:xfrm>
          <a:prstGeom prst="line">
            <a:avLst/>
          </a:prstGeom>
          <a:noFill/>
          <a:ln w="28575" cap="flat" cmpd="sng" algn="ctr">
            <a:solidFill>
              <a:srgbClr val="46B688"/>
            </a:solidFill>
            <a:prstDash val="solid"/>
          </a:ln>
          <a:effectLst/>
        </p:spPr>
      </p:cxnSp>
      <p:cxnSp>
        <p:nvCxnSpPr>
          <p:cNvPr id="21" name="Connecteur droit 7"/>
          <p:cNvCxnSpPr>
            <a:cxnSpLocks/>
          </p:cNvCxnSpPr>
          <p:nvPr/>
        </p:nvCxnSpPr>
        <p:spPr>
          <a:xfrm>
            <a:off x="6417132" y="4240903"/>
            <a:ext cx="0" cy="1080000"/>
          </a:xfrm>
          <a:prstGeom prst="line">
            <a:avLst/>
          </a:prstGeom>
          <a:noFill/>
          <a:ln w="28575" cap="flat" cmpd="sng" algn="ctr">
            <a:solidFill>
              <a:srgbClr val="FEA34F"/>
            </a:solidFill>
            <a:prstDash val="solid"/>
          </a:ln>
          <a:effectLst/>
        </p:spPr>
      </p:cxnSp>
      <p:cxnSp>
        <p:nvCxnSpPr>
          <p:cNvPr id="22" name="Connecteur droit 7"/>
          <p:cNvCxnSpPr>
            <a:cxnSpLocks/>
          </p:cNvCxnSpPr>
          <p:nvPr/>
        </p:nvCxnSpPr>
        <p:spPr>
          <a:xfrm>
            <a:off x="8650464" y="4240903"/>
            <a:ext cx="0" cy="1080000"/>
          </a:xfrm>
          <a:prstGeom prst="line">
            <a:avLst/>
          </a:prstGeom>
          <a:noFill/>
          <a:ln w="28575" cap="flat" cmpd="sng" algn="ctr">
            <a:solidFill>
              <a:srgbClr val="722B77"/>
            </a:solidFill>
            <a:prstDash val="solid"/>
          </a:ln>
          <a:effectLst/>
        </p:spPr>
      </p:cxnSp>
      <p:sp>
        <p:nvSpPr>
          <p:cNvPr id="133" name="Oval 12"/>
          <p:cNvSpPr>
            <a:spLocks noChangeAspect="1" noChangeArrowheads="1"/>
          </p:cNvSpPr>
          <p:nvPr/>
        </p:nvSpPr>
        <p:spPr bwMode="auto">
          <a:xfrm>
            <a:off x="8427345" y="1780080"/>
            <a:ext cx="1983504" cy="2023094"/>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32" name="Oval 12"/>
          <p:cNvSpPr>
            <a:spLocks noChangeAspect="1" noChangeArrowheads="1"/>
          </p:cNvSpPr>
          <p:nvPr/>
        </p:nvSpPr>
        <p:spPr bwMode="auto">
          <a:xfrm>
            <a:off x="6173759" y="1746075"/>
            <a:ext cx="1983504" cy="2023094"/>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31" name="Oval 12"/>
          <p:cNvSpPr>
            <a:spLocks noChangeAspect="1" noChangeArrowheads="1"/>
          </p:cNvSpPr>
          <p:nvPr/>
        </p:nvSpPr>
        <p:spPr bwMode="auto">
          <a:xfrm>
            <a:off x="3920173" y="1771475"/>
            <a:ext cx="1983504" cy="2023094"/>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30" name="Oval 12"/>
          <p:cNvSpPr>
            <a:spLocks noChangeAspect="1" noChangeArrowheads="1"/>
          </p:cNvSpPr>
          <p:nvPr/>
        </p:nvSpPr>
        <p:spPr bwMode="auto">
          <a:xfrm>
            <a:off x="1690770" y="1762871"/>
            <a:ext cx="1983504" cy="2023094"/>
          </a:xfrm>
          <a:prstGeom prst="ellipse">
            <a:avLst/>
          </a:prstGeom>
          <a:solidFill>
            <a:schemeClr val="bg1"/>
          </a:solidFill>
          <a:ln w="15875" cap="flat">
            <a:gradFill flip="none" rotWithShape="1">
              <a:gsLst>
                <a:gs pos="10000">
                  <a:schemeClr val="bg1"/>
                </a:gs>
                <a:gs pos="74000">
                  <a:schemeClr val="bg1"/>
                </a:gs>
                <a:gs pos="83000">
                  <a:schemeClr val="bg1"/>
                </a:gs>
                <a:gs pos="100000">
                  <a:srgbClr val="016AA3"/>
                </a:gs>
              </a:gsLst>
              <a:path path="circle">
                <a:fillToRect l="100000" b="100000"/>
              </a:path>
              <a:tileRect t="-100000" r="-100000"/>
            </a:grad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23" name="Oval 12"/>
          <p:cNvSpPr>
            <a:spLocks noChangeAspect="1" noChangeArrowheads="1"/>
          </p:cNvSpPr>
          <p:nvPr/>
        </p:nvSpPr>
        <p:spPr bwMode="auto">
          <a:xfrm>
            <a:off x="1931914" y="2059886"/>
            <a:ext cx="1723312" cy="1726078"/>
          </a:xfrm>
          <a:prstGeom prst="ellipse">
            <a:avLst/>
          </a:prstGeom>
          <a:solidFill>
            <a:srgbClr val="016AA3"/>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09" name="Oval 12"/>
          <p:cNvSpPr>
            <a:spLocks noChangeAspect="1" noChangeArrowheads="1"/>
          </p:cNvSpPr>
          <p:nvPr/>
        </p:nvSpPr>
        <p:spPr bwMode="auto">
          <a:xfrm>
            <a:off x="4141761" y="2059886"/>
            <a:ext cx="1723312" cy="1726078"/>
          </a:xfrm>
          <a:prstGeom prst="ellipse">
            <a:avLst/>
          </a:prstGeom>
          <a:solidFill>
            <a:srgbClr val="46B688"/>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08" name="Oval 12"/>
          <p:cNvSpPr>
            <a:spLocks noChangeAspect="1" noChangeArrowheads="1"/>
          </p:cNvSpPr>
          <p:nvPr/>
        </p:nvSpPr>
        <p:spPr bwMode="auto">
          <a:xfrm>
            <a:off x="8641031" y="2074841"/>
            <a:ext cx="1723312" cy="1726078"/>
          </a:xfrm>
          <a:prstGeom prst="ellipse">
            <a:avLst/>
          </a:prstGeom>
          <a:solidFill>
            <a:srgbClr val="722B77"/>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07" name="Oval 12"/>
          <p:cNvSpPr>
            <a:spLocks noChangeAspect="1" noChangeArrowheads="1"/>
          </p:cNvSpPr>
          <p:nvPr/>
        </p:nvSpPr>
        <p:spPr bwMode="auto">
          <a:xfrm>
            <a:off x="6384278" y="2017526"/>
            <a:ext cx="1723312" cy="1726078"/>
          </a:xfrm>
          <a:prstGeom prst="ellipse">
            <a:avLst/>
          </a:prstGeom>
          <a:solidFill>
            <a:srgbClr val="FE9434"/>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 name="Rectangle 12"/>
          <p:cNvSpPr/>
          <p:nvPr/>
        </p:nvSpPr>
        <p:spPr>
          <a:xfrm>
            <a:off x="2304208" y="2169884"/>
            <a:ext cx="1019830" cy="824841"/>
          </a:xfrm>
          <a:prstGeom prst="rect">
            <a:avLst/>
          </a:prstGeom>
        </p:spPr>
        <p:txBody>
          <a:bodyPr wrap="none">
            <a:spAutoFit/>
          </a:bodyPr>
          <a:lstStyle/>
          <a:p>
            <a:pPr algn="ctr" defTabSz="914395">
              <a:lnSpc>
                <a:spcPct val="85000"/>
              </a:lnSpc>
              <a:buClr>
                <a:srgbClr val="0098CC"/>
              </a:buClr>
              <a:defRPr/>
            </a:pPr>
            <a:r>
              <a:rPr lang="en-US" sz="1400" b="1" kern="0" dirty="0">
                <a:solidFill>
                  <a:schemeClr val="bg1"/>
                </a:solidFill>
                <a:cs typeface="Arial" panose="020B0604020202020204" pitchFamily="34" charset="0"/>
              </a:rPr>
              <a:t>A</a:t>
            </a:r>
          </a:p>
          <a:p>
            <a:pPr algn="ctr" defTabSz="914395">
              <a:lnSpc>
                <a:spcPct val="85000"/>
              </a:lnSpc>
              <a:buClr>
                <a:srgbClr val="0098CC"/>
              </a:buClr>
              <a:defRPr/>
            </a:pPr>
            <a:endParaRPr lang="en-US" sz="1400" b="1" kern="0" dirty="0">
              <a:solidFill>
                <a:schemeClr val="bg1"/>
              </a:solidFill>
              <a:cs typeface="Arial" panose="020B0604020202020204" pitchFamily="34" charset="0"/>
            </a:endParaRPr>
          </a:p>
          <a:p>
            <a:pPr algn="ctr" defTabSz="914395">
              <a:lnSpc>
                <a:spcPct val="85000"/>
              </a:lnSpc>
              <a:buClr>
                <a:srgbClr val="0098CC"/>
              </a:buClr>
              <a:defRPr/>
            </a:pPr>
            <a:r>
              <a:rPr lang="en-US" sz="1400" b="1" kern="0" dirty="0">
                <a:solidFill>
                  <a:schemeClr val="bg1"/>
                </a:solidFill>
                <a:cs typeface="Arial" panose="020B0604020202020204" pitchFamily="34" charset="0"/>
              </a:rPr>
              <a:t>Solution</a:t>
            </a:r>
          </a:p>
          <a:p>
            <a:pPr algn="ctr" defTabSz="914395">
              <a:lnSpc>
                <a:spcPct val="85000"/>
              </a:lnSpc>
              <a:buClr>
                <a:srgbClr val="0098CC"/>
              </a:buClr>
              <a:defRPr/>
            </a:pPr>
            <a:r>
              <a:rPr lang="en-US" sz="1400" b="1" kern="0" dirty="0">
                <a:solidFill>
                  <a:schemeClr val="bg1"/>
                </a:solidFill>
                <a:cs typeface="Arial" panose="020B0604020202020204" pitchFamily="34" charset="0"/>
              </a:rPr>
              <a:t>Design</a:t>
            </a:r>
          </a:p>
        </p:txBody>
      </p:sp>
      <p:sp>
        <p:nvSpPr>
          <p:cNvPr id="14" name="Rectangle 13"/>
          <p:cNvSpPr/>
          <p:nvPr/>
        </p:nvSpPr>
        <p:spPr>
          <a:xfrm>
            <a:off x="4245814" y="2169888"/>
            <a:ext cx="1516762" cy="641714"/>
          </a:xfrm>
          <a:prstGeom prst="rect">
            <a:avLst/>
          </a:prstGeom>
        </p:spPr>
        <p:txBody>
          <a:bodyPr wrap="none">
            <a:spAutoFit/>
          </a:bodyPr>
          <a:lstStyle/>
          <a:p>
            <a:pPr algn="ctr" defTabSz="914395">
              <a:lnSpc>
                <a:spcPct val="85000"/>
              </a:lnSpc>
              <a:buClr>
                <a:srgbClr val="0098CC"/>
              </a:buClr>
              <a:defRPr/>
            </a:pPr>
            <a:r>
              <a:rPr lang="en-US" sz="1400" b="1" kern="0" dirty="0">
                <a:solidFill>
                  <a:schemeClr val="bg1"/>
                </a:solidFill>
                <a:cs typeface="Arial" panose="020B0604020202020204" pitchFamily="34" charset="0"/>
              </a:rPr>
              <a:t>B</a:t>
            </a:r>
          </a:p>
          <a:p>
            <a:pPr algn="ctr" defTabSz="914395">
              <a:lnSpc>
                <a:spcPct val="85000"/>
              </a:lnSpc>
              <a:buClr>
                <a:srgbClr val="0098CC"/>
              </a:buClr>
              <a:defRPr/>
            </a:pPr>
            <a:endParaRPr lang="en-US" sz="1400" b="1" kern="0" dirty="0">
              <a:solidFill>
                <a:schemeClr val="bg1"/>
              </a:solidFill>
              <a:cs typeface="Arial" panose="020B0604020202020204" pitchFamily="34" charset="0"/>
            </a:endParaRPr>
          </a:p>
          <a:p>
            <a:pPr algn="ctr" defTabSz="914395">
              <a:lnSpc>
                <a:spcPct val="85000"/>
              </a:lnSpc>
              <a:buClr>
                <a:srgbClr val="0098CC"/>
              </a:buClr>
              <a:defRPr/>
            </a:pPr>
            <a:r>
              <a:rPr lang="en-US" sz="1400" b="1" kern="0" dirty="0">
                <a:solidFill>
                  <a:schemeClr val="bg1"/>
                </a:solidFill>
                <a:cs typeface="Arial" panose="020B0604020202020204" pitchFamily="34" charset="0"/>
              </a:rPr>
              <a:t>Development</a:t>
            </a:r>
            <a:endParaRPr lang="en-US" sz="1400" kern="0" dirty="0">
              <a:solidFill>
                <a:schemeClr val="bg1"/>
              </a:solidFill>
              <a:cs typeface="Arial" panose="020B0604020202020204" pitchFamily="34" charset="0"/>
            </a:endParaRPr>
          </a:p>
        </p:txBody>
      </p:sp>
      <p:sp>
        <p:nvSpPr>
          <p:cNvPr id="15" name="Rectangle 14"/>
          <p:cNvSpPr/>
          <p:nvPr/>
        </p:nvSpPr>
        <p:spPr>
          <a:xfrm>
            <a:off x="6522063" y="2169884"/>
            <a:ext cx="1512000" cy="824841"/>
          </a:xfrm>
          <a:prstGeom prst="rect">
            <a:avLst/>
          </a:prstGeom>
        </p:spPr>
        <p:txBody>
          <a:bodyPr wrap="square">
            <a:spAutoFit/>
          </a:bodyPr>
          <a:lstStyle/>
          <a:p>
            <a:pPr algn="ctr" defTabSz="914395">
              <a:lnSpc>
                <a:spcPct val="85000"/>
              </a:lnSpc>
              <a:defRPr/>
            </a:pPr>
            <a:r>
              <a:rPr lang="en-US" sz="1400" b="1" kern="0" dirty="0">
                <a:solidFill>
                  <a:schemeClr val="bg1"/>
                </a:solidFill>
                <a:cs typeface="Arial" panose="020B0604020202020204" pitchFamily="34" charset="0"/>
              </a:rPr>
              <a:t>C</a:t>
            </a:r>
          </a:p>
          <a:p>
            <a:pPr algn="ctr" defTabSz="914395">
              <a:lnSpc>
                <a:spcPct val="85000"/>
              </a:lnSpc>
              <a:defRPr/>
            </a:pPr>
            <a:endParaRPr lang="en-US" sz="1400" b="1" kern="0" dirty="0">
              <a:solidFill>
                <a:schemeClr val="bg1"/>
              </a:solidFill>
              <a:cs typeface="Arial" panose="020B0604020202020204" pitchFamily="34" charset="0"/>
            </a:endParaRPr>
          </a:p>
          <a:p>
            <a:pPr algn="ctr" defTabSz="914395">
              <a:lnSpc>
                <a:spcPct val="85000"/>
              </a:lnSpc>
              <a:defRPr/>
            </a:pPr>
            <a:r>
              <a:rPr lang="en-US" sz="1400" b="1" kern="0" dirty="0">
                <a:solidFill>
                  <a:schemeClr val="bg1"/>
                </a:solidFill>
                <a:cs typeface="Arial" panose="020B0604020202020204" pitchFamily="34" charset="0"/>
              </a:rPr>
              <a:t>Presentation </a:t>
            </a:r>
          </a:p>
          <a:p>
            <a:pPr algn="ctr" defTabSz="914395">
              <a:lnSpc>
                <a:spcPct val="85000"/>
              </a:lnSpc>
              <a:defRPr/>
            </a:pPr>
            <a:r>
              <a:rPr lang="en-US" sz="1400" b="1" kern="0" dirty="0">
                <a:solidFill>
                  <a:schemeClr val="bg1"/>
                </a:solidFill>
                <a:cs typeface="Arial" panose="020B0604020202020204" pitchFamily="34" charset="0"/>
              </a:rPr>
              <a:t>and Report</a:t>
            </a:r>
          </a:p>
        </p:txBody>
      </p:sp>
      <p:sp>
        <p:nvSpPr>
          <p:cNvPr id="16" name="Rectangle 15"/>
          <p:cNvSpPr/>
          <p:nvPr/>
        </p:nvSpPr>
        <p:spPr>
          <a:xfrm>
            <a:off x="8775912" y="2184842"/>
            <a:ext cx="1467068" cy="1007968"/>
          </a:xfrm>
          <a:prstGeom prst="rect">
            <a:avLst/>
          </a:prstGeom>
        </p:spPr>
        <p:txBody>
          <a:bodyPr wrap="none">
            <a:spAutoFit/>
          </a:bodyPr>
          <a:lstStyle/>
          <a:p>
            <a:pPr algn="ctr" defTabSz="914395">
              <a:lnSpc>
                <a:spcPct val="85000"/>
              </a:lnSpc>
              <a:buClr>
                <a:srgbClr val="0098CC"/>
              </a:buClr>
              <a:defRPr/>
            </a:pPr>
            <a:r>
              <a:rPr lang="en-US" sz="1400" b="1" kern="0" dirty="0">
                <a:solidFill>
                  <a:schemeClr val="bg1"/>
                </a:solidFill>
                <a:cs typeface="Arial" panose="020B0604020202020204" pitchFamily="34" charset="0"/>
              </a:rPr>
              <a:t>D</a:t>
            </a:r>
          </a:p>
          <a:p>
            <a:pPr algn="ctr" defTabSz="914395">
              <a:lnSpc>
                <a:spcPct val="85000"/>
              </a:lnSpc>
              <a:buClr>
                <a:srgbClr val="0098CC"/>
              </a:buClr>
              <a:defRPr/>
            </a:pPr>
            <a:endParaRPr lang="en-US" sz="1400" b="1" kern="0" dirty="0">
              <a:solidFill>
                <a:schemeClr val="bg1"/>
              </a:solidFill>
              <a:cs typeface="Arial" panose="020B0604020202020204" pitchFamily="34" charset="0"/>
            </a:endParaRPr>
          </a:p>
          <a:p>
            <a:pPr algn="ctr" defTabSz="914395">
              <a:lnSpc>
                <a:spcPct val="85000"/>
              </a:lnSpc>
              <a:buClr>
                <a:srgbClr val="0098CC"/>
              </a:buClr>
              <a:defRPr/>
            </a:pPr>
            <a:r>
              <a:rPr lang="en-US" sz="1400" b="1" kern="0" dirty="0">
                <a:solidFill>
                  <a:schemeClr val="bg1"/>
                </a:solidFill>
                <a:cs typeface="Arial" panose="020B0604020202020204" pitchFamily="34" charset="0"/>
              </a:rPr>
              <a:t>General</a:t>
            </a:r>
          </a:p>
          <a:p>
            <a:pPr algn="ctr" defTabSz="914395">
              <a:lnSpc>
                <a:spcPct val="85000"/>
              </a:lnSpc>
              <a:buClr>
                <a:srgbClr val="0098CC"/>
              </a:buClr>
              <a:defRPr/>
            </a:pPr>
            <a:r>
              <a:rPr lang="en-US" sz="1400" b="1" kern="0" dirty="0">
                <a:solidFill>
                  <a:schemeClr val="bg1"/>
                </a:solidFill>
                <a:cs typeface="Arial" panose="020B0604020202020204" pitchFamily="34" charset="0"/>
              </a:rPr>
              <a:t>Audience</a:t>
            </a:r>
          </a:p>
          <a:p>
            <a:pPr algn="ctr" defTabSz="914395">
              <a:lnSpc>
                <a:spcPct val="85000"/>
              </a:lnSpc>
              <a:buClr>
                <a:srgbClr val="0098CC"/>
              </a:buClr>
              <a:defRPr/>
            </a:pPr>
            <a:r>
              <a:rPr lang="en-US" sz="1400" b="1" kern="0" dirty="0">
                <a:solidFill>
                  <a:schemeClr val="bg1"/>
                </a:solidFill>
                <a:cs typeface="Arial" panose="020B0604020202020204" pitchFamily="34" charset="0"/>
              </a:rPr>
              <a:t>presentation</a:t>
            </a:r>
          </a:p>
        </p:txBody>
      </p:sp>
      <p:grpSp>
        <p:nvGrpSpPr>
          <p:cNvPr id="150" name="Group 149"/>
          <p:cNvGrpSpPr>
            <a:grpSpLocks noChangeAspect="1"/>
          </p:cNvGrpSpPr>
          <p:nvPr/>
        </p:nvGrpSpPr>
        <p:grpSpPr>
          <a:xfrm>
            <a:off x="2676149" y="3178168"/>
            <a:ext cx="276368" cy="397004"/>
            <a:chOff x="1186513" y="3314312"/>
            <a:chExt cx="207640" cy="298275"/>
          </a:xfrm>
        </p:grpSpPr>
        <p:sp>
          <p:nvSpPr>
            <p:cNvPr id="26" name="Freeform 2127"/>
            <p:cNvSpPr>
              <a:spLocks/>
            </p:cNvSpPr>
            <p:nvPr/>
          </p:nvSpPr>
          <p:spPr bwMode="auto">
            <a:xfrm>
              <a:off x="1186513" y="3314312"/>
              <a:ext cx="207640" cy="209287"/>
            </a:xfrm>
            <a:custGeom>
              <a:avLst/>
              <a:gdLst>
                <a:gd name="T0" fmla="*/ 284 w 632"/>
                <a:gd name="T1" fmla="*/ 3 h 632"/>
                <a:gd name="T2" fmla="*/ 237 w 632"/>
                <a:gd name="T3" fmla="*/ 10 h 632"/>
                <a:gd name="T4" fmla="*/ 193 w 632"/>
                <a:gd name="T5" fmla="*/ 26 h 632"/>
                <a:gd name="T6" fmla="*/ 152 w 632"/>
                <a:gd name="T7" fmla="*/ 47 h 632"/>
                <a:gd name="T8" fmla="*/ 115 w 632"/>
                <a:gd name="T9" fmla="*/ 72 h 632"/>
                <a:gd name="T10" fmla="*/ 82 w 632"/>
                <a:gd name="T11" fmla="*/ 104 h 632"/>
                <a:gd name="T12" fmla="*/ 54 w 632"/>
                <a:gd name="T13" fmla="*/ 139 h 632"/>
                <a:gd name="T14" fmla="*/ 31 w 632"/>
                <a:gd name="T15" fmla="*/ 180 h 632"/>
                <a:gd name="T16" fmla="*/ 14 w 632"/>
                <a:gd name="T17" fmla="*/ 222 h 632"/>
                <a:gd name="T18" fmla="*/ 4 w 632"/>
                <a:gd name="T19" fmla="*/ 269 h 632"/>
                <a:gd name="T20" fmla="*/ 0 w 632"/>
                <a:gd name="T21" fmla="*/ 316 h 632"/>
                <a:gd name="T22" fmla="*/ 3 w 632"/>
                <a:gd name="T23" fmla="*/ 363 h 632"/>
                <a:gd name="T24" fmla="*/ 14 w 632"/>
                <a:gd name="T25" fmla="*/ 407 h 632"/>
                <a:gd name="T26" fmla="*/ 30 w 632"/>
                <a:gd name="T27" fmla="*/ 450 h 632"/>
                <a:gd name="T28" fmla="*/ 50 w 632"/>
                <a:gd name="T29" fmla="*/ 489 h 632"/>
                <a:gd name="T30" fmla="*/ 77 w 632"/>
                <a:gd name="T31" fmla="*/ 523 h 632"/>
                <a:gd name="T32" fmla="*/ 109 w 632"/>
                <a:gd name="T33" fmla="*/ 555 h 632"/>
                <a:gd name="T34" fmla="*/ 144 w 632"/>
                <a:gd name="T35" fmla="*/ 581 h 632"/>
                <a:gd name="T36" fmla="*/ 183 w 632"/>
                <a:gd name="T37" fmla="*/ 602 h 632"/>
                <a:gd name="T38" fmla="*/ 225 w 632"/>
                <a:gd name="T39" fmla="*/ 618 h 632"/>
                <a:gd name="T40" fmla="*/ 270 w 632"/>
                <a:gd name="T41" fmla="*/ 628 h 632"/>
                <a:gd name="T42" fmla="*/ 301 w 632"/>
                <a:gd name="T43" fmla="*/ 473 h 632"/>
                <a:gd name="T44" fmla="*/ 256 w 632"/>
                <a:gd name="T45" fmla="*/ 512 h 632"/>
                <a:gd name="T46" fmla="*/ 185 w 632"/>
                <a:gd name="T47" fmla="*/ 447 h 632"/>
                <a:gd name="T48" fmla="*/ 181 w 632"/>
                <a:gd name="T49" fmla="*/ 431 h 632"/>
                <a:gd name="T50" fmla="*/ 196 w 632"/>
                <a:gd name="T51" fmla="*/ 421 h 632"/>
                <a:gd name="T52" fmla="*/ 256 w 632"/>
                <a:gd name="T53" fmla="*/ 475 h 632"/>
                <a:gd name="T54" fmla="*/ 309 w 632"/>
                <a:gd name="T55" fmla="*/ 423 h 632"/>
                <a:gd name="T56" fmla="*/ 319 w 632"/>
                <a:gd name="T57" fmla="*/ 421 h 632"/>
                <a:gd name="T58" fmla="*/ 326 w 632"/>
                <a:gd name="T59" fmla="*/ 426 h 632"/>
                <a:gd name="T60" fmla="*/ 430 w 632"/>
                <a:gd name="T61" fmla="*/ 423 h 632"/>
                <a:gd name="T62" fmla="*/ 446 w 632"/>
                <a:gd name="T63" fmla="*/ 426 h 632"/>
                <a:gd name="T64" fmla="*/ 450 w 632"/>
                <a:gd name="T65" fmla="*/ 442 h 632"/>
                <a:gd name="T66" fmla="*/ 381 w 632"/>
                <a:gd name="T67" fmla="*/ 511 h 632"/>
                <a:gd name="T68" fmla="*/ 365 w 632"/>
                <a:gd name="T69" fmla="*/ 507 h 632"/>
                <a:gd name="T70" fmla="*/ 346 w 632"/>
                <a:gd name="T71" fmla="*/ 630 h 632"/>
                <a:gd name="T72" fmla="*/ 391 w 632"/>
                <a:gd name="T73" fmla="*/ 623 h 632"/>
                <a:gd name="T74" fmla="*/ 434 w 632"/>
                <a:gd name="T75" fmla="*/ 608 h 632"/>
                <a:gd name="T76" fmla="*/ 474 w 632"/>
                <a:gd name="T77" fmla="*/ 589 h 632"/>
                <a:gd name="T78" fmla="*/ 511 w 632"/>
                <a:gd name="T79" fmla="*/ 564 h 632"/>
                <a:gd name="T80" fmla="*/ 544 w 632"/>
                <a:gd name="T81" fmla="*/ 534 h 632"/>
                <a:gd name="T82" fmla="*/ 572 w 632"/>
                <a:gd name="T83" fmla="*/ 501 h 632"/>
                <a:gd name="T84" fmla="*/ 595 w 632"/>
                <a:gd name="T85" fmla="*/ 463 h 632"/>
                <a:gd name="T86" fmla="*/ 613 w 632"/>
                <a:gd name="T87" fmla="*/ 421 h 632"/>
                <a:gd name="T88" fmla="*/ 626 w 632"/>
                <a:gd name="T89" fmla="*/ 378 h 632"/>
                <a:gd name="T90" fmla="*/ 631 w 632"/>
                <a:gd name="T91" fmla="*/ 332 h 632"/>
                <a:gd name="T92" fmla="*/ 629 w 632"/>
                <a:gd name="T93" fmla="*/ 283 h 632"/>
                <a:gd name="T94" fmla="*/ 622 w 632"/>
                <a:gd name="T95" fmla="*/ 237 h 632"/>
                <a:gd name="T96" fmla="*/ 606 w 632"/>
                <a:gd name="T97" fmla="*/ 193 h 632"/>
                <a:gd name="T98" fmla="*/ 585 w 632"/>
                <a:gd name="T99" fmla="*/ 153 h 632"/>
                <a:gd name="T100" fmla="*/ 560 w 632"/>
                <a:gd name="T101" fmla="*/ 115 h 632"/>
                <a:gd name="T102" fmla="*/ 528 w 632"/>
                <a:gd name="T103" fmla="*/ 82 h 632"/>
                <a:gd name="T104" fmla="*/ 492 w 632"/>
                <a:gd name="T105" fmla="*/ 54 h 632"/>
                <a:gd name="T106" fmla="*/ 452 w 632"/>
                <a:gd name="T107" fmla="*/ 32 h 632"/>
                <a:gd name="T108" fmla="*/ 409 w 632"/>
                <a:gd name="T109" fmla="*/ 15 h 632"/>
                <a:gd name="T110" fmla="*/ 364 w 632"/>
                <a:gd name="T111" fmla="*/ 4 h 632"/>
                <a:gd name="T112" fmla="*/ 315 w 632"/>
                <a:gd name="T11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2" h="632">
                  <a:moveTo>
                    <a:pt x="315" y="0"/>
                  </a:moveTo>
                  <a:lnTo>
                    <a:pt x="299" y="1"/>
                  </a:lnTo>
                  <a:lnTo>
                    <a:pt x="284" y="3"/>
                  </a:lnTo>
                  <a:lnTo>
                    <a:pt x="268" y="4"/>
                  </a:lnTo>
                  <a:lnTo>
                    <a:pt x="252" y="6"/>
                  </a:lnTo>
                  <a:lnTo>
                    <a:pt x="237" y="10"/>
                  </a:lnTo>
                  <a:lnTo>
                    <a:pt x="221" y="15"/>
                  </a:lnTo>
                  <a:lnTo>
                    <a:pt x="207" y="20"/>
                  </a:lnTo>
                  <a:lnTo>
                    <a:pt x="193" y="26"/>
                  </a:lnTo>
                  <a:lnTo>
                    <a:pt x="179" y="32"/>
                  </a:lnTo>
                  <a:lnTo>
                    <a:pt x="165" y="38"/>
                  </a:lnTo>
                  <a:lnTo>
                    <a:pt x="152" y="47"/>
                  </a:lnTo>
                  <a:lnTo>
                    <a:pt x="139" y="54"/>
                  </a:lnTo>
                  <a:lnTo>
                    <a:pt x="127" y="64"/>
                  </a:lnTo>
                  <a:lnTo>
                    <a:pt x="115" y="72"/>
                  </a:lnTo>
                  <a:lnTo>
                    <a:pt x="103" y="82"/>
                  </a:lnTo>
                  <a:lnTo>
                    <a:pt x="92" y="93"/>
                  </a:lnTo>
                  <a:lnTo>
                    <a:pt x="82" y="104"/>
                  </a:lnTo>
                  <a:lnTo>
                    <a:pt x="72" y="115"/>
                  </a:lnTo>
                  <a:lnTo>
                    <a:pt x="63" y="127"/>
                  </a:lnTo>
                  <a:lnTo>
                    <a:pt x="54" y="139"/>
                  </a:lnTo>
                  <a:lnTo>
                    <a:pt x="45" y="153"/>
                  </a:lnTo>
                  <a:lnTo>
                    <a:pt x="38" y="166"/>
                  </a:lnTo>
                  <a:lnTo>
                    <a:pt x="31" y="180"/>
                  </a:lnTo>
                  <a:lnTo>
                    <a:pt x="25" y="193"/>
                  </a:lnTo>
                  <a:lnTo>
                    <a:pt x="19" y="208"/>
                  </a:lnTo>
                  <a:lnTo>
                    <a:pt x="14" y="222"/>
                  </a:lnTo>
                  <a:lnTo>
                    <a:pt x="10" y="237"/>
                  </a:lnTo>
                  <a:lnTo>
                    <a:pt x="6" y="253"/>
                  </a:lnTo>
                  <a:lnTo>
                    <a:pt x="4" y="269"/>
                  </a:lnTo>
                  <a:lnTo>
                    <a:pt x="1" y="283"/>
                  </a:lnTo>
                  <a:lnTo>
                    <a:pt x="0" y="301"/>
                  </a:lnTo>
                  <a:lnTo>
                    <a:pt x="0" y="316"/>
                  </a:lnTo>
                  <a:lnTo>
                    <a:pt x="0" y="332"/>
                  </a:lnTo>
                  <a:lnTo>
                    <a:pt x="1" y="347"/>
                  </a:lnTo>
                  <a:lnTo>
                    <a:pt x="3" y="363"/>
                  </a:lnTo>
                  <a:lnTo>
                    <a:pt x="6" y="378"/>
                  </a:lnTo>
                  <a:lnTo>
                    <a:pt x="9" y="393"/>
                  </a:lnTo>
                  <a:lnTo>
                    <a:pt x="14" y="407"/>
                  </a:lnTo>
                  <a:lnTo>
                    <a:pt x="17" y="421"/>
                  </a:lnTo>
                  <a:lnTo>
                    <a:pt x="23" y="436"/>
                  </a:lnTo>
                  <a:lnTo>
                    <a:pt x="30" y="450"/>
                  </a:lnTo>
                  <a:lnTo>
                    <a:pt x="36" y="463"/>
                  </a:lnTo>
                  <a:lnTo>
                    <a:pt x="43" y="475"/>
                  </a:lnTo>
                  <a:lnTo>
                    <a:pt x="50" y="489"/>
                  </a:lnTo>
                  <a:lnTo>
                    <a:pt x="59" y="501"/>
                  </a:lnTo>
                  <a:lnTo>
                    <a:pt x="69" y="512"/>
                  </a:lnTo>
                  <a:lnTo>
                    <a:pt x="77" y="523"/>
                  </a:lnTo>
                  <a:lnTo>
                    <a:pt x="87" y="534"/>
                  </a:lnTo>
                  <a:lnTo>
                    <a:pt x="98" y="545"/>
                  </a:lnTo>
                  <a:lnTo>
                    <a:pt x="109" y="555"/>
                  </a:lnTo>
                  <a:lnTo>
                    <a:pt x="120" y="564"/>
                  </a:lnTo>
                  <a:lnTo>
                    <a:pt x="132" y="573"/>
                  </a:lnTo>
                  <a:lnTo>
                    <a:pt x="144" y="581"/>
                  </a:lnTo>
                  <a:lnTo>
                    <a:pt x="157" y="589"/>
                  </a:lnTo>
                  <a:lnTo>
                    <a:pt x="170" y="596"/>
                  </a:lnTo>
                  <a:lnTo>
                    <a:pt x="183" y="602"/>
                  </a:lnTo>
                  <a:lnTo>
                    <a:pt x="197" y="608"/>
                  </a:lnTo>
                  <a:lnTo>
                    <a:pt x="210" y="613"/>
                  </a:lnTo>
                  <a:lnTo>
                    <a:pt x="225" y="618"/>
                  </a:lnTo>
                  <a:lnTo>
                    <a:pt x="240" y="623"/>
                  </a:lnTo>
                  <a:lnTo>
                    <a:pt x="254" y="625"/>
                  </a:lnTo>
                  <a:lnTo>
                    <a:pt x="270" y="628"/>
                  </a:lnTo>
                  <a:lnTo>
                    <a:pt x="285" y="630"/>
                  </a:lnTo>
                  <a:lnTo>
                    <a:pt x="301" y="632"/>
                  </a:lnTo>
                  <a:lnTo>
                    <a:pt x="301" y="473"/>
                  </a:lnTo>
                  <a:lnTo>
                    <a:pt x="267" y="507"/>
                  </a:lnTo>
                  <a:lnTo>
                    <a:pt x="262" y="511"/>
                  </a:lnTo>
                  <a:lnTo>
                    <a:pt x="256" y="512"/>
                  </a:lnTo>
                  <a:lnTo>
                    <a:pt x="249" y="511"/>
                  </a:lnTo>
                  <a:lnTo>
                    <a:pt x="245" y="507"/>
                  </a:lnTo>
                  <a:lnTo>
                    <a:pt x="185" y="447"/>
                  </a:lnTo>
                  <a:lnTo>
                    <a:pt x="181" y="442"/>
                  </a:lnTo>
                  <a:lnTo>
                    <a:pt x="180" y="436"/>
                  </a:lnTo>
                  <a:lnTo>
                    <a:pt x="181" y="431"/>
                  </a:lnTo>
                  <a:lnTo>
                    <a:pt x="185" y="426"/>
                  </a:lnTo>
                  <a:lnTo>
                    <a:pt x="190" y="423"/>
                  </a:lnTo>
                  <a:lnTo>
                    <a:pt x="196" y="421"/>
                  </a:lnTo>
                  <a:lnTo>
                    <a:pt x="201" y="423"/>
                  </a:lnTo>
                  <a:lnTo>
                    <a:pt x="205" y="426"/>
                  </a:lnTo>
                  <a:lnTo>
                    <a:pt x="256" y="475"/>
                  </a:lnTo>
                  <a:lnTo>
                    <a:pt x="304" y="426"/>
                  </a:lnTo>
                  <a:lnTo>
                    <a:pt x="307" y="424"/>
                  </a:lnTo>
                  <a:lnTo>
                    <a:pt x="309" y="423"/>
                  </a:lnTo>
                  <a:lnTo>
                    <a:pt x="313" y="421"/>
                  </a:lnTo>
                  <a:lnTo>
                    <a:pt x="315" y="421"/>
                  </a:lnTo>
                  <a:lnTo>
                    <a:pt x="319" y="421"/>
                  </a:lnTo>
                  <a:lnTo>
                    <a:pt x="321" y="423"/>
                  </a:lnTo>
                  <a:lnTo>
                    <a:pt x="324" y="424"/>
                  </a:lnTo>
                  <a:lnTo>
                    <a:pt x="326" y="426"/>
                  </a:lnTo>
                  <a:lnTo>
                    <a:pt x="375" y="475"/>
                  </a:lnTo>
                  <a:lnTo>
                    <a:pt x="425" y="426"/>
                  </a:lnTo>
                  <a:lnTo>
                    <a:pt x="430" y="423"/>
                  </a:lnTo>
                  <a:lnTo>
                    <a:pt x="436" y="421"/>
                  </a:lnTo>
                  <a:lnTo>
                    <a:pt x="441" y="423"/>
                  </a:lnTo>
                  <a:lnTo>
                    <a:pt x="446" y="426"/>
                  </a:lnTo>
                  <a:lnTo>
                    <a:pt x="450" y="431"/>
                  </a:lnTo>
                  <a:lnTo>
                    <a:pt x="451" y="436"/>
                  </a:lnTo>
                  <a:lnTo>
                    <a:pt x="450" y="442"/>
                  </a:lnTo>
                  <a:lnTo>
                    <a:pt x="446" y="447"/>
                  </a:lnTo>
                  <a:lnTo>
                    <a:pt x="386" y="507"/>
                  </a:lnTo>
                  <a:lnTo>
                    <a:pt x="381" y="511"/>
                  </a:lnTo>
                  <a:lnTo>
                    <a:pt x="375" y="512"/>
                  </a:lnTo>
                  <a:lnTo>
                    <a:pt x="370" y="511"/>
                  </a:lnTo>
                  <a:lnTo>
                    <a:pt x="365" y="507"/>
                  </a:lnTo>
                  <a:lnTo>
                    <a:pt x="330" y="473"/>
                  </a:lnTo>
                  <a:lnTo>
                    <a:pt x="330" y="632"/>
                  </a:lnTo>
                  <a:lnTo>
                    <a:pt x="346" y="630"/>
                  </a:lnTo>
                  <a:lnTo>
                    <a:pt x="362" y="628"/>
                  </a:lnTo>
                  <a:lnTo>
                    <a:pt x="376" y="625"/>
                  </a:lnTo>
                  <a:lnTo>
                    <a:pt x="391" y="623"/>
                  </a:lnTo>
                  <a:lnTo>
                    <a:pt x="406" y="618"/>
                  </a:lnTo>
                  <a:lnTo>
                    <a:pt x="420" y="613"/>
                  </a:lnTo>
                  <a:lnTo>
                    <a:pt x="434" y="608"/>
                  </a:lnTo>
                  <a:lnTo>
                    <a:pt x="449" y="602"/>
                  </a:lnTo>
                  <a:lnTo>
                    <a:pt x="462" y="596"/>
                  </a:lnTo>
                  <a:lnTo>
                    <a:pt x="474" y="589"/>
                  </a:lnTo>
                  <a:lnTo>
                    <a:pt x="488" y="581"/>
                  </a:lnTo>
                  <a:lnTo>
                    <a:pt x="500" y="573"/>
                  </a:lnTo>
                  <a:lnTo>
                    <a:pt x="511" y="564"/>
                  </a:lnTo>
                  <a:lnTo>
                    <a:pt x="522" y="555"/>
                  </a:lnTo>
                  <a:lnTo>
                    <a:pt x="533" y="545"/>
                  </a:lnTo>
                  <a:lnTo>
                    <a:pt x="544" y="534"/>
                  </a:lnTo>
                  <a:lnTo>
                    <a:pt x="554" y="523"/>
                  </a:lnTo>
                  <a:lnTo>
                    <a:pt x="563" y="512"/>
                  </a:lnTo>
                  <a:lnTo>
                    <a:pt x="572" y="501"/>
                  </a:lnTo>
                  <a:lnTo>
                    <a:pt x="580" y="489"/>
                  </a:lnTo>
                  <a:lnTo>
                    <a:pt x="588" y="475"/>
                  </a:lnTo>
                  <a:lnTo>
                    <a:pt x="595" y="463"/>
                  </a:lnTo>
                  <a:lnTo>
                    <a:pt x="602" y="450"/>
                  </a:lnTo>
                  <a:lnTo>
                    <a:pt x="609" y="436"/>
                  </a:lnTo>
                  <a:lnTo>
                    <a:pt x="613" y="421"/>
                  </a:lnTo>
                  <a:lnTo>
                    <a:pt x="618" y="408"/>
                  </a:lnTo>
                  <a:lnTo>
                    <a:pt x="622" y="393"/>
                  </a:lnTo>
                  <a:lnTo>
                    <a:pt x="626" y="378"/>
                  </a:lnTo>
                  <a:lnTo>
                    <a:pt x="628" y="363"/>
                  </a:lnTo>
                  <a:lnTo>
                    <a:pt x="631" y="347"/>
                  </a:lnTo>
                  <a:lnTo>
                    <a:pt x="631" y="332"/>
                  </a:lnTo>
                  <a:lnTo>
                    <a:pt x="632" y="316"/>
                  </a:lnTo>
                  <a:lnTo>
                    <a:pt x="631" y="301"/>
                  </a:lnTo>
                  <a:lnTo>
                    <a:pt x="629" y="283"/>
                  </a:lnTo>
                  <a:lnTo>
                    <a:pt x="628" y="269"/>
                  </a:lnTo>
                  <a:lnTo>
                    <a:pt x="626" y="253"/>
                  </a:lnTo>
                  <a:lnTo>
                    <a:pt x="622" y="237"/>
                  </a:lnTo>
                  <a:lnTo>
                    <a:pt x="617" y="222"/>
                  </a:lnTo>
                  <a:lnTo>
                    <a:pt x="612" y="208"/>
                  </a:lnTo>
                  <a:lnTo>
                    <a:pt x="606" y="193"/>
                  </a:lnTo>
                  <a:lnTo>
                    <a:pt x="600" y="180"/>
                  </a:lnTo>
                  <a:lnTo>
                    <a:pt x="594" y="166"/>
                  </a:lnTo>
                  <a:lnTo>
                    <a:pt x="585" y="153"/>
                  </a:lnTo>
                  <a:lnTo>
                    <a:pt x="578" y="139"/>
                  </a:lnTo>
                  <a:lnTo>
                    <a:pt x="568" y="127"/>
                  </a:lnTo>
                  <a:lnTo>
                    <a:pt x="560" y="115"/>
                  </a:lnTo>
                  <a:lnTo>
                    <a:pt x="550" y="104"/>
                  </a:lnTo>
                  <a:lnTo>
                    <a:pt x="539" y="93"/>
                  </a:lnTo>
                  <a:lnTo>
                    <a:pt x="528" y="82"/>
                  </a:lnTo>
                  <a:lnTo>
                    <a:pt x="517" y="72"/>
                  </a:lnTo>
                  <a:lnTo>
                    <a:pt x="505" y="64"/>
                  </a:lnTo>
                  <a:lnTo>
                    <a:pt x="492" y="54"/>
                  </a:lnTo>
                  <a:lnTo>
                    <a:pt x="479" y="47"/>
                  </a:lnTo>
                  <a:lnTo>
                    <a:pt x="466" y="38"/>
                  </a:lnTo>
                  <a:lnTo>
                    <a:pt x="452" y="32"/>
                  </a:lnTo>
                  <a:lnTo>
                    <a:pt x="439" y="26"/>
                  </a:lnTo>
                  <a:lnTo>
                    <a:pt x="424" y="20"/>
                  </a:lnTo>
                  <a:lnTo>
                    <a:pt x="409" y="15"/>
                  </a:lnTo>
                  <a:lnTo>
                    <a:pt x="395" y="10"/>
                  </a:lnTo>
                  <a:lnTo>
                    <a:pt x="379" y="6"/>
                  </a:lnTo>
                  <a:lnTo>
                    <a:pt x="364" y="4"/>
                  </a:lnTo>
                  <a:lnTo>
                    <a:pt x="348" y="3"/>
                  </a:lnTo>
                  <a:lnTo>
                    <a:pt x="331" y="1"/>
                  </a:lnTo>
                  <a:lnTo>
                    <a:pt x="31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27" name="Freeform 2128"/>
            <p:cNvSpPr>
              <a:spLocks/>
            </p:cNvSpPr>
            <p:nvPr/>
          </p:nvSpPr>
          <p:spPr bwMode="auto">
            <a:xfrm>
              <a:off x="1255726" y="3543374"/>
              <a:ext cx="69213" cy="9888"/>
            </a:xfrm>
            <a:custGeom>
              <a:avLst/>
              <a:gdLst>
                <a:gd name="T0" fmla="*/ 196 w 210"/>
                <a:gd name="T1" fmla="*/ 0 h 29"/>
                <a:gd name="T2" fmla="*/ 15 w 210"/>
                <a:gd name="T3" fmla="*/ 0 h 29"/>
                <a:gd name="T4" fmla="*/ 9 w 210"/>
                <a:gd name="T5" fmla="*/ 1 h 29"/>
                <a:gd name="T6" fmla="*/ 5 w 210"/>
                <a:gd name="T7" fmla="*/ 3 h 29"/>
                <a:gd name="T8" fmla="*/ 2 w 210"/>
                <a:gd name="T9" fmla="*/ 8 h 29"/>
                <a:gd name="T10" fmla="*/ 0 w 210"/>
                <a:gd name="T11" fmla="*/ 14 h 29"/>
                <a:gd name="T12" fmla="*/ 2 w 210"/>
                <a:gd name="T13" fmla="*/ 20 h 29"/>
                <a:gd name="T14" fmla="*/ 5 w 210"/>
                <a:gd name="T15" fmla="*/ 25 h 29"/>
                <a:gd name="T16" fmla="*/ 9 w 210"/>
                <a:gd name="T17" fmla="*/ 28 h 29"/>
                <a:gd name="T18" fmla="*/ 15 w 210"/>
                <a:gd name="T19" fmla="*/ 29 h 29"/>
                <a:gd name="T20" fmla="*/ 196 w 210"/>
                <a:gd name="T21" fmla="*/ 29 h 29"/>
                <a:gd name="T22" fmla="*/ 202 w 210"/>
                <a:gd name="T23" fmla="*/ 28 h 29"/>
                <a:gd name="T24" fmla="*/ 207 w 210"/>
                <a:gd name="T25" fmla="*/ 25 h 29"/>
                <a:gd name="T26" fmla="*/ 209 w 210"/>
                <a:gd name="T27" fmla="*/ 20 h 29"/>
                <a:gd name="T28" fmla="*/ 210 w 210"/>
                <a:gd name="T29" fmla="*/ 14 h 29"/>
                <a:gd name="T30" fmla="*/ 209 w 210"/>
                <a:gd name="T31" fmla="*/ 8 h 29"/>
                <a:gd name="T32" fmla="*/ 207 w 210"/>
                <a:gd name="T33" fmla="*/ 3 h 29"/>
                <a:gd name="T34" fmla="*/ 202 w 210"/>
                <a:gd name="T35" fmla="*/ 1 h 29"/>
                <a:gd name="T36" fmla="*/ 196 w 21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9">
                  <a:moveTo>
                    <a:pt x="196" y="0"/>
                  </a:moveTo>
                  <a:lnTo>
                    <a:pt x="15" y="0"/>
                  </a:lnTo>
                  <a:lnTo>
                    <a:pt x="9" y="1"/>
                  </a:lnTo>
                  <a:lnTo>
                    <a:pt x="5" y="3"/>
                  </a:lnTo>
                  <a:lnTo>
                    <a:pt x="2" y="8"/>
                  </a:lnTo>
                  <a:lnTo>
                    <a:pt x="0" y="14"/>
                  </a:lnTo>
                  <a:lnTo>
                    <a:pt x="2" y="20"/>
                  </a:lnTo>
                  <a:lnTo>
                    <a:pt x="5" y="25"/>
                  </a:lnTo>
                  <a:lnTo>
                    <a:pt x="9" y="28"/>
                  </a:lnTo>
                  <a:lnTo>
                    <a:pt x="15" y="29"/>
                  </a:lnTo>
                  <a:lnTo>
                    <a:pt x="196" y="29"/>
                  </a:lnTo>
                  <a:lnTo>
                    <a:pt x="202" y="28"/>
                  </a:lnTo>
                  <a:lnTo>
                    <a:pt x="207" y="25"/>
                  </a:lnTo>
                  <a:lnTo>
                    <a:pt x="209" y="20"/>
                  </a:lnTo>
                  <a:lnTo>
                    <a:pt x="210" y="14"/>
                  </a:lnTo>
                  <a:lnTo>
                    <a:pt x="209" y="8"/>
                  </a:lnTo>
                  <a:lnTo>
                    <a:pt x="207" y="3"/>
                  </a:lnTo>
                  <a:lnTo>
                    <a:pt x="202" y="1"/>
                  </a:lnTo>
                  <a:lnTo>
                    <a:pt x="1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28" name="Freeform 2129"/>
            <p:cNvSpPr>
              <a:spLocks/>
            </p:cNvSpPr>
            <p:nvPr/>
          </p:nvSpPr>
          <p:spPr bwMode="auto">
            <a:xfrm>
              <a:off x="1255726" y="3563149"/>
              <a:ext cx="69213" cy="9888"/>
            </a:xfrm>
            <a:custGeom>
              <a:avLst/>
              <a:gdLst>
                <a:gd name="T0" fmla="*/ 196 w 210"/>
                <a:gd name="T1" fmla="*/ 0 h 31"/>
                <a:gd name="T2" fmla="*/ 15 w 210"/>
                <a:gd name="T3" fmla="*/ 0 h 31"/>
                <a:gd name="T4" fmla="*/ 9 w 210"/>
                <a:gd name="T5" fmla="*/ 2 h 31"/>
                <a:gd name="T6" fmla="*/ 5 w 210"/>
                <a:gd name="T7" fmla="*/ 5 h 31"/>
                <a:gd name="T8" fmla="*/ 2 w 210"/>
                <a:gd name="T9" fmla="*/ 10 h 31"/>
                <a:gd name="T10" fmla="*/ 0 w 210"/>
                <a:gd name="T11" fmla="*/ 15 h 31"/>
                <a:gd name="T12" fmla="*/ 2 w 210"/>
                <a:gd name="T13" fmla="*/ 21 h 31"/>
                <a:gd name="T14" fmla="*/ 5 w 210"/>
                <a:gd name="T15" fmla="*/ 26 h 31"/>
                <a:gd name="T16" fmla="*/ 9 w 210"/>
                <a:gd name="T17" fmla="*/ 30 h 31"/>
                <a:gd name="T18" fmla="*/ 15 w 210"/>
                <a:gd name="T19" fmla="*/ 31 h 31"/>
                <a:gd name="T20" fmla="*/ 196 w 210"/>
                <a:gd name="T21" fmla="*/ 31 h 31"/>
                <a:gd name="T22" fmla="*/ 202 w 210"/>
                <a:gd name="T23" fmla="*/ 30 h 31"/>
                <a:gd name="T24" fmla="*/ 207 w 210"/>
                <a:gd name="T25" fmla="*/ 26 h 31"/>
                <a:gd name="T26" fmla="*/ 209 w 210"/>
                <a:gd name="T27" fmla="*/ 21 h 31"/>
                <a:gd name="T28" fmla="*/ 210 w 210"/>
                <a:gd name="T29" fmla="*/ 15 h 31"/>
                <a:gd name="T30" fmla="*/ 209 w 210"/>
                <a:gd name="T31" fmla="*/ 10 h 31"/>
                <a:gd name="T32" fmla="*/ 207 w 210"/>
                <a:gd name="T33" fmla="*/ 5 h 31"/>
                <a:gd name="T34" fmla="*/ 202 w 210"/>
                <a:gd name="T35" fmla="*/ 2 h 31"/>
                <a:gd name="T36" fmla="*/ 196 w 21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31">
                  <a:moveTo>
                    <a:pt x="196" y="0"/>
                  </a:moveTo>
                  <a:lnTo>
                    <a:pt x="15" y="0"/>
                  </a:lnTo>
                  <a:lnTo>
                    <a:pt x="9" y="2"/>
                  </a:lnTo>
                  <a:lnTo>
                    <a:pt x="5" y="5"/>
                  </a:lnTo>
                  <a:lnTo>
                    <a:pt x="2" y="10"/>
                  </a:lnTo>
                  <a:lnTo>
                    <a:pt x="0" y="15"/>
                  </a:lnTo>
                  <a:lnTo>
                    <a:pt x="2" y="21"/>
                  </a:lnTo>
                  <a:lnTo>
                    <a:pt x="5" y="26"/>
                  </a:lnTo>
                  <a:lnTo>
                    <a:pt x="9" y="30"/>
                  </a:lnTo>
                  <a:lnTo>
                    <a:pt x="15" y="31"/>
                  </a:lnTo>
                  <a:lnTo>
                    <a:pt x="196" y="31"/>
                  </a:lnTo>
                  <a:lnTo>
                    <a:pt x="202" y="30"/>
                  </a:lnTo>
                  <a:lnTo>
                    <a:pt x="207" y="26"/>
                  </a:lnTo>
                  <a:lnTo>
                    <a:pt x="209" y="21"/>
                  </a:lnTo>
                  <a:lnTo>
                    <a:pt x="210" y="15"/>
                  </a:lnTo>
                  <a:lnTo>
                    <a:pt x="209" y="10"/>
                  </a:lnTo>
                  <a:lnTo>
                    <a:pt x="207" y="5"/>
                  </a:lnTo>
                  <a:lnTo>
                    <a:pt x="202" y="2"/>
                  </a:lnTo>
                  <a:lnTo>
                    <a:pt x="1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29" name="Freeform 2130"/>
            <p:cNvSpPr>
              <a:spLocks/>
            </p:cNvSpPr>
            <p:nvPr/>
          </p:nvSpPr>
          <p:spPr bwMode="auto">
            <a:xfrm>
              <a:off x="1255726" y="3582924"/>
              <a:ext cx="69213" cy="29663"/>
            </a:xfrm>
            <a:custGeom>
              <a:avLst/>
              <a:gdLst>
                <a:gd name="T0" fmla="*/ 196 w 210"/>
                <a:gd name="T1" fmla="*/ 0 h 91"/>
                <a:gd name="T2" fmla="*/ 15 w 210"/>
                <a:gd name="T3" fmla="*/ 0 h 91"/>
                <a:gd name="T4" fmla="*/ 9 w 210"/>
                <a:gd name="T5" fmla="*/ 1 h 91"/>
                <a:gd name="T6" fmla="*/ 5 w 210"/>
                <a:gd name="T7" fmla="*/ 5 h 91"/>
                <a:gd name="T8" fmla="*/ 2 w 210"/>
                <a:gd name="T9" fmla="*/ 10 h 91"/>
                <a:gd name="T10" fmla="*/ 0 w 210"/>
                <a:gd name="T11" fmla="*/ 16 h 91"/>
                <a:gd name="T12" fmla="*/ 2 w 210"/>
                <a:gd name="T13" fmla="*/ 21 h 91"/>
                <a:gd name="T14" fmla="*/ 5 w 210"/>
                <a:gd name="T15" fmla="*/ 26 h 91"/>
                <a:gd name="T16" fmla="*/ 9 w 210"/>
                <a:gd name="T17" fmla="*/ 30 h 91"/>
                <a:gd name="T18" fmla="*/ 15 w 210"/>
                <a:gd name="T19" fmla="*/ 31 h 91"/>
                <a:gd name="T20" fmla="*/ 91 w 210"/>
                <a:gd name="T21" fmla="*/ 31 h 91"/>
                <a:gd name="T22" fmla="*/ 91 w 210"/>
                <a:gd name="T23" fmla="*/ 76 h 91"/>
                <a:gd name="T24" fmla="*/ 92 w 210"/>
                <a:gd name="T25" fmla="*/ 82 h 91"/>
                <a:gd name="T26" fmla="*/ 94 w 210"/>
                <a:gd name="T27" fmla="*/ 87 h 91"/>
                <a:gd name="T28" fmla="*/ 99 w 210"/>
                <a:gd name="T29" fmla="*/ 89 h 91"/>
                <a:gd name="T30" fmla="*/ 105 w 210"/>
                <a:gd name="T31" fmla="*/ 91 h 91"/>
                <a:gd name="T32" fmla="*/ 111 w 210"/>
                <a:gd name="T33" fmla="*/ 89 h 91"/>
                <a:gd name="T34" fmla="*/ 116 w 210"/>
                <a:gd name="T35" fmla="*/ 87 h 91"/>
                <a:gd name="T36" fmla="*/ 120 w 210"/>
                <a:gd name="T37" fmla="*/ 82 h 91"/>
                <a:gd name="T38" fmla="*/ 120 w 210"/>
                <a:gd name="T39" fmla="*/ 76 h 91"/>
                <a:gd name="T40" fmla="*/ 120 w 210"/>
                <a:gd name="T41" fmla="*/ 31 h 91"/>
                <a:gd name="T42" fmla="*/ 196 w 210"/>
                <a:gd name="T43" fmla="*/ 31 h 91"/>
                <a:gd name="T44" fmla="*/ 202 w 210"/>
                <a:gd name="T45" fmla="*/ 30 h 91"/>
                <a:gd name="T46" fmla="*/ 207 w 210"/>
                <a:gd name="T47" fmla="*/ 26 h 91"/>
                <a:gd name="T48" fmla="*/ 209 w 210"/>
                <a:gd name="T49" fmla="*/ 21 h 91"/>
                <a:gd name="T50" fmla="*/ 210 w 210"/>
                <a:gd name="T51" fmla="*/ 16 h 91"/>
                <a:gd name="T52" fmla="*/ 209 w 210"/>
                <a:gd name="T53" fmla="*/ 10 h 91"/>
                <a:gd name="T54" fmla="*/ 207 w 210"/>
                <a:gd name="T55" fmla="*/ 5 h 91"/>
                <a:gd name="T56" fmla="*/ 202 w 210"/>
                <a:gd name="T57" fmla="*/ 1 h 91"/>
                <a:gd name="T58" fmla="*/ 196 w 21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91">
                  <a:moveTo>
                    <a:pt x="196" y="0"/>
                  </a:moveTo>
                  <a:lnTo>
                    <a:pt x="15" y="0"/>
                  </a:lnTo>
                  <a:lnTo>
                    <a:pt x="9" y="1"/>
                  </a:lnTo>
                  <a:lnTo>
                    <a:pt x="5" y="5"/>
                  </a:lnTo>
                  <a:lnTo>
                    <a:pt x="2" y="10"/>
                  </a:lnTo>
                  <a:lnTo>
                    <a:pt x="0" y="16"/>
                  </a:lnTo>
                  <a:lnTo>
                    <a:pt x="2" y="21"/>
                  </a:lnTo>
                  <a:lnTo>
                    <a:pt x="5" y="26"/>
                  </a:lnTo>
                  <a:lnTo>
                    <a:pt x="9" y="30"/>
                  </a:lnTo>
                  <a:lnTo>
                    <a:pt x="15" y="31"/>
                  </a:lnTo>
                  <a:lnTo>
                    <a:pt x="91" y="31"/>
                  </a:lnTo>
                  <a:lnTo>
                    <a:pt x="91" y="76"/>
                  </a:lnTo>
                  <a:lnTo>
                    <a:pt x="92" y="82"/>
                  </a:lnTo>
                  <a:lnTo>
                    <a:pt x="94" y="87"/>
                  </a:lnTo>
                  <a:lnTo>
                    <a:pt x="99" y="89"/>
                  </a:lnTo>
                  <a:lnTo>
                    <a:pt x="105" y="91"/>
                  </a:lnTo>
                  <a:lnTo>
                    <a:pt x="111" y="89"/>
                  </a:lnTo>
                  <a:lnTo>
                    <a:pt x="116" y="87"/>
                  </a:lnTo>
                  <a:lnTo>
                    <a:pt x="120" y="82"/>
                  </a:lnTo>
                  <a:lnTo>
                    <a:pt x="120" y="76"/>
                  </a:lnTo>
                  <a:lnTo>
                    <a:pt x="120" y="31"/>
                  </a:lnTo>
                  <a:lnTo>
                    <a:pt x="196" y="31"/>
                  </a:lnTo>
                  <a:lnTo>
                    <a:pt x="202" y="30"/>
                  </a:lnTo>
                  <a:lnTo>
                    <a:pt x="207" y="26"/>
                  </a:lnTo>
                  <a:lnTo>
                    <a:pt x="209" y="21"/>
                  </a:lnTo>
                  <a:lnTo>
                    <a:pt x="210" y="16"/>
                  </a:lnTo>
                  <a:lnTo>
                    <a:pt x="209" y="10"/>
                  </a:lnTo>
                  <a:lnTo>
                    <a:pt x="207" y="5"/>
                  </a:lnTo>
                  <a:lnTo>
                    <a:pt x="202" y="1"/>
                  </a:lnTo>
                  <a:lnTo>
                    <a:pt x="1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151" name="Group 150"/>
          <p:cNvGrpSpPr>
            <a:grpSpLocks noChangeAspect="1"/>
          </p:cNvGrpSpPr>
          <p:nvPr/>
        </p:nvGrpSpPr>
        <p:grpSpPr>
          <a:xfrm>
            <a:off x="7075254" y="3172726"/>
            <a:ext cx="405647" cy="407899"/>
            <a:chOff x="5601689" y="3323098"/>
            <a:chExt cx="304768" cy="306460"/>
          </a:xfrm>
        </p:grpSpPr>
        <p:sp>
          <p:nvSpPr>
            <p:cNvPr id="51" name="Freeform 565"/>
            <p:cNvSpPr>
              <a:spLocks noEditPoints="1"/>
            </p:cNvSpPr>
            <p:nvPr/>
          </p:nvSpPr>
          <p:spPr bwMode="auto">
            <a:xfrm>
              <a:off x="5601689" y="3323098"/>
              <a:ext cx="304768" cy="306460"/>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66"/>
            <p:cNvSpPr>
              <a:spLocks/>
            </p:cNvSpPr>
            <p:nvPr/>
          </p:nvSpPr>
          <p:spPr bwMode="auto">
            <a:xfrm>
              <a:off x="5632166" y="3384051"/>
              <a:ext cx="213338" cy="7788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4347"/>
          <p:cNvSpPr>
            <a:spLocks noChangeAspect="1"/>
          </p:cNvSpPr>
          <p:nvPr/>
        </p:nvSpPr>
        <p:spPr bwMode="auto">
          <a:xfrm>
            <a:off x="4799472" y="3172726"/>
            <a:ext cx="407900" cy="407899"/>
          </a:xfrm>
          <a:custGeom>
            <a:avLst/>
            <a:gdLst>
              <a:gd name="T0" fmla="*/ 795 w 891"/>
              <a:gd name="T1" fmla="*/ 575 h 893"/>
              <a:gd name="T2" fmla="*/ 727 w 891"/>
              <a:gd name="T3" fmla="*/ 560 h 893"/>
              <a:gd name="T4" fmla="*/ 546 w 891"/>
              <a:gd name="T5" fmla="*/ 446 h 893"/>
              <a:gd name="T6" fmla="*/ 742 w 891"/>
              <a:gd name="T7" fmla="*/ 331 h 893"/>
              <a:gd name="T8" fmla="*/ 831 w 891"/>
              <a:gd name="T9" fmla="*/ 295 h 893"/>
              <a:gd name="T10" fmla="*/ 877 w 891"/>
              <a:gd name="T11" fmla="*/ 233 h 893"/>
              <a:gd name="T12" fmla="*/ 891 w 891"/>
              <a:gd name="T13" fmla="*/ 163 h 893"/>
              <a:gd name="T14" fmla="*/ 876 w 891"/>
              <a:gd name="T15" fmla="*/ 101 h 893"/>
              <a:gd name="T16" fmla="*/ 856 w 891"/>
              <a:gd name="T17" fmla="*/ 98 h 893"/>
              <a:gd name="T18" fmla="*/ 797 w 891"/>
              <a:gd name="T19" fmla="*/ 36 h 893"/>
              <a:gd name="T20" fmla="*/ 794 w 891"/>
              <a:gd name="T21" fmla="*/ 15 h 893"/>
              <a:gd name="T22" fmla="*/ 709 w 891"/>
              <a:gd name="T23" fmla="*/ 1 h 893"/>
              <a:gd name="T24" fmla="*/ 620 w 891"/>
              <a:gd name="T25" fmla="*/ 38 h 893"/>
              <a:gd name="T26" fmla="*/ 574 w 891"/>
              <a:gd name="T27" fmla="*/ 97 h 893"/>
              <a:gd name="T28" fmla="*/ 559 w 891"/>
              <a:gd name="T29" fmla="*/ 163 h 893"/>
              <a:gd name="T30" fmla="*/ 446 w 891"/>
              <a:gd name="T31" fmla="*/ 345 h 893"/>
              <a:gd name="T32" fmla="*/ 331 w 891"/>
              <a:gd name="T33" fmla="*/ 163 h 893"/>
              <a:gd name="T34" fmla="*/ 316 w 891"/>
              <a:gd name="T35" fmla="*/ 97 h 893"/>
              <a:gd name="T36" fmla="*/ 274 w 891"/>
              <a:gd name="T37" fmla="*/ 40 h 893"/>
              <a:gd name="T38" fmla="*/ 209 w 891"/>
              <a:gd name="T39" fmla="*/ 6 h 893"/>
              <a:gd name="T40" fmla="*/ 139 w 891"/>
              <a:gd name="T41" fmla="*/ 3 h 893"/>
              <a:gd name="T42" fmla="*/ 96 w 891"/>
              <a:gd name="T43" fmla="*/ 21 h 893"/>
              <a:gd name="T44" fmla="*/ 179 w 891"/>
              <a:gd name="T45" fmla="*/ 105 h 893"/>
              <a:gd name="T46" fmla="*/ 28 w 891"/>
              <a:gd name="T47" fmla="*/ 95 h 893"/>
              <a:gd name="T48" fmla="*/ 8 w 891"/>
              <a:gd name="T49" fmla="*/ 116 h 893"/>
              <a:gd name="T50" fmla="*/ 1 w 891"/>
              <a:gd name="T51" fmla="*/ 188 h 893"/>
              <a:gd name="T52" fmla="*/ 24 w 891"/>
              <a:gd name="T53" fmla="*/ 256 h 893"/>
              <a:gd name="T54" fmla="*/ 76 w 891"/>
              <a:gd name="T55" fmla="*/ 308 h 893"/>
              <a:gd name="T56" fmla="*/ 140 w 891"/>
              <a:gd name="T57" fmla="*/ 331 h 893"/>
              <a:gd name="T58" fmla="*/ 209 w 891"/>
              <a:gd name="T59" fmla="*/ 327 h 893"/>
              <a:gd name="T60" fmla="*/ 179 w 891"/>
              <a:gd name="T61" fmla="*/ 561 h 893"/>
              <a:gd name="T62" fmla="*/ 87 w 891"/>
              <a:gd name="T63" fmla="*/ 580 h 893"/>
              <a:gd name="T64" fmla="*/ 24 w 891"/>
              <a:gd name="T65" fmla="*/ 638 h 893"/>
              <a:gd name="T66" fmla="*/ 1 w 891"/>
              <a:gd name="T67" fmla="*/ 707 h 893"/>
              <a:gd name="T68" fmla="*/ 8 w 891"/>
              <a:gd name="T69" fmla="*/ 778 h 893"/>
              <a:gd name="T70" fmla="*/ 28 w 891"/>
              <a:gd name="T71" fmla="*/ 800 h 893"/>
              <a:gd name="T72" fmla="*/ 179 w 891"/>
              <a:gd name="T73" fmla="*/ 786 h 893"/>
              <a:gd name="T74" fmla="*/ 96 w 891"/>
              <a:gd name="T75" fmla="*/ 871 h 893"/>
              <a:gd name="T76" fmla="*/ 152 w 891"/>
              <a:gd name="T77" fmla="*/ 892 h 893"/>
              <a:gd name="T78" fmla="*/ 231 w 891"/>
              <a:gd name="T79" fmla="*/ 879 h 893"/>
              <a:gd name="T80" fmla="*/ 299 w 891"/>
              <a:gd name="T81" fmla="*/ 825 h 893"/>
              <a:gd name="T82" fmla="*/ 328 w 891"/>
              <a:gd name="T83" fmla="*/ 763 h 893"/>
              <a:gd name="T84" fmla="*/ 328 w 891"/>
              <a:gd name="T85" fmla="*/ 694 h 893"/>
              <a:gd name="T86" fmla="*/ 563 w 891"/>
              <a:gd name="T87" fmla="*/ 694 h 893"/>
              <a:gd name="T88" fmla="*/ 564 w 891"/>
              <a:gd name="T89" fmla="*/ 762 h 893"/>
              <a:gd name="T90" fmla="*/ 592 w 891"/>
              <a:gd name="T91" fmla="*/ 825 h 893"/>
              <a:gd name="T92" fmla="*/ 662 w 891"/>
              <a:gd name="T93" fmla="*/ 879 h 893"/>
              <a:gd name="T94" fmla="*/ 758 w 891"/>
              <a:gd name="T95" fmla="*/ 889 h 893"/>
              <a:gd name="T96" fmla="*/ 799 w 891"/>
              <a:gd name="T97" fmla="*/ 867 h 893"/>
              <a:gd name="T98" fmla="*/ 718 w 891"/>
              <a:gd name="T99" fmla="*/ 717 h 893"/>
              <a:gd name="T100" fmla="*/ 866 w 891"/>
              <a:gd name="T101" fmla="*/ 800 h 893"/>
              <a:gd name="T102" fmla="*/ 886 w 891"/>
              <a:gd name="T103" fmla="*/ 767 h 893"/>
              <a:gd name="T104" fmla="*/ 889 w 891"/>
              <a:gd name="T105" fmla="*/ 695 h 893"/>
              <a:gd name="T106" fmla="*/ 859 w 891"/>
              <a:gd name="T107" fmla="*/ 628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1" h="893">
                <a:moveTo>
                  <a:pt x="843" y="608"/>
                </a:moveTo>
                <a:lnTo>
                  <a:pt x="834" y="600"/>
                </a:lnTo>
                <a:lnTo>
                  <a:pt x="825" y="593"/>
                </a:lnTo>
                <a:lnTo>
                  <a:pt x="815" y="586"/>
                </a:lnTo>
                <a:lnTo>
                  <a:pt x="805" y="580"/>
                </a:lnTo>
                <a:lnTo>
                  <a:pt x="795" y="575"/>
                </a:lnTo>
                <a:lnTo>
                  <a:pt x="784" y="571"/>
                </a:lnTo>
                <a:lnTo>
                  <a:pt x="773" y="567"/>
                </a:lnTo>
                <a:lnTo>
                  <a:pt x="762" y="564"/>
                </a:lnTo>
                <a:lnTo>
                  <a:pt x="751" y="562"/>
                </a:lnTo>
                <a:lnTo>
                  <a:pt x="739" y="560"/>
                </a:lnTo>
                <a:lnTo>
                  <a:pt x="727" y="560"/>
                </a:lnTo>
                <a:lnTo>
                  <a:pt x="717" y="560"/>
                </a:lnTo>
                <a:lnTo>
                  <a:pt x="705" y="561"/>
                </a:lnTo>
                <a:lnTo>
                  <a:pt x="693" y="563"/>
                </a:lnTo>
                <a:lnTo>
                  <a:pt x="681" y="566"/>
                </a:lnTo>
                <a:lnTo>
                  <a:pt x="671" y="570"/>
                </a:lnTo>
                <a:lnTo>
                  <a:pt x="546" y="446"/>
                </a:lnTo>
                <a:lnTo>
                  <a:pt x="671" y="323"/>
                </a:lnTo>
                <a:lnTo>
                  <a:pt x="683" y="327"/>
                </a:lnTo>
                <a:lnTo>
                  <a:pt x="697" y="329"/>
                </a:lnTo>
                <a:lnTo>
                  <a:pt x="711" y="331"/>
                </a:lnTo>
                <a:lnTo>
                  <a:pt x="725" y="331"/>
                </a:lnTo>
                <a:lnTo>
                  <a:pt x="742" y="331"/>
                </a:lnTo>
                <a:lnTo>
                  <a:pt x="758" y="329"/>
                </a:lnTo>
                <a:lnTo>
                  <a:pt x="774" y="325"/>
                </a:lnTo>
                <a:lnTo>
                  <a:pt x="789" y="319"/>
                </a:lnTo>
                <a:lnTo>
                  <a:pt x="803" y="313"/>
                </a:lnTo>
                <a:lnTo>
                  <a:pt x="817" y="304"/>
                </a:lnTo>
                <a:lnTo>
                  <a:pt x="831" y="295"/>
                </a:lnTo>
                <a:lnTo>
                  <a:pt x="843" y="284"/>
                </a:lnTo>
                <a:lnTo>
                  <a:pt x="851" y="275"/>
                </a:lnTo>
                <a:lnTo>
                  <a:pt x="859" y="265"/>
                </a:lnTo>
                <a:lnTo>
                  <a:pt x="866" y="254"/>
                </a:lnTo>
                <a:lnTo>
                  <a:pt x="873" y="243"/>
                </a:lnTo>
                <a:lnTo>
                  <a:pt x="877" y="233"/>
                </a:lnTo>
                <a:lnTo>
                  <a:pt x="882" y="221"/>
                </a:lnTo>
                <a:lnTo>
                  <a:pt x="886" y="210"/>
                </a:lnTo>
                <a:lnTo>
                  <a:pt x="889" y="199"/>
                </a:lnTo>
                <a:lnTo>
                  <a:pt x="890" y="187"/>
                </a:lnTo>
                <a:lnTo>
                  <a:pt x="891" y="175"/>
                </a:lnTo>
                <a:lnTo>
                  <a:pt x="891" y="163"/>
                </a:lnTo>
                <a:lnTo>
                  <a:pt x="891" y="151"/>
                </a:lnTo>
                <a:lnTo>
                  <a:pt x="889" y="140"/>
                </a:lnTo>
                <a:lnTo>
                  <a:pt x="886" y="128"/>
                </a:lnTo>
                <a:lnTo>
                  <a:pt x="882" y="116"/>
                </a:lnTo>
                <a:lnTo>
                  <a:pt x="878" y="104"/>
                </a:lnTo>
                <a:lnTo>
                  <a:pt x="876" y="101"/>
                </a:lnTo>
                <a:lnTo>
                  <a:pt x="874" y="98"/>
                </a:lnTo>
                <a:lnTo>
                  <a:pt x="871" y="96"/>
                </a:lnTo>
                <a:lnTo>
                  <a:pt x="866" y="96"/>
                </a:lnTo>
                <a:lnTo>
                  <a:pt x="863" y="95"/>
                </a:lnTo>
                <a:lnTo>
                  <a:pt x="859" y="96"/>
                </a:lnTo>
                <a:lnTo>
                  <a:pt x="856" y="98"/>
                </a:lnTo>
                <a:lnTo>
                  <a:pt x="852" y="100"/>
                </a:lnTo>
                <a:lnTo>
                  <a:pt x="785" y="179"/>
                </a:lnTo>
                <a:lnTo>
                  <a:pt x="718" y="179"/>
                </a:lnTo>
                <a:lnTo>
                  <a:pt x="718" y="105"/>
                </a:lnTo>
                <a:lnTo>
                  <a:pt x="795" y="38"/>
                </a:lnTo>
                <a:lnTo>
                  <a:pt x="797" y="36"/>
                </a:lnTo>
                <a:lnTo>
                  <a:pt x="799" y="33"/>
                </a:lnTo>
                <a:lnTo>
                  <a:pt x="799" y="28"/>
                </a:lnTo>
                <a:lnTo>
                  <a:pt x="799" y="25"/>
                </a:lnTo>
                <a:lnTo>
                  <a:pt x="798" y="21"/>
                </a:lnTo>
                <a:lnTo>
                  <a:pt x="796" y="18"/>
                </a:lnTo>
                <a:lnTo>
                  <a:pt x="794" y="15"/>
                </a:lnTo>
                <a:lnTo>
                  <a:pt x="790" y="13"/>
                </a:lnTo>
                <a:lnTo>
                  <a:pt x="774" y="7"/>
                </a:lnTo>
                <a:lnTo>
                  <a:pt x="758" y="3"/>
                </a:lnTo>
                <a:lnTo>
                  <a:pt x="742" y="1"/>
                </a:lnTo>
                <a:lnTo>
                  <a:pt x="725" y="0"/>
                </a:lnTo>
                <a:lnTo>
                  <a:pt x="709" y="1"/>
                </a:lnTo>
                <a:lnTo>
                  <a:pt x="693" y="3"/>
                </a:lnTo>
                <a:lnTo>
                  <a:pt x="677" y="7"/>
                </a:lnTo>
                <a:lnTo>
                  <a:pt x="662" y="12"/>
                </a:lnTo>
                <a:lnTo>
                  <a:pt x="647" y="20"/>
                </a:lnTo>
                <a:lnTo>
                  <a:pt x="633" y="28"/>
                </a:lnTo>
                <a:lnTo>
                  <a:pt x="620" y="38"/>
                </a:lnTo>
                <a:lnTo>
                  <a:pt x="609" y="49"/>
                </a:lnTo>
                <a:lnTo>
                  <a:pt x="600" y="57"/>
                </a:lnTo>
                <a:lnTo>
                  <a:pt x="592" y="67"/>
                </a:lnTo>
                <a:lnTo>
                  <a:pt x="586" y="77"/>
                </a:lnTo>
                <a:lnTo>
                  <a:pt x="580" y="86"/>
                </a:lnTo>
                <a:lnTo>
                  <a:pt x="574" y="97"/>
                </a:lnTo>
                <a:lnTo>
                  <a:pt x="570" y="108"/>
                </a:lnTo>
                <a:lnTo>
                  <a:pt x="567" y="118"/>
                </a:lnTo>
                <a:lnTo>
                  <a:pt x="564" y="129"/>
                </a:lnTo>
                <a:lnTo>
                  <a:pt x="561" y="141"/>
                </a:lnTo>
                <a:lnTo>
                  <a:pt x="560" y="153"/>
                </a:lnTo>
                <a:lnTo>
                  <a:pt x="559" y="163"/>
                </a:lnTo>
                <a:lnTo>
                  <a:pt x="560" y="175"/>
                </a:lnTo>
                <a:lnTo>
                  <a:pt x="561" y="187"/>
                </a:lnTo>
                <a:lnTo>
                  <a:pt x="563" y="199"/>
                </a:lnTo>
                <a:lnTo>
                  <a:pt x="566" y="209"/>
                </a:lnTo>
                <a:lnTo>
                  <a:pt x="569" y="221"/>
                </a:lnTo>
                <a:lnTo>
                  <a:pt x="446" y="345"/>
                </a:lnTo>
                <a:lnTo>
                  <a:pt x="322" y="221"/>
                </a:lnTo>
                <a:lnTo>
                  <a:pt x="325" y="209"/>
                </a:lnTo>
                <a:lnTo>
                  <a:pt x="328" y="199"/>
                </a:lnTo>
                <a:lnTo>
                  <a:pt x="330" y="187"/>
                </a:lnTo>
                <a:lnTo>
                  <a:pt x="331" y="175"/>
                </a:lnTo>
                <a:lnTo>
                  <a:pt x="331" y="163"/>
                </a:lnTo>
                <a:lnTo>
                  <a:pt x="330" y="153"/>
                </a:lnTo>
                <a:lnTo>
                  <a:pt x="329" y="141"/>
                </a:lnTo>
                <a:lnTo>
                  <a:pt x="327" y="129"/>
                </a:lnTo>
                <a:lnTo>
                  <a:pt x="324" y="118"/>
                </a:lnTo>
                <a:lnTo>
                  <a:pt x="321" y="108"/>
                </a:lnTo>
                <a:lnTo>
                  <a:pt x="316" y="97"/>
                </a:lnTo>
                <a:lnTo>
                  <a:pt x="311" y="86"/>
                </a:lnTo>
                <a:lnTo>
                  <a:pt x="305" y="77"/>
                </a:lnTo>
                <a:lnTo>
                  <a:pt x="298" y="67"/>
                </a:lnTo>
                <a:lnTo>
                  <a:pt x="291" y="57"/>
                </a:lnTo>
                <a:lnTo>
                  <a:pt x="282" y="49"/>
                </a:lnTo>
                <a:lnTo>
                  <a:pt x="274" y="40"/>
                </a:lnTo>
                <a:lnTo>
                  <a:pt x="264" y="33"/>
                </a:lnTo>
                <a:lnTo>
                  <a:pt x="253" y="25"/>
                </a:lnTo>
                <a:lnTo>
                  <a:pt x="243" y="20"/>
                </a:lnTo>
                <a:lnTo>
                  <a:pt x="232" y="15"/>
                </a:lnTo>
                <a:lnTo>
                  <a:pt x="221" y="10"/>
                </a:lnTo>
                <a:lnTo>
                  <a:pt x="209" y="6"/>
                </a:lnTo>
                <a:lnTo>
                  <a:pt x="199" y="4"/>
                </a:lnTo>
                <a:lnTo>
                  <a:pt x="187" y="2"/>
                </a:lnTo>
                <a:lnTo>
                  <a:pt x="175" y="1"/>
                </a:lnTo>
                <a:lnTo>
                  <a:pt x="162" y="1"/>
                </a:lnTo>
                <a:lnTo>
                  <a:pt x="151" y="2"/>
                </a:lnTo>
                <a:lnTo>
                  <a:pt x="139" y="3"/>
                </a:lnTo>
                <a:lnTo>
                  <a:pt x="127" y="5"/>
                </a:lnTo>
                <a:lnTo>
                  <a:pt x="115" y="9"/>
                </a:lnTo>
                <a:lnTo>
                  <a:pt x="103" y="13"/>
                </a:lnTo>
                <a:lnTo>
                  <a:pt x="100" y="16"/>
                </a:lnTo>
                <a:lnTo>
                  <a:pt x="97" y="18"/>
                </a:lnTo>
                <a:lnTo>
                  <a:pt x="96" y="21"/>
                </a:lnTo>
                <a:lnTo>
                  <a:pt x="95" y="25"/>
                </a:lnTo>
                <a:lnTo>
                  <a:pt x="94" y="28"/>
                </a:lnTo>
                <a:lnTo>
                  <a:pt x="95" y="33"/>
                </a:lnTo>
                <a:lnTo>
                  <a:pt x="97" y="36"/>
                </a:lnTo>
                <a:lnTo>
                  <a:pt x="99" y="38"/>
                </a:lnTo>
                <a:lnTo>
                  <a:pt x="179" y="105"/>
                </a:lnTo>
                <a:lnTo>
                  <a:pt x="179" y="179"/>
                </a:lnTo>
                <a:lnTo>
                  <a:pt x="106" y="179"/>
                </a:lnTo>
                <a:lnTo>
                  <a:pt x="38" y="100"/>
                </a:lnTo>
                <a:lnTo>
                  <a:pt x="35" y="98"/>
                </a:lnTo>
                <a:lnTo>
                  <a:pt x="32" y="96"/>
                </a:lnTo>
                <a:lnTo>
                  <a:pt x="28" y="95"/>
                </a:lnTo>
                <a:lnTo>
                  <a:pt x="24" y="96"/>
                </a:lnTo>
                <a:lnTo>
                  <a:pt x="20" y="96"/>
                </a:lnTo>
                <a:lnTo>
                  <a:pt x="17" y="98"/>
                </a:lnTo>
                <a:lnTo>
                  <a:pt x="15" y="101"/>
                </a:lnTo>
                <a:lnTo>
                  <a:pt x="13" y="104"/>
                </a:lnTo>
                <a:lnTo>
                  <a:pt x="8" y="116"/>
                </a:lnTo>
                <a:lnTo>
                  <a:pt x="5" y="128"/>
                </a:lnTo>
                <a:lnTo>
                  <a:pt x="2" y="140"/>
                </a:lnTo>
                <a:lnTo>
                  <a:pt x="1" y="151"/>
                </a:lnTo>
                <a:lnTo>
                  <a:pt x="0" y="164"/>
                </a:lnTo>
                <a:lnTo>
                  <a:pt x="0" y="176"/>
                </a:lnTo>
                <a:lnTo>
                  <a:pt x="1" y="188"/>
                </a:lnTo>
                <a:lnTo>
                  <a:pt x="3" y="200"/>
                </a:lnTo>
                <a:lnTo>
                  <a:pt x="5" y="211"/>
                </a:lnTo>
                <a:lnTo>
                  <a:pt x="9" y="223"/>
                </a:lnTo>
                <a:lnTo>
                  <a:pt x="14" y="235"/>
                </a:lnTo>
                <a:lnTo>
                  <a:pt x="19" y="246"/>
                </a:lnTo>
                <a:lnTo>
                  <a:pt x="24" y="256"/>
                </a:lnTo>
                <a:lnTo>
                  <a:pt x="32" y="266"/>
                </a:lnTo>
                <a:lnTo>
                  <a:pt x="39" y="276"/>
                </a:lnTo>
                <a:lnTo>
                  <a:pt x="48" y="285"/>
                </a:lnTo>
                <a:lnTo>
                  <a:pt x="56" y="294"/>
                </a:lnTo>
                <a:lnTo>
                  <a:pt x="66" y="300"/>
                </a:lnTo>
                <a:lnTo>
                  <a:pt x="76" y="308"/>
                </a:lnTo>
                <a:lnTo>
                  <a:pt x="85" y="313"/>
                </a:lnTo>
                <a:lnTo>
                  <a:pt x="96" y="318"/>
                </a:lnTo>
                <a:lnTo>
                  <a:pt x="107" y="323"/>
                </a:lnTo>
                <a:lnTo>
                  <a:pt x="117" y="326"/>
                </a:lnTo>
                <a:lnTo>
                  <a:pt x="128" y="329"/>
                </a:lnTo>
                <a:lnTo>
                  <a:pt x="140" y="331"/>
                </a:lnTo>
                <a:lnTo>
                  <a:pt x="152" y="332"/>
                </a:lnTo>
                <a:lnTo>
                  <a:pt x="162" y="333"/>
                </a:lnTo>
                <a:lnTo>
                  <a:pt x="174" y="332"/>
                </a:lnTo>
                <a:lnTo>
                  <a:pt x="186" y="331"/>
                </a:lnTo>
                <a:lnTo>
                  <a:pt x="198" y="329"/>
                </a:lnTo>
                <a:lnTo>
                  <a:pt x="209" y="327"/>
                </a:lnTo>
                <a:lnTo>
                  <a:pt x="220" y="323"/>
                </a:lnTo>
                <a:lnTo>
                  <a:pt x="344" y="447"/>
                </a:lnTo>
                <a:lnTo>
                  <a:pt x="220" y="570"/>
                </a:lnTo>
                <a:lnTo>
                  <a:pt x="207" y="566"/>
                </a:lnTo>
                <a:lnTo>
                  <a:pt x="193" y="562"/>
                </a:lnTo>
                <a:lnTo>
                  <a:pt x="179" y="561"/>
                </a:lnTo>
                <a:lnTo>
                  <a:pt x="166" y="560"/>
                </a:lnTo>
                <a:lnTo>
                  <a:pt x="148" y="561"/>
                </a:lnTo>
                <a:lnTo>
                  <a:pt x="132" y="563"/>
                </a:lnTo>
                <a:lnTo>
                  <a:pt x="117" y="568"/>
                </a:lnTo>
                <a:lnTo>
                  <a:pt x="101" y="573"/>
                </a:lnTo>
                <a:lnTo>
                  <a:pt x="87" y="580"/>
                </a:lnTo>
                <a:lnTo>
                  <a:pt x="74" y="588"/>
                </a:lnTo>
                <a:lnTo>
                  <a:pt x="61" y="598"/>
                </a:lnTo>
                <a:lnTo>
                  <a:pt x="48" y="608"/>
                </a:lnTo>
                <a:lnTo>
                  <a:pt x="39" y="618"/>
                </a:lnTo>
                <a:lnTo>
                  <a:pt x="32" y="628"/>
                </a:lnTo>
                <a:lnTo>
                  <a:pt x="24" y="638"/>
                </a:lnTo>
                <a:lnTo>
                  <a:pt x="19" y="649"/>
                </a:lnTo>
                <a:lnTo>
                  <a:pt x="14" y="660"/>
                </a:lnTo>
                <a:lnTo>
                  <a:pt x="9" y="671"/>
                </a:lnTo>
                <a:lnTo>
                  <a:pt x="5" y="683"/>
                </a:lnTo>
                <a:lnTo>
                  <a:pt x="3" y="695"/>
                </a:lnTo>
                <a:lnTo>
                  <a:pt x="1" y="707"/>
                </a:lnTo>
                <a:lnTo>
                  <a:pt x="0" y="719"/>
                </a:lnTo>
                <a:lnTo>
                  <a:pt x="0" y="730"/>
                </a:lnTo>
                <a:lnTo>
                  <a:pt x="1" y="743"/>
                </a:lnTo>
                <a:lnTo>
                  <a:pt x="2" y="755"/>
                </a:lnTo>
                <a:lnTo>
                  <a:pt x="5" y="767"/>
                </a:lnTo>
                <a:lnTo>
                  <a:pt x="8" y="778"/>
                </a:lnTo>
                <a:lnTo>
                  <a:pt x="13" y="790"/>
                </a:lnTo>
                <a:lnTo>
                  <a:pt x="15" y="793"/>
                </a:lnTo>
                <a:lnTo>
                  <a:pt x="17" y="797"/>
                </a:lnTo>
                <a:lnTo>
                  <a:pt x="20" y="799"/>
                </a:lnTo>
                <a:lnTo>
                  <a:pt x="24" y="800"/>
                </a:lnTo>
                <a:lnTo>
                  <a:pt x="28" y="800"/>
                </a:lnTo>
                <a:lnTo>
                  <a:pt x="32" y="799"/>
                </a:lnTo>
                <a:lnTo>
                  <a:pt x="35" y="798"/>
                </a:lnTo>
                <a:lnTo>
                  <a:pt x="38" y="796"/>
                </a:lnTo>
                <a:lnTo>
                  <a:pt x="106" y="717"/>
                </a:lnTo>
                <a:lnTo>
                  <a:pt x="179" y="717"/>
                </a:lnTo>
                <a:lnTo>
                  <a:pt x="179" y="786"/>
                </a:lnTo>
                <a:lnTo>
                  <a:pt x="99" y="853"/>
                </a:lnTo>
                <a:lnTo>
                  <a:pt x="97" y="857"/>
                </a:lnTo>
                <a:lnTo>
                  <a:pt x="95" y="860"/>
                </a:lnTo>
                <a:lnTo>
                  <a:pt x="94" y="863"/>
                </a:lnTo>
                <a:lnTo>
                  <a:pt x="95" y="867"/>
                </a:lnTo>
                <a:lnTo>
                  <a:pt x="96" y="871"/>
                </a:lnTo>
                <a:lnTo>
                  <a:pt x="97" y="875"/>
                </a:lnTo>
                <a:lnTo>
                  <a:pt x="100" y="877"/>
                </a:lnTo>
                <a:lnTo>
                  <a:pt x="103" y="879"/>
                </a:lnTo>
                <a:lnTo>
                  <a:pt x="120" y="884"/>
                </a:lnTo>
                <a:lnTo>
                  <a:pt x="135" y="889"/>
                </a:lnTo>
                <a:lnTo>
                  <a:pt x="152" y="892"/>
                </a:lnTo>
                <a:lnTo>
                  <a:pt x="168" y="893"/>
                </a:lnTo>
                <a:lnTo>
                  <a:pt x="168" y="893"/>
                </a:lnTo>
                <a:lnTo>
                  <a:pt x="184" y="892"/>
                </a:lnTo>
                <a:lnTo>
                  <a:pt x="200" y="889"/>
                </a:lnTo>
                <a:lnTo>
                  <a:pt x="216" y="885"/>
                </a:lnTo>
                <a:lnTo>
                  <a:pt x="231" y="879"/>
                </a:lnTo>
                <a:lnTo>
                  <a:pt x="245" y="873"/>
                </a:lnTo>
                <a:lnTo>
                  <a:pt x="259" y="864"/>
                </a:lnTo>
                <a:lnTo>
                  <a:pt x="271" y="854"/>
                </a:lnTo>
                <a:lnTo>
                  <a:pt x="284" y="843"/>
                </a:lnTo>
                <a:lnTo>
                  <a:pt x="292" y="834"/>
                </a:lnTo>
                <a:lnTo>
                  <a:pt x="299" y="825"/>
                </a:lnTo>
                <a:lnTo>
                  <a:pt x="306" y="816"/>
                </a:lnTo>
                <a:lnTo>
                  <a:pt x="312" y="806"/>
                </a:lnTo>
                <a:lnTo>
                  <a:pt x="317" y="796"/>
                </a:lnTo>
                <a:lnTo>
                  <a:pt x="322" y="785"/>
                </a:lnTo>
                <a:lnTo>
                  <a:pt x="325" y="774"/>
                </a:lnTo>
                <a:lnTo>
                  <a:pt x="328" y="763"/>
                </a:lnTo>
                <a:lnTo>
                  <a:pt x="330" y="752"/>
                </a:lnTo>
                <a:lnTo>
                  <a:pt x="331" y="741"/>
                </a:lnTo>
                <a:lnTo>
                  <a:pt x="331" y="729"/>
                </a:lnTo>
                <a:lnTo>
                  <a:pt x="331" y="717"/>
                </a:lnTo>
                <a:lnTo>
                  <a:pt x="330" y="706"/>
                </a:lnTo>
                <a:lnTo>
                  <a:pt x="328" y="694"/>
                </a:lnTo>
                <a:lnTo>
                  <a:pt x="325" y="682"/>
                </a:lnTo>
                <a:lnTo>
                  <a:pt x="322" y="671"/>
                </a:lnTo>
                <a:lnTo>
                  <a:pt x="446" y="547"/>
                </a:lnTo>
                <a:lnTo>
                  <a:pt x="569" y="671"/>
                </a:lnTo>
                <a:lnTo>
                  <a:pt x="566" y="682"/>
                </a:lnTo>
                <a:lnTo>
                  <a:pt x="563" y="694"/>
                </a:lnTo>
                <a:lnTo>
                  <a:pt x="561" y="706"/>
                </a:lnTo>
                <a:lnTo>
                  <a:pt x="560" y="716"/>
                </a:lnTo>
                <a:lnTo>
                  <a:pt x="559" y="728"/>
                </a:lnTo>
                <a:lnTo>
                  <a:pt x="560" y="740"/>
                </a:lnTo>
                <a:lnTo>
                  <a:pt x="561" y="752"/>
                </a:lnTo>
                <a:lnTo>
                  <a:pt x="564" y="762"/>
                </a:lnTo>
                <a:lnTo>
                  <a:pt x="567" y="774"/>
                </a:lnTo>
                <a:lnTo>
                  <a:pt x="570" y="785"/>
                </a:lnTo>
                <a:lnTo>
                  <a:pt x="574" y="796"/>
                </a:lnTo>
                <a:lnTo>
                  <a:pt x="580" y="805"/>
                </a:lnTo>
                <a:lnTo>
                  <a:pt x="586" y="816"/>
                </a:lnTo>
                <a:lnTo>
                  <a:pt x="592" y="825"/>
                </a:lnTo>
                <a:lnTo>
                  <a:pt x="600" y="834"/>
                </a:lnTo>
                <a:lnTo>
                  <a:pt x="609" y="843"/>
                </a:lnTo>
                <a:lnTo>
                  <a:pt x="620" y="854"/>
                </a:lnTo>
                <a:lnTo>
                  <a:pt x="634" y="864"/>
                </a:lnTo>
                <a:lnTo>
                  <a:pt x="648" y="873"/>
                </a:lnTo>
                <a:lnTo>
                  <a:pt x="662" y="879"/>
                </a:lnTo>
                <a:lnTo>
                  <a:pt x="678" y="885"/>
                </a:lnTo>
                <a:lnTo>
                  <a:pt x="693" y="889"/>
                </a:lnTo>
                <a:lnTo>
                  <a:pt x="709" y="892"/>
                </a:lnTo>
                <a:lnTo>
                  <a:pt x="725" y="893"/>
                </a:lnTo>
                <a:lnTo>
                  <a:pt x="741" y="892"/>
                </a:lnTo>
                <a:lnTo>
                  <a:pt x="758" y="889"/>
                </a:lnTo>
                <a:lnTo>
                  <a:pt x="774" y="884"/>
                </a:lnTo>
                <a:lnTo>
                  <a:pt x="790" y="879"/>
                </a:lnTo>
                <a:lnTo>
                  <a:pt x="794" y="877"/>
                </a:lnTo>
                <a:lnTo>
                  <a:pt x="796" y="875"/>
                </a:lnTo>
                <a:lnTo>
                  <a:pt x="798" y="871"/>
                </a:lnTo>
                <a:lnTo>
                  <a:pt x="799" y="867"/>
                </a:lnTo>
                <a:lnTo>
                  <a:pt x="799" y="863"/>
                </a:lnTo>
                <a:lnTo>
                  <a:pt x="799" y="860"/>
                </a:lnTo>
                <a:lnTo>
                  <a:pt x="797" y="857"/>
                </a:lnTo>
                <a:lnTo>
                  <a:pt x="795" y="853"/>
                </a:lnTo>
                <a:lnTo>
                  <a:pt x="718" y="786"/>
                </a:lnTo>
                <a:lnTo>
                  <a:pt x="718" y="717"/>
                </a:lnTo>
                <a:lnTo>
                  <a:pt x="785" y="717"/>
                </a:lnTo>
                <a:lnTo>
                  <a:pt x="854" y="796"/>
                </a:lnTo>
                <a:lnTo>
                  <a:pt x="856" y="798"/>
                </a:lnTo>
                <a:lnTo>
                  <a:pt x="859" y="799"/>
                </a:lnTo>
                <a:lnTo>
                  <a:pt x="863" y="800"/>
                </a:lnTo>
                <a:lnTo>
                  <a:pt x="866" y="800"/>
                </a:lnTo>
                <a:lnTo>
                  <a:pt x="871" y="799"/>
                </a:lnTo>
                <a:lnTo>
                  <a:pt x="874" y="797"/>
                </a:lnTo>
                <a:lnTo>
                  <a:pt x="876" y="793"/>
                </a:lnTo>
                <a:lnTo>
                  <a:pt x="878" y="790"/>
                </a:lnTo>
                <a:lnTo>
                  <a:pt x="882" y="778"/>
                </a:lnTo>
                <a:lnTo>
                  <a:pt x="886" y="767"/>
                </a:lnTo>
                <a:lnTo>
                  <a:pt x="889" y="755"/>
                </a:lnTo>
                <a:lnTo>
                  <a:pt x="891" y="743"/>
                </a:lnTo>
                <a:lnTo>
                  <a:pt x="891" y="730"/>
                </a:lnTo>
                <a:lnTo>
                  <a:pt x="891" y="719"/>
                </a:lnTo>
                <a:lnTo>
                  <a:pt x="890" y="707"/>
                </a:lnTo>
                <a:lnTo>
                  <a:pt x="889" y="695"/>
                </a:lnTo>
                <a:lnTo>
                  <a:pt x="886" y="683"/>
                </a:lnTo>
                <a:lnTo>
                  <a:pt x="882" y="671"/>
                </a:lnTo>
                <a:lnTo>
                  <a:pt x="877" y="660"/>
                </a:lnTo>
                <a:lnTo>
                  <a:pt x="872" y="649"/>
                </a:lnTo>
                <a:lnTo>
                  <a:pt x="866" y="638"/>
                </a:lnTo>
                <a:lnTo>
                  <a:pt x="859" y="628"/>
                </a:lnTo>
                <a:lnTo>
                  <a:pt x="851" y="618"/>
                </a:lnTo>
                <a:lnTo>
                  <a:pt x="843" y="608"/>
                </a:lnTo>
                <a:close/>
              </a:path>
            </a:pathLst>
          </a:custGeom>
          <a:solidFill>
            <a:schemeClr val="bg1"/>
          </a:solidFill>
          <a:ln>
            <a:noFill/>
          </a:ln>
          <a:effectLst>
            <a:outerShdw blurRad="38100" dist="25400" dir="5400000" algn="ctr" rotWithShape="0">
              <a:srgbClr val="000000">
                <a:alpha val="20000"/>
              </a:srgbClr>
            </a:outerShdw>
          </a:effectLst>
          <a:extLst/>
        </p:spPr>
        <p:txBody>
          <a:bodyPr vert="horz" wrap="square" lIns="91440" tIns="45720" rIns="91440" bIns="45720" numCol="1" anchor="t" anchorCtr="0" compatLnSpc="1">
            <a:prstTxWarp prst="textNoShape">
              <a:avLst/>
            </a:prstTxWarp>
          </a:bodyPr>
          <a:lstStyle/>
          <a:p>
            <a:endParaRPr lang="en-US" dirty="0"/>
          </a:p>
        </p:txBody>
      </p:sp>
      <p:sp>
        <p:nvSpPr>
          <p:cNvPr id="60" name="Shape 2879"/>
          <p:cNvSpPr>
            <a:spLocks noChangeAspect="1"/>
          </p:cNvSpPr>
          <p:nvPr/>
        </p:nvSpPr>
        <p:spPr>
          <a:xfrm>
            <a:off x="9292508" y="3172224"/>
            <a:ext cx="436723" cy="408892"/>
          </a:xfrm>
          <a:custGeom>
            <a:avLst/>
            <a:gdLst/>
            <a:ahLst/>
            <a:cxnLst>
              <a:cxn ang="0">
                <a:pos x="wd2" y="hd2"/>
              </a:cxn>
              <a:cxn ang="5400000">
                <a:pos x="wd2" y="hd2"/>
              </a:cxn>
              <a:cxn ang="10800000">
                <a:pos x="wd2" y="hd2"/>
              </a:cxn>
              <a:cxn ang="16200000">
                <a:pos x="wd2" y="hd2"/>
              </a:cxn>
            </a:cxnLst>
            <a:rect l="0" t="0" r="r" b="b"/>
            <a:pathLst>
              <a:path w="21568" h="21600" extrusionOk="0">
                <a:moveTo>
                  <a:pt x="1845" y="5346"/>
                </a:moveTo>
                <a:cubicBezTo>
                  <a:pt x="1845" y="6207"/>
                  <a:pt x="2499" y="6889"/>
                  <a:pt x="3287" y="6889"/>
                </a:cubicBezTo>
                <a:lnTo>
                  <a:pt x="3304" y="6889"/>
                </a:lnTo>
                <a:cubicBezTo>
                  <a:pt x="4092" y="6889"/>
                  <a:pt x="4712" y="6207"/>
                  <a:pt x="4712" y="5382"/>
                </a:cubicBezTo>
                <a:cubicBezTo>
                  <a:pt x="4712" y="5364"/>
                  <a:pt x="4712" y="5364"/>
                  <a:pt x="4712" y="5364"/>
                </a:cubicBezTo>
                <a:cubicBezTo>
                  <a:pt x="4712" y="5364"/>
                  <a:pt x="4712" y="5364"/>
                  <a:pt x="4712" y="5346"/>
                </a:cubicBezTo>
                <a:cubicBezTo>
                  <a:pt x="4712" y="4485"/>
                  <a:pt x="4075" y="3821"/>
                  <a:pt x="3287" y="3821"/>
                </a:cubicBezTo>
                <a:cubicBezTo>
                  <a:pt x="2499" y="3821"/>
                  <a:pt x="1845" y="4485"/>
                  <a:pt x="1845" y="5346"/>
                </a:cubicBezTo>
                <a:close/>
                <a:moveTo>
                  <a:pt x="5635" y="5346"/>
                </a:moveTo>
                <a:cubicBezTo>
                  <a:pt x="5635" y="6207"/>
                  <a:pt x="6289" y="6889"/>
                  <a:pt x="7077" y="6889"/>
                </a:cubicBezTo>
                <a:cubicBezTo>
                  <a:pt x="7865" y="6889"/>
                  <a:pt x="8502" y="6189"/>
                  <a:pt x="8502" y="5346"/>
                </a:cubicBezTo>
                <a:cubicBezTo>
                  <a:pt x="8502" y="4485"/>
                  <a:pt x="7865" y="3821"/>
                  <a:pt x="7077" y="3821"/>
                </a:cubicBezTo>
                <a:cubicBezTo>
                  <a:pt x="6289" y="3821"/>
                  <a:pt x="5635" y="4503"/>
                  <a:pt x="5635" y="5346"/>
                </a:cubicBezTo>
                <a:close/>
                <a:moveTo>
                  <a:pt x="3689" y="1525"/>
                </a:moveTo>
                <a:cubicBezTo>
                  <a:pt x="3689" y="2386"/>
                  <a:pt x="4327" y="3068"/>
                  <a:pt x="5115" y="3068"/>
                </a:cubicBezTo>
                <a:cubicBezTo>
                  <a:pt x="5903" y="3068"/>
                  <a:pt x="6540" y="2386"/>
                  <a:pt x="6540" y="1525"/>
                </a:cubicBezTo>
                <a:cubicBezTo>
                  <a:pt x="6540" y="646"/>
                  <a:pt x="5903" y="0"/>
                  <a:pt x="5115" y="0"/>
                </a:cubicBezTo>
                <a:cubicBezTo>
                  <a:pt x="4327" y="0"/>
                  <a:pt x="3689" y="646"/>
                  <a:pt x="3689" y="1525"/>
                </a:cubicBezTo>
                <a:close/>
                <a:moveTo>
                  <a:pt x="7563" y="1525"/>
                </a:moveTo>
                <a:cubicBezTo>
                  <a:pt x="7563" y="2386"/>
                  <a:pt x="8201" y="3068"/>
                  <a:pt x="8989" y="3068"/>
                </a:cubicBezTo>
                <a:cubicBezTo>
                  <a:pt x="9777" y="3068"/>
                  <a:pt x="10414" y="2386"/>
                  <a:pt x="10414" y="1525"/>
                </a:cubicBezTo>
                <a:cubicBezTo>
                  <a:pt x="10414" y="646"/>
                  <a:pt x="9777" y="0"/>
                  <a:pt x="8989" y="0"/>
                </a:cubicBezTo>
                <a:cubicBezTo>
                  <a:pt x="8201" y="0"/>
                  <a:pt x="7563" y="646"/>
                  <a:pt x="7563" y="1525"/>
                </a:cubicBezTo>
                <a:close/>
                <a:moveTo>
                  <a:pt x="11219" y="1525"/>
                </a:moveTo>
                <a:cubicBezTo>
                  <a:pt x="11219" y="2386"/>
                  <a:pt x="11873" y="3068"/>
                  <a:pt x="12661" y="3068"/>
                </a:cubicBezTo>
                <a:cubicBezTo>
                  <a:pt x="13450" y="3068"/>
                  <a:pt x="14087" y="2386"/>
                  <a:pt x="14087" y="1525"/>
                </a:cubicBezTo>
                <a:cubicBezTo>
                  <a:pt x="14087" y="646"/>
                  <a:pt x="13450" y="0"/>
                  <a:pt x="12661" y="0"/>
                </a:cubicBezTo>
                <a:cubicBezTo>
                  <a:pt x="11873" y="0"/>
                  <a:pt x="11219" y="646"/>
                  <a:pt x="11219" y="1525"/>
                </a:cubicBezTo>
                <a:close/>
                <a:moveTo>
                  <a:pt x="14892" y="1525"/>
                </a:moveTo>
                <a:cubicBezTo>
                  <a:pt x="14892" y="2368"/>
                  <a:pt x="15529" y="3068"/>
                  <a:pt x="16334" y="3068"/>
                </a:cubicBezTo>
                <a:cubicBezTo>
                  <a:pt x="17139" y="3068"/>
                  <a:pt x="17760" y="2386"/>
                  <a:pt x="17760" y="1525"/>
                </a:cubicBezTo>
                <a:cubicBezTo>
                  <a:pt x="17760" y="646"/>
                  <a:pt x="17122" y="0"/>
                  <a:pt x="16334" y="0"/>
                </a:cubicBezTo>
                <a:cubicBezTo>
                  <a:pt x="15546" y="0"/>
                  <a:pt x="14892" y="700"/>
                  <a:pt x="14892" y="1525"/>
                </a:cubicBezTo>
                <a:close/>
                <a:moveTo>
                  <a:pt x="13131" y="5346"/>
                </a:moveTo>
                <a:cubicBezTo>
                  <a:pt x="13131" y="6207"/>
                  <a:pt x="13768" y="6889"/>
                  <a:pt x="14557" y="6889"/>
                </a:cubicBezTo>
                <a:cubicBezTo>
                  <a:pt x="15361" y="6889"/>
                  <a:pt x="15982" y="6189"/>
                  <a:pt x="15982" y="5346"/>
                </a:cubicBezTo>
                <a:cubicBezTo>
                  <a:pt x="15982" y="4485"/>
                  <a:pt x="15345" y="3821"/>
                  <a:pt x="14557" y="3821"/>
                </a:cubicBezTo>
                <a:cubicBezTo>
                  <a:pt x="13768" y="3821"/>
                  <a:pt x="13131" y="4503"/>
                  <a:pt x="13131" y="5346"/>
                </a:cubicBezTo>
                <a:close/>
                <a:moveTo>
                  <a:pt x="9224" y="5346"/>
                </a:moveTo>
                <a:cubicBezTo>
                  <a:pt x="9224" y="6207"/>
                  <a:pt x="9878" y="6889"/>
                  <a:pt x="10666" y="6889"/>
                </a:cubicBezTo>
                <a:cubicBezTo>
                  <a:pt x="11454" y="6889"/>
                  <a:pt x="12091" y="6189"/>
                  <a:pt x="12091" y="5346"/>
                </a:cubicBezTo>
                <a:cubicBezTo>
                  <a:pt x="12091" y="4485"/>
                  <a:pt x="11454" y="3821"/>
                  <a:pt x="10666" y="3821"/>
                </a:cubicBezTo>
                <a:cubicBezTo>
                  <a:pt x="9861" y="3821"/>
                  <a:pt x="9224" y="4503"/>
                  <a:pt x="9224" y="5346"/>
                </a:cubicBezTo>
                <a:close/>
                <a:moveTo>
                  <a:pt x="16888" y="5346"/>
                </a:moveTo>
                <a:cubicBezTo>
                  <a:pt x="16888" y="6207"/>
                  <a:pt x="17542" y="6889"/>
                  <a:pt x="18330" y="6889"/>
                </a:cubicBezTo>
                <a:cubicBezTo>
                  <a:pt x="19118" y="6889"/>
                  <a:pt x="19755" y="6189"/>
                  <a:pt x="19755" y="5346"/>
                </a:cubicBezTo>
                <a:cubicBezTo>
                  <a:pt x="19755" y="4485"/>
                  <a:pt x="19118" y="3821"/>
                  <a:pt x="18330" y="3821"/>
                </a:cubicBezTo>
                <a:cubicBezTo>
                  <a:pt x="17542" y="3821"/>
                  <a:pt x="16888" y="4503"/>
                  <a:pt x="16888" y="5346"/>
                </a:cubicBezTo>
                <a:close/>
                <a:moveTo>
                  <a:pt x="6490" y="9150"/>
                </a:moveTo>
                <a:lnTo>
                  <a:pt x="6490" y="14119"/>
                </a:lnTo>
                <a:cubicBezTo>
                  <a:pt x="6490" y="15016"/>
                  <a:pt x="5383" y="15016"/>
                  <a:pt x="5383" y="14119"/>
                </a:cubicBezTo>
                <a:lnTo>
                  <a:pt x="5383" y="9454"/>
                </a:lnTo>
                <a:cubicBezTo>
                  <a:pt x="5383" y="9365"/>
                  <a:pt x="5316" y="9257"/>
                  <a:pt x="5199" y="9257"/>
                </a:cubicBezTo>
                <a:cubicBezTo>
                  <a:pt x="5115" y="9257"/>
                  <a:pt x="5014" y="9329"/>
                  <a:pt x="5014" y="9454"/>
                </a:cubicBezTo>
                <a:lnTo>
                  <a:pt x="5014" y="20757"/>
                </a:lnTo>
                <a:cubicBezTo>
                  <a:pt x="5014" y="21241"/>
                  <a:pt x="4645" y="21600"/>
                  <a:pt x="4226" y="21600"/>
                </a:cubicBezTo>
                <a:cubicBezTo>
                  <a:pt x="3790" y="21600"/>
                  <a:pt x="3438" y="21205"/>
                  <a:pt x="3438" y="20757"/>
                </a:cubicBezTo>
                <a:lnTo>
                  <a:pt x="3438" y="15142"/>
                </a:lnTo>
                <a:cubicBezTo>
                  <a:pt x="3438" y="15070"/>
                  <a:pt x="3388" y="14962"/>
                  <a:pt x="3253" y="14962"/>
                </a:cubicBezTo>
                <a:lnTo>
                  <a:pt x="3220" y="14962"/>
                </a:lnTo>
                <a:cubicBezTo>
                  <a:pt x="3136" y="14962"/>
                  <a:pt x="3035" y="15016"/>
                  <a:pt x="3035" y="15142"/>
                </a:cubicBezTo>
                <a:lnTo>
                  <a:pt x="3035" y="20757"/>
                </a:lnTo>
                <a:cubicBezTo>
                  <a:pt x="3035" y="21241"/>
                  <a:pt x="2683" y="21600"/>
                  <a:pt x="2247" y="21600"/>
                </a:cubicBezTo>
                <a:cubicBezTo>
                  <a:pt x="1811" y="21600"/>
                  <a:pt x="1459" y="21205"/>
                  <a:pt x="1459" y="20757"/>
                </a:cubicBezTo>
                <a:lnTo>
                  <a:pt x="1459" y="9472"/>
                </a:lnTo>
                <a:cubicBezTo>
                  <a:pt x="1459" y="9365"/>
                  <a:pt x="1409" y="9275"/>
                  <a:pt x="1291" y="9275"/>
                </a:cubicBezTo>
                <a:cubicBezTo>
                  <a:pt x="1207" y="9275"/>
                  <a:pt x="1107" y="9347"/>
                  <a:pt x="1107" y="9472"/>
                </a:cubicBezTo>
                <a:lnTo>
                  <a:pt x="1107" y="14137"/>
                </a:lnTo>
                <a:cubicBezTo>
                  <a:pt x="1107" y="15034"/>
                  <a:pt x="0" y="15034"/>
                  <a:pt x="0" y="14137"/>
                </a:cubicBezTo>
                <a:lnTo>
                  <a:pt x="0" y="9167"/>
                </a:lnTo>
                <a:cubicBezTo>
                  <a:pt x="0" y="8073"/>
                  <a:pt x="620" y="7212"/>
                  <a:pt x="1593" y="7212"/>
                </a:cubicBezTo>
                <a:lnTo>
                  <a:pt x="4813" y="7212"/>
                </a:lnTo>
                <a:cubicBezTo>
                  <a:pt x="5903" y="7158"/>
                  <a:pt x="6507" y="8019"/>
                  <a:pt x="6490" y="9150"/>
                </a:cubicBezTo>
                <a:close/>
                <a:moveTo>
                  <a:pt x="13852" y="9150"/>
                </a:moveTo>
                <a:lnTo>
                  <a:pt x="13852" y="14119"/>
                </a:lnTo>
                <a:cubicBezTo>
                  <a:pt x="13852" y="15016"/>
                  <a:pt x="12745" y="15016"/>
                  <a:pt x="12745" y="14119"/>
                </a:cubicBezTo>
                <a:lnTo>
                  <a:pt x="12745" y="9454"/>
                </a:lnTo>
                <a:cubicBezTo>
                  <a:pt x="12745" y="9365"/>
                  <a:pt x="12678" y="9257"/>
                  <a:pt x="12561" y="9257"/>
                </a:cubicBezTo>
                <a:cubicBezTo>
                  <a:pt x="12477" y="9257"/>
                  <a:pt x="12376" y="9329"/>
                  <a:pt x="12376" y="9454"/>
                </a:cubicBezTo>
                <a:lnTo>
                  <a:pt x="12376" y="20757"/>
                </a:lnTo>
                <a:cubicBezTo>
                  <a:pt x="12376" y="21241"/>
                  <a:pt x="12007" y="21600"/>
                  <a:pt x="11588" y="21600"/>
                </a:cubicBezTo>
                <a:cubicBezTo>
                  <a:pt x="11152" y="21600"/>
                  <a:pt x="10800" y="21205"/>
                  <a:pt x="10800" y="20757"/>
                </a:cubicBezTo>
                <a:lnTo>
                  <a:pt x="10800" y="15142"/>
                </a:lnTo>
                <a:cubicBezTo>
                  <a:pt x="10800" y="15070"/>
                  <a:pt x="10750" y="14962"/>
                  <a:pt x="10616" y="14962"/>
                </a:cubicBezTo>
                <a:lnTo>
                  <a:pt x="10582" y="14962"/>
                </a:lnTo>
                <a:cubicBezTo>
                  <a:pt x="10498" y="14962"/>
                  <a:pt x="10398" y="15016"/>
                  <a:pt x="10398" y="15142"/>
                </a:cubicBezTo>
                <a:lnTo>
                  <a:pt x="10398" y="20757"/>
                </a:lnTo>
                <a:cubicBezTo>
                  <a:pt x="10398" y="21241"/>
                  <a:pt x="10045" y="21600"/>
                  <a:pt x="9609" y="21600"/>
                </a:cubicBezTo>
                <a:cubicBezTo>
                  <a:pt x="9173" y="21600"/>
                  <a:pt x="8821" y="21205"/>
                  <a:pt x="8821" y="20757"/>
                </a:cubicBezTo>
                <a:lnTo>
                  <a:pt x="8821" y="9472"/>
                </a:lnTo>
                <a:cubicBezTo>
                  <a:pt x="8821" y="9365"/>
                  <a:pt x="8771" y="9275"/>
                  <a:pt x="8653" y="9275"/>
                </a:cubicBezTo>
                <a:cubicBezTo>
                  <a:pt x="8570" y="9275"/>
                  <a:pt x="8469" y="9347"/>
                  <a:pt x="8469" y="9472"/>
                </a:cubicBezTo>
                <a:lnTo>
                  <a:pt x="8469" y="14137"/>
                </a:lnTo>
                <a:cubicBezTo>
                  <a:pt x="8469" y="15034"/>
                  <a:pt x="7362" y="15034"/>
                  <a:pt x="7362" y="14137"/>
                </a:cubicBezTo>
                <a:lnTo>
                  <a:pt x="7362" y="9167"/>
                </a:lnTo>
                <a:cubicBezTo>
                  <a:pt x="7362" y="8073"/>
                  <a:pt x="7983" y="7212"/>
                  <a:pt x="8955" y="7212"/>
                </a:cubicBezTo>
                <a:lnTo>
                  <a:pt x="12175" y="7212"/>
                </a:lnTo>
                <a:cubicBezTo>
                  <a:pt x="13282" y="7158"/>
                  <a:pt x="13886" y="8019"/>
                  <a:pt x="13852" y="9150"/>
                </a:cubicBezTo>
                <a:close/>
                <a:moveTo>
                  <a:pt x="21566" y="9150"/>
                </a:moveTo>
                <a:lnTo>
                  <a:pt x="21566" y="14119"/>
                </a:lnTo>
                <a:cubicBezTo>
                  <a:pt x="21566" y="15016"/>
                  <a:pt x="20460" y="15016"/>
                  <a:pt x="20460" y="14119"/>
                </a:cubicBezTo>
                <a:lnTo>
                  <a:pt x="20460" y="9454"/>
                </a:lnTo>
                <a:cubicBezTo>
                  <a:pt x="20460" y="9365"/>
                  <a:pt x="20409" y="9257"/>
                  <a:pt x="20275" y="9257"/>
                </a:cubicBezTo>
                <a:cubicBezTo>
                  <a:pt x="20208" y="9257"/>
                  <a:pt x="20107" y="9329"/>
                  <a:pt x="20107" y="9454"/>
                </a:cubicBezTo>
                <a:lnTo>
                  <a:pt x="20107" y="20757"/>
                </a:lnTo>
                <a:cubicBezTo>
                  <a:pt x="20107" y="21241"/>
                  <a:pt x="19739" y="21600"/>
                  <a:pt x="19319" y="21600"/>
                </a:cubicBezTo>
                <a:cubicBezTo>
                  <a:pt x="18866" y="21600"/>
                  <a:pt x="18531" y="21205"/>
                  <a:pt x="18531" y="20757"/>
                </a:cubicBezTo>
                <a:lnTo>
                  <a:pt x="18531" y="15142"/>
                </a:lnTo>
                <a:cubicBezTo>
                  <a:pt x="18531" y="15070"/>
                  <a:pt x="18464" y="14962"/>
                  <a:pt x="18347" y="14962"/>
                </a:cubicBezTo>
                <a:lnTo>
                  <a:pt x="18313" y="14962"/>
                </a:lnTo>
                <a:cubicBezTo>
                  <a:pt x="18229" y="14962"/>
                  <a:pt x="18129" y="15016"/>
                  <a:pt x="18129" y="15142"/>
                </a:cubicBezTo>
                <a:lnTo>
                  <a:pt x="18129" y="20757"/>
                </a:lnTo>
                <a:cubicBezTo>
                  <a:pt x="18129" y="21241"/>
                  <a:pt x="17760" y="21600"/>
                  <a:pt x="17340" y="21600"/>
                </a:cubicBezTo>
                <a:cubicBezTo>
                  <a:pt x="16888" y="21600"/>
                  <a:pt x="16552" y="21205"/>
                  <a:pt x="16552" y="20757"/>
                </a:cubicBezTo>
                <a:lnTo>
                  <a:pt x="16552" y="9472"/>
                </a:lnTo>
                <a:cubicBezTo>
                  <a:pt x="16552" y="9365"/>
                  <a:pt x="16485" y="9275"/>
                  <a:pt x="16368" y="9275"/>
                </a:cubicBezTo>
                <a:cubicBezTo>
                  <a:pt x="16284" y="9275"/>
                  <a:pt x="16183" y="9347"/>
                  <a:pt x="16183" y="9472"/>
                </a:cubicBezTo>
                <a:lnTo>
                  <a:pt x="16183" y="14137"/>
                </a:lnTo>
                <a:cubicBezTo>
                  <a:pt x="16183" y="15034"/>
                  <a:pt x="15076" y="15034"/>
                  <a:pt x="15076" y="14137"/>
                </a:cubicBezTo>
                <a:lnTo>
                  <a:pt x="15076" y="9167"/>
                </a:lnTo>
                <a:cubicBezTo>
                  <a:pt x="15076" y="8073"/>
                  <a:pt x="15697" y="7212"/>
                  <a:pt x="16670" y="7212"/>
                </a:cubicBezTo>
                <a:lnTo>
                  <a:pt x="19906" y="7212"/>
                </a:lnTo>
                <a:cubicBezTo>
                  <a:pt x="20996" y="7158"/>
                  <a:pt x="21600" y="8019"/>
                  <a:pt x="21566" y="9150"/>
                </a:cubicBezTo>
                <a:close/>
              </a:path>
            </a:pathLst>
          </a:custGeom>
          <a:solidFill>
            <a:schemeClr val="bg1"/>
          </a:solidFill>
          <a:ln w="3175">
            <a:miter lim="400000"/>
          </a:ln>
        </p:spPr>
        <p:txBody>
          <a:bodyPr lIns="45719" rIns="45719" anchor="ctr"/>
          <a:lstStyle/>
          <a:p>
            <a:pPr defTabSz="457187">
              <a:lnSpc>
                <a:spcPct val="93000"/>
              </a:lnSpc>
              <a:defRPr sz="1800">
                <a:latin typeface="Arial"/>
                <a:ea typeface="Arial"/>
                <a:cs typeface="Arial"/>
                <a:sym typeface="Arial"/>
              </a:defRPr>
            </a:pPr>
            <a:endParaRPr dirty="0"/>
          </a:p>
        </p:txBody>
      </p:sp>
      <p:sp>
        <p:nvSpPr>
          <p:cNvPr id="34" name="TextBox 33"/>
          <p:cNvSpPr txBox="1"/>
          <p:nvPr/>
        </p:nvSpPr>
        <p:spPr>
          <a:xfrm rot="20049526">
            <a:off x="3922958" y="1940476"/>
            <a:ext cx="968535" cy="253916"/>
          </a:xfrm>
          <a:prstGeom prst="rect">
            <a:avLst/>
          </a:prstGeom>
          <a:noFill/>
        </p:spPr>
        <p:txBody>
          <a:bodyPr wrap="none" rtlCol="0">
            <a:spAutoFit/>
          </a:bodyPr>
          <a:lstStyle/>
          <a:p>
            <a:r>
              <a:rPr lang="it-IT" sz="1050" b="1" dirty="0">
                <a:solidFill>
                  <a:srgbClr val="46B688"/>
                </a:solidFill>
              </a:rPr>
              <a:t>4-6 weeks</a:t>
            </a:r>
            <a:endParaRPr lang="en-US" sz="1050" b="1" dirty="0">
              <a:solidFill>
                <a:srgbClr val="46B688"/>
              </a:solidFill>
            </a:endParaRPr>
          </a:p>
        </p:txBody>
      </p:sp>
      <p:sp>
        <p:nvSpPr>
          <p:cNvPr id="134" name="TextBox 133"/>
          <p:cNvSpPr txBox="1"/>
          <p:nvPr/>
        </p:nvSpPr>
        <p:spPr>
          <a:xfrm rot="19913569">
            <a:off x="1782070" y="1916151"/>
            <a:ext cx="965990" cy="253916"/>
          </a:xfrm>
          <a:prstGeom prst="rect">
            <a:avLst/>
          </a:prstGeom>
          <a:noFill/>
        </p:spPr>
        <p:txBody>
          <a:bodyPr wrap="square" rtlCol="0">
            <a:spAutoFit/>
          </a:bodyPr>
          <a:lstStyle/>
          <a:p>
            <a:r>
              <a:rPr lang="it-IT" sz="1050" b="1" dirty="0">
                <a:solidFill>
                  <a:srgbClr val="016AA3"/>
                </a:solidFill>
              </a:rPr>
              <a:t>4-6 weeks</a:t>
            </a:r>
            <a:endParaRPr lang="en-US" sz="1050" b="1" dirty="0">
              <a:solidFill>
                <a:srgbClr val="016AA3"/>
              </a:solidFill>
            </a:endParaRPr>
          </a:p>
        </p:txBody>
      </p:sp>
      <p:sp>
        <p:nvSpPr>
          <p:cNvPr id="135" name="TextBox 134"/>
          <p:cNvSpPr txBox="1"/>
          <p:nvPr/>
        </p:nvSpPr>
        <p:spPr>
          <a:xfrm rot="19893299">
            <a:off x="6291004" y="1915098"/>
            <a:ext cx="728084" cy="253916"/>
          </a:xfrm>
          <a:prstGeom prst="rect">
            <a:avLst/>
          </a:prstGeom>
          <a:noFill/>
        </p:spPr>
        <p:txBody>
          <a:bodyPr wrap="none" rtlCol="0">
            <a:spAutoFit/>
          </a:bodyPr>
          <a:lstStyle/>
          <a:p>
            <a:r>
              <a:rPr lang="it-IT" sz="1050" b="1" dirty="0">
                <a:solidFill>
                  <a:srgbClr val="FEA34F"/>
                </a:solidFill>
              </a:rPr>
              <a:t>1 week</a:t>
            </a:r>
            <a:endParaRPr lang="en-US" sz="1050" b="1" dirty="0">
              <a:solidFill>
                <a:srgbClr val="FEA34F"/>
              </a:solidFill>
            </a:endParaRPr>
          </a:p>
        </p:txBody>
      </p:sp>
      <p:sp>
        <p:nvSpPr>
          <p:cNvPr id="136" name="TextBox 135"/>
          <p:cNvSpPr txBox="1"/>
          <p:nvPr/>
        </p:nvSpPr>
        <p:spPr>
          <a:xfrm rot="20056692">
            <a:off x="8560284" y="1955431"/>
            <a:ext cx="599844" cy="253916"/>
          </a:xfrm>
          <a:prstGeom prst="rect">
            <a:avLst/>
          </a:prstGeom>
          <a:noFill/>
        </p:spPr>
        <p:txBody>
          <a:bodyPr wrap="none" rtlCol="0">
            <a:spAutoFit/>
          </a:bodyPr>
          <a:lstStyle/>
          <a:p>
            <a:r>
              <a:rPr lang="it-IT" sz="1050" b="1" dirty="0">
                <a:solidFill>
                  <a:srgbClr val="722B77"/>
                </a:solidFill>
              </a:rPr>
              <a:t>1 </a:t>
            </a:r>
            <a:r>
              <a:rPr lang="it-IT" sz="1050" b="1" dirty="0" err="1">
                <a:solidFill>
                  <a:srgbClr val="722B77"/>
                </a:solidFill>
              </a:rPr>
              <a:t>day</a:t>
            </a:r>
            <a:endParaRPr lang="en-US" sz="1050" b="1" dirty="0">
              <a:solidFill>
                <a:srgbClr val="722B77"/>
              </a:solidFill>
            </a:endParaRPr>
          </a:p>
        </p:txBody>
      </p:sp>
      <p:sp>
        <p:nvSpPr>
          <p:cNvPr id="137" name="Isosceles Triangle 136"/>
          <p:cNvSpPr/>
          <p:nvPr/>
        </p:nvSpPr>
        <p:spPr>
          <a:xfrm rot="3077376">
            <a:off x="2040077" y="1865454"/>
            <a:ext cx="143320" cy="134492"/>
          </a:xfrm>
          <a:prstGeom prst="triangle">
            <a:avLst/>
          </a:prstGeom>
          <a:gradFill flip="none" rotWithShape="1">
            <a:gsLst>
              <a:gs pos="0">
                <a:srgbClr val="016AA3">
                  <a:tint val="66000"/>
                  <a:satMod val="160000"/>
                </a:srgbClr>
              </a:gs>
              <a:gs pos="50000">
                <a:srgbClr val="016AA3">
                  <a:tint val="44500"/>
                  <a:satMod val="160000"/>
                </a:srgbClr>
              </a:gs>
              <a:gs pos="100000">
                <a:srgbClr val="016AA3">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err="1">
              <a:solidFill>
                <a:schemeClr val="tx2">
                  <a:lumMod val="50000"/>
                </a:schemeClr>
              </a:solidFill>
            </a:endParaRPr>
          </a:p>
        </p:txBody>
      </p:sp>
      <p:sp>
        <p:nvSpPr>
          <p:cNvPr id="138" name="Isosceles Triangle 137"/>
          <p:cNvSpPr/>
          <p:nvPr/>
        </p:nvSpPr>
        <p:spPr>
          <a:xfrm rot="3077376">
            <a:off x="4254487" y="1865454"/>
            <a:ext cx="143320" cy="134492"/>
          </a:xfrm>
          <a:prstGeom prst="triangle">
            <a:avLst/>
          </a:prstGeom>
          <a:gradFill flip="none" rotWithShape="1">
            <a:gsLst>
              <a:gs pos="0">
                <a:srgbClr val="016AA3">
                  <a:tint val="66000"/>
                  <a:satMod val="160000"/>
                </a:srgbClr>
              </a:gs>
              <a:gs pos="50000">
                <a:srgbClr val="016AA3">
                  <a:tint val="44500"/>
                  <a:satMod val="160000"/>
                </a:srgbClr>
              </a:gs>
              <a:gs pos="100000">
                <a:srgbClr val="016AA3">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err="1">
              <a:solidFill>
                <a:schemeClr val="tx2">
                  <a:lumMod val="50000"/>
                </a:schemeClr>
              </a:solidFill>
            </a:endParaRPr>
          </a:p>
        </p:txBody>
      </p:sp>
      <p:sp>
        <p:nvSpPr>
          <p:cNvPr id="139" name="Isosceles Triangle 138"/>
          <p:cNvSpPr/>
          <p:nvPr/>
        </p:nvSpPr>
        <p:spPr>
          <a:xfrm rot="3077376">
            <a:off x="6508321" y="1865454"/>
            <a:ext cx="143320" cy="134492"/>
          </a:xfrm>
          <a:prstGeom prst="triangle">
            <a:avLst/>
          </a:prstGeom>
          <a:gradFill flip="none" rotWithShape="1">
            <a:gsLst>
              <a:gs pos="0">
                <a:srgbClr val="016AA3">
                  <a:tint val="66000"/>
                  <a:satMod val="160000"/>
                </a:srgbClr>
              </a:gs>
              <a:gs pos="50000">
                <a:srgbClr val="016AA3">
                  <a:tint val="44500"/>
                  <a:satMod val="160000"/>
                </a:srgbClr>
              </a:gs>
              <a:gs pos="100000">
                <a:srgbClr val="016AA3">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err="1">
              <a:solidFill>
                <a:schemeClr val="tx2">
                  <a:lumMod val="50000"/>
                </a:schemeClr>
              </a:solidFill>
            </a:endParaRPr>
          </a:p>
        </p:txBody>
      </p:sp>
      <p:sp>
        <p:nvSpPr>
          <p:cNvPr id="140" name="Isosceles Triangle 139"/>
          <p:cNvSpPr/>
          <p:nvPr/>
        </p:nvSpPr>
        <p:spPr>
          <a:xfrm rot="3077376">
            <a:off x="8745223" y="1880409"/>
            <a:ext cx="143320" cy="134492"/>
          </a:xfrm>
          <a:prstGeom prst="triangle">
            <a:avLst/>
          </a:prstGeom>
          <a:gradFill flip="none" rotWithShape="1">
            <a:gsLst>
              <a:gs pos="0">
                <a:srgbClr val="016AA3">
                  <a:tint val="66000"/>
                  <a:satMod val="160000"/>
                </a:srgbClr>
              </a:gs>
              <a:gs pos="50000">
                <a:srgbClr val="016AA3">
                  <a:tint val="44500"/>
                  <a:satMod val="160000"/>
                </a:srgbClr>
              </a:gs>
              <a:gs pos="100000">
                <a:srgbClr val="016AA3">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err="1">
              <a:solidFill>
                <a:schemeClr val="tx2">
                  <a:lumMod val="50000"/>
                </a:schemeClr>
              </a:solidFill>
            </a:endParaRPr>
          </a:p>
        </p:txBody>
      </p:sp>
      <p:sp>
        <p:nvSpPr>
          <p:cNvPr id="3" name="Rectangle 2"/>
          <p:cNvSpPr/>
          <p:nvPr/>
        </p:nvSpPr>
        <p:spPr>
          <a:xfrm>
            <a:off x="411480" y="411480"/>
            <a:ext cx="6096000" cy="769441"/>
          </a:xfrm>
          <a:prstGeom prst="rect">
            <a:avLst/>
          </a:prstGeom>
        </p:spPr>
        <p:txBody>
          <a:bodyPr>
            <a:spAutoFit/>
          </a:bodyPr>
          <a:lstStyle/>
          <a:p>
            <a:r>
              <a:rPr lang="it-IT" sz="2600" dirty="0">
                <a:solidFill>
                  <a:srgbClr val="0070AD"/>
                </a:solidFill>
                <a:latin typeface="Verdana" panose="020B0604030504040204" pitchFamily="34" charset="0"/>
                <a:ea typeface="Verdana" panose="020B0604030504040204" pitchFamily="34" charset="0"/>
                <a:cs typeface="Verdana" panose="020B0604030504040204" pitchFamily="34" charset="0"/>
              </a:rPr>
              <a:t>Capgemini’s Value Proposition</a:t>
            </a:r>
            <a:br>
              <a:rPr lang="it-IT" sz="2600" dirty="0">
                <a:solidFill>
                  <a:srgbClr val="0070AD"/>
                </a:solidFill>
                <a:latin typeface="Verdana" panose="020B0604030504040204" pitchFamily="34" charset="0"/>
                <a:ea typeface="Verdana" panose="020B0604030504040204" pitchFamily="34" charset="0"/>
                <a:cs typeface="Verdana" panose="020B0604030504040204" pitchFamily="34" charset="0"/>
              </a:rPr>
            </a:br>
            <a:r>
              <a:rPr lang="it-IT" i="1" dirty="0">
                <a:solidFill>
                  <a:srgbClr val="0070AD"/>
                </a:solidFill>
                <a:latin typeface="Verdana" panose="020B0604030504040204" pitchFamily="34" charset="0"/>
                <a:ea typeface="Verdana" panose="020B0604030504040204" pitchFamily="34" charset="0"/>
                <a:cs typeface="Verdana" panose="020B0604030504040204" pitchFamily="34" charset="0"/>
              </a:rPr>
              <a:t>Proof of Value : A 2 to 3 month process</a:t>
            </a:r>
            <a:endParaRPr lang="en-US" dirty="0"/>
          </a:p>
        </p:txBody>
      </p:sp>
    </p:spTree>
    <p:extLst>
      <p:ext uri="{BB962C8B-B14F-4D97-AF65-F5344CB8AC3E}">
        <p14:creationId xmlns:p14="http://schemas.microsoft.com/office/powerpoint/2010/main" val="39283660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solidFill>
                  <a:srgbClr val="0070AD"/>
                </a:solidFill>
              </a:rPr>
              <a:t>Capgemini’s Value Proposition</a:t>
            </a:r>
            <a:r>
              <a:rPr lang="en-US" sz="1800" i="1" dirty="0">
                <a:solidFill>
                  <a:srgbClr val="0070AD"/>
                </a:solidFill>
              </a:rPr>
              <a:t/>
            </a:r>
            <a:br>
              <a:rPr lang="en-US" sz="1800" i="1" dirty="0">
                <a:solidFill>
                  <a:srgbClr val="0070AD"/>
                </a:solidFill>
              </a:rPr>
            </a:br>
            <a:r>
              <a:rPr lang="en-US" sz="1800" i="1" dirty="0"/>
              <a:t>Example of a Joint Client/Capgemini Team on a Typical Blockchain Agile Project</a:t>
            </a:r>
          </a:p>
        </p:txBody>
      </p:sp>
      <p:sp>
        <p:nvSpPr>
          <p:cNvPr id="6" name="Rectangle 5"/>
          <p:cNvSpPr/>
          <p:nvPr/>
        </p:nvSpPr>
        <p:spPr>
          <a:xfrm>
            <a:off x="1464564" y="5337064"/>
            <a:ext cx="9262872" cy="1300356"/>
          </a:xfrm>
          <a:prstGeom prst="rect">
            <a:avLst/>
          </a:prstGeom>
        </p:spPr>
        <p:txBody>
          <a:bodyPr lIns="0" numCol="2">
            <a:spAutoFit/>
          </a:bodyPr>
          <a:lstStyle/>
          <a:p>
            <a:pPr>
              <a:spcAft>
                <a:spcPts val="300"/>
              </a:spcAft>
              <a:buClr>
                <a:schemeClr val="accent5"/>
              </a:buClr>
              <a:defRPr/>
            </a:pPr>
            <a:r>
              <a:rPr lang="en-US" sz="1100" b="1" kern="0" dirty="0">
                <a:latin typeface="+mj-lt"/>
              </a:rPr>
              <a:t>Capgemini commits continuous delivery in agile method through:</a:t>
            </a:r>
          </a:p>
          <a:p>
            <a:pPr marL="155448" indent="-155448">
              <a:spcAft>
                <a:spcPts val="300"/>
              </a:spcAft>
              <a:buClr>
                <a:schemeClr val="accent5"/>
              </a:buClr>
              <a:buFont typeface="Wingdings" pitchFamily="2" charset="2"/>
              <a:buChar char="§"/>
              <a:defRPr/>
            </a:pPr>
            <a:r>
              <a:rPr lang="en-US" sz="1100" kern="0" dirty="0">
                <a:latin typeface="+mj-lt"/>
              </a:rPr>
              <a:t>Ensuring resources availability</a:t>
            </a:r>
          </a:p>
          <a:p>
            <a:pPr marL="155448" indent="-155448">
              <a:spcAft>
                <a:spcPts val="300"/>
              </a:spcAft>
              <a:buClr>
                <a:schemeClr val="accent5"/>
              </a:buClr>
              <a:buFont typeface="Wingdings" pitchFamily="2" charset="2"/>
              <a:buChar char="§"/>
              <a:defRPr/>
            </a:pPr>
            <a:r>
              <a:rPr lang="en-US" sz="1100" kern="0" dirty="0">
                <a:latin typeface="+mj-lt"/>
              </a:rPr>
              <a:t>Managing roll-in, roll-out, and competency recovery</a:t>
            </a:r>
          </a:p>
          <a:p>
            <a:pPr marL="155448" indent="-155448">
              <a:spcAft>
                <a:spcPts val="300"/>
              </a:spcAft>
              <a:buClr>
                <a:schemeClr val="accent5"/>
              </a:buClr>
              <a:buFont typeface="Wingdings" pitchFamily="2" charset="2"/>
              <a:buChar char="§"/>
              <a:defRPr/>
            </a:pPr>
            <a:r>
              <a:rPr lang="en-US" sz="1100" kern="0" dirty="0">
                <a:latin typeface="+mj-lt"/>
              </a:rPr>
              <a:t>Set-up and maintain Agile methodology</a:t>
            </a:r>
          </a:p>
          <a:p>
            <a:pPr marL="155448" indent="-155448">
              <a:spcAft>
                <a:spcPts val="300"/>
              </a:spcAft>
              <a:buClr>
                <a:schemeClr val="accent5"/>
              </a:buClr>
              <a:buFont typeface="Wingdings" pitchFamily="2" charset="2"/>
              <a:buChar char="§"/>
              <a:defRPr/>
            </a:pPr>
            <a:endParaRPr lang="en-US" sz="1100" kern="0" dirty="0">
              <a:latin typeface="+mj-lt"/>
            </a:endParaRPr>
          </a:p>
          <a:p>
            <a:pPr marL="155448" indent="-155448">
              <a:spcAft>
                <a:spcPts val="300"/>
              </a:spcAft>
              <a:buClr>
                <a:schemeClr val="accent5"/>
              </a:buClr>
              <a:buFont typeface="Wingdings" pitchFamily="2" charset="2"/>
              <a:buChar char="§"/>
              <a:defRPr/>
            </a:pPr>
            <a:endParaRPr lang="en-US" sz="1100" kern="0" dirty="0">
              <a:latin typeface="+mj-lt"/>
            </a:endParaRPr>
          </a:p>
          <a:p>
            <a:pPr marL="155448" indent="-155448">
              <a:spcAft>
                <a:spcPts val="300"/>
              </a:spcAft>
              <a:buClr>
                <a:schemeClr val="accent5"/>
              </a:buClr>
              <a:buFont typeface="Wingdings" pitchFamily="2" charset="2"/>
              <a:buChar char="§"/>
              <a:defRPr/>
            </a:pPr>
            <a:r>
              <a:rPr lang="en-US" sz="1100" kern="0" dirty="0">
                <a:latin typeface="+mj-lt"/>
              </a:rPr>
              <a:t>*Engagement Exec is accountable for the proper overall application delivery agreed on the contract</a:t>
            </a:r>
          </a:p>
          <a:p>
            <a:pPr marL="155448" indent="-155448">
              <a:spcAft>
                <a:spcPts val="300"/>
              </a:spcAft>
              <a:buClr>
                <a:schemeClr val="accent5"/>
              </a:buClr>
              <a:buFont typeface="Wingdings" pitchFamily="2" charset="2"/>
              <a:buChar char="§"/>
              <a:defRPr/>
            </a:pPr>
            <a:r>
              <a:rPr lang="en-US" sz="1100" kern="0" dirty="0">
                <a:latin typeface="+mj-lt"/>
              </a:rPr>
              <a:t>*Engagement Manager is accountable of the operational delivery for Capgemini Teams</a:t>
            </a:r>
          </a:p>
        </p:txBody>
      </p:sp>
      <p:sp>
        <p:nvSpPr>
          <p:cNvPr id="8" name="Rectangle à coins arrondis 23"/>
          <p:cNvSpPr>
            <a:spLocks/>
          </p:cNvSpPr>
          <p:nvPr/>
        </p:nvSpPr>
        <p:spPr bwMode="auto">
          <a:xfrm>
            <a:off x="1424179" y="1460038"/>
            <a:ext cx="6668356" cy="3725417"/>
          </a:xfrm>
          <a:prstGeom prst="roundRect">
            <a:avLst>
              <a:gd name="adj" fmla="val 2370"/>
            </a:avLst>
          </a:prstGeom>
          <a:solidFill>
            <a:srgbClr val="BCE7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0" tIns="0" rIns="0" bIns="0" numCol="1" rtlCol="0" anchor="t" anchorCtr="0" compatLnSpc="1">
            <a:prstTxWarp prst="textNoShape">
              <a:avLst/>
            </a:prstTxWarp>
          </a:bodyPr>
          <a:lstStyle/>
          <a:p>
            <a:pPr algn="ctr" eaLnBrk="0" fontAlgn="base" hangingPunct="0">
              <a:lnSpc>
                <a:spcPct val="85000"/>
              </a:lnSpc>
              <a:spcBef>
                <a:spcPct val="0"/>
              </a:spcBef>
              <a:spcAft>
                <a:spcPct val="0"/>
              </a:spcAft>
              <a:defRPr/>
            </a:pPr>
            <a:endParaRPr lang="fr-FR" sz="1200" b="1" kern="0" dirty="0">
              <a:solidFill>
                <a:srgbClr val="ABE9FF">
                  <a:lumMod val="25000"/>
                </a:srgbClr>
              </a:solidFill>
            </a:endParaRPr>
          </a:p>
        </p:txBody>
      </p:sp>
      <p:sp>
        <p:nvSpPr>
          <p:cNvPr id="9" name="Rectangle 8"/>
          <p:cNvSpPr>
            <a:spLocks/>
          </p:cNvSpPr>
          <p:nvPr/>
        </p:nvSpPr>
        <p:spPr bwMode="auto">
          <a:xfrm>
            <a:off x="5376991" y="2096261"/>
            <a:ext cx="2257831" cy="49501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eaLnBrk="0" hangingPunct="0">
              <a:lnSpc>
                <a:spcPct val="85000"/>
              </a:lnSpc>
              <a:defRPr/>
            </a:pPr>
            <a:r>
              <a:rPr lang="fr-FR" sz="1100" kern="0" dirty="0">
                <a:solidFill>
                  <a:schemeClr val="tx2">
                    <a:lumMod val="50000"/>
                  </a:schemeClr>
                </a:solidFill>
              </a:rPr>
              <a:t>Scrum Master</a:t>
            </a:r>
          </a:p>
        </p:txBody>
      </p:sp>
      <p:sp>
        <p:nvSpPr>
          <p:cNvPr id="10" name="Rectangle 9"/>
          <p:cNvSpPr>
            <a:spLocks/>
          </p:cNvSpPr>
          <p:nvPr/>
        </p:nvSpPr>
        <p:spPr bwMode="auto">
          <a:xfrm>
            <a:off x="4944459" y="3178385"/>
            <a:ext cx="1401935" cy="49501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hangingPunct="0">
              <a:lnSpc>
                <a:spcPct val="85000"/>
              </a:lnSpc>
              <a:defRPr/>
            </a:pPr>
            <a:r>
              <a:rPr lang="fr-FR" sz="1100" b="1" kern="0" dirty="0">
                <a:solidFill>
                  <a:schemeClr val="tx2">
                    <a:lumMod val="50000"/>
                  </a:schemeClr>
                </a:solidFill>
              </a:rPr>
              <a:t>1</a:t>
            </a:r>
            <a:br>
              <a:rPr lang="fr-FR" sz="1100" b="1" kern="0" dirty="0">
                <a:solidFill>
                  <a:schemeClr val="tx2">
                    <a:lumMod val="50000"/>
                  </a:schemeClr>
                </a:solidFill>
              </a:rPr>
            </a:br>
            <a:r>
              <a:rPr lang="fr-FR" sz="1100" kern="0" dirty="0">
                <a:solidFill>
                  <a:schemeClr val="tx2">
                    <a:lumMod val="50000"/>
                  </a:schemeClr>
                </a:solidFill>
              </a:rPr>
              <a:t>Blockchain Dev</a:t>
            </a:r>
          </a:p>
        </p:txBody>
      </p:sp>
      <p:sp>
        <p:nvSpPr>
          <p:cNvPr id="12" name="Rectangle à coins arrondis 28"/>
          <p:cNvSpPr>
            <a:spLocks/>
          </p:cNvSpPr>
          <p:nvPr/>
        </p:nvSpPr>
        <p:spPr bwMode="auto">
          <a:xfrm>
            <a:off x="8218226" y="1500481"/>
            <a:ext cx="2509211" cy="3725417"/>
          </a:xfrm>
          <a:prstGeom prst="roundRect">
            <a:avLst>
              <a:gd name="adj" fmla="val 3988"/>
            </a:avLst>
          </a:prstGeom>
          <a:solidFill>
            <a:schemeClr val="accent1">
              <a:lumMod val="20000"/>
              <a:lumOff val="8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0" tIns="0" rIns="0" bIns="0" numCol="1" rtlCol="0" anchor="t" anchorCtr="0" compatLnSpc="1">
            <a:prstTxWarp prst="textNoShape">
              <a:avLst/>
            </a:prstTxWarp>
          </a:bodyPr>
          <a:lstStyle/>
          <a:p>
            <a:pPr algn="ctr" eaLnBrk="0" fontAlgn="base" hangingPunct="0">
              <a:lnSpc>
                <a:spcPct val="85000"/>
              </a:lnSpc>
              <a:spcBef>
                <a:spcPct val="0"/>
              </a:spcBef>
              <a:spcAft>
                <a:spcPct val="0"/>
              </a:spcAft>
            </a:pPr>
            <a:endParaRPr lang="fr-FR" sz="1200" b="1" kern="0" dirty="0">
              <a:solidFill>
                <a:srgbClr val="ABE9FF">
                  <a:lumMod val="25000"/>
                </a:srgbClr>
              </a:solidFill>
            </a:endParaRPr>
          </a:p>
        </p:txBody>
      </p:sp>
      <p:sp>
        <p:nvSpPr>
          <p:cNvPr id="14" name="Rectangle 13"/>
          <p:cNvSpPr>
            <a:spLocks/>
          </p:cNvSpPr>
          <p:nvPr/>
        </p:nvSpPr>
        <p:spPr bwMode="auto">
          <a:xfrm>
            <a:off x="8343916" y="2133702"/>
            <a:ext cx="2257831" cy="450011"/>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defRPr/>
            </a:pPr>
            <a:r>
              <a:rPr lang="fr-FR" sz="1100" kern="0" dirty="0">
                <a:solidFill>
                  <a:schemeClr val="tx2">
                    <a:lumMod val="50000"/>
                  </a:schemeClr>
                </a:solidFill>
              </a:rPr>
              <a:t>Program Manager</a:t>
            </a:r>
          </a:p>
        </p:txBody>
      </p:sp>
      <p:sp>
        <p:nvSpPr>
          <p:cNvPr id="15" name="Rectangle 14"/>
          <p:cNvSpPr>
            <a:spLocks/>
          </p:cNvSpPr>
          <p:nvPr/>
        </p:nvSpPr>
        <p:spPr bwMode="auto">
          <a:xfrm>
            <a:off x="8359542" y="4295653"/>
            <a:ext cx="2257831" cy="371910"/>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defRPr/>
            </a:pPr>
            <a:r>
              <a:rPr lang="fr-FR" sz="1100" kern="0" dirty="0">
                <a:solidFill>
                  <a:schemeClr val="tx2">
                    <a:lumMod val="50000"/>
                  </a:schemeClr>
                </a:solidFill>
              </a:rPr>
              <a:t>Solution Design Lead</a:t>
            </a:r>
          </a:p>
        </p:txBody>
      </p:sp>
      <p:sp>
        <p:nvSpPr>
          <p:cNvPr id="16" name="Rectangle 15"/>
          <p:cNvSpPr>
            <a:spLocks/>
          </p:cNvSpPr>
          <p:nvPr/>
        </p:nvSpPr>
        <p:spPr bwMode="auto">
          <a:xfrm>
            <a:off x="1933170" y="2113136"/>
            <a:ext cx="2257831" cy="49501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eaLnBrk="0" hangingPunct="0">
              <a:defRPr/>
            </a:pPr>
            <a:r>
              <a:rPr lang="fr-FR" sz="1100" kern="0" dirty="0">
                <a:solidFill>
                  <a:schemeClr val="tx2">
                    <a:lumMod val="50000"/>
                  </a:schemeClr>
                </a:solidFill>
              </a:rPr>
              <a:t>E2E Solution Owner</a:t>
            </a:r>
            <a:br>
              <a:rPr lang="fr-FR" sz="1100" kern="0" dirty="0">
                <a:solidFill>
                  <a:schemeClr val="tx2">
                    <a:lumMod val="50000"/>
                  </a:schemeClr>
                </a:solidFill>
              </a:rPr>
            </a:br>
            <a:r>
              <a:rPr lang="fr-FR" sz="1100" kern="0" dirty="0">
                <a:solidFill>
                  <a:schemeClr val="tx2">
                    <a:lumMod val="50000"/>
                  </a:schemeClr>
                </a:solidFill>
              </a:rPr>
              <a:t>Engagement Manager</a:t>
            </a:r>
          </a:p>
        </p:txBody>
      </p:sp>
      <p:cxnSp>
        <p:nvCxnSpPr>
          <p:cNvPr id="17" name="Connecteur droit 34"/>
          <p:cNvCxnSpPr/>
          <p:nvPr/>
        </p:nvCxnSpPr>
        <p:spPr>
          <a:xfrm>
            <a:off x="4798742" y="2097052"/>
            <a:ext cx="0" cy="220902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p:cNvSpPr>
            <a:spLocks/>
          </p:cNvSpPr>
          <p:nvPr/>
        </p:nvSpPr>
        <p:spPr bwMode="auto">
          <a:xfrm>
            <a:off x="1933170" y="2648573"/>
            <a:ext cx="2257831" cy="49501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eaLnBrk="0" hangingPunct="0">
              <a:lnSpc>
                <a:spcPct val="85000"/>
              </a:lnSpc>
              <a:defRPr/>
            </a:pPr>
            <a:endParaRPr lang="fr-FR" sz="1100" b="1" kern="0" dirty="0">
              <a:solidFill>
                <a:schemeClr val="tx2">
                  <a:lumMod val="50000"/>
                </a:schemeClr>
              </a:solidFill>
            </a:endParaRPr>
          </a:p>
          <a:p>
            <a:pPr lvl="0" algn="ctr" eaLnBrk="0" hangingPunct="0">
              <a:lnSpc>
                <a:spcPct val="85000"/>
              </a:lnSpc>
              <a:defRPr/>
            </a:pPr>
            <a:r>
              <a:rPr lang="fr-FR" sz="1100" kern="0" dirty="0">
                <a:solidFill>
                  <a:schemeClr val="tx2">
                    <a:lumMod val="50000"/>
                  </a:schemeClr>
                </a:solidFill>
              </a:rPr>
              <a:t>Product Owner/Senior BA</a:t>
            </a:r>
          </a:p>
        </p:txBody>
      </p:sp>
      <p:sp>
        <p:nvSpPr>
          <p:cNvPr id="19" name="Rectangle 18"/>
          <p:cNvSpPr>
            <a:spLocks/>
          </p:cNvSpPr>
          <p:nvPr/>
        </p:nvSpPr>
        <p:spPr bwMode="auto">
          <a:xfrm>
            <a:off x="6571073" y="3184010"/>
            <a:ext cx="1401935" cy="49501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hangingPunct="0">
              <a:lnSpc>
                <a:spcPct val="85000"/>
              </a:lnSpc>
              <a:defRPr/>
            </a:pPr>
            <a:r>
              <a:rPr lang="fr-FR" sz="1100" b="1" kern="0" dirty="0">
                <a:solidFill>
                  <a:schemeClr val="tx2">
                    <a:lumMod val="50000"/>
                  </a:schemeClr>
                </a:solidFill>
              </a:rPr>
              <a:t>2</a:t>
            </a:r>
            <a:br>
              <a:rPr lang="fr-FR" sz="1100" b="1" kern="0" dirty="0">
                <a:solidFill>
                  <a:schemeClr val="tx2">
                    <a:lumMod val="50000"/>
                  </a:schemeClr>
                </a:solidFill>
              </a:rPr>
            </a:br>
            <a:r>
              <a:rPr lang="fr-FR" sz="1100" kern="0" dirty="0">
                <a:solidFill>
                  <a:schemeClr val="tx2">
                    <a:lumMod val="50000"/>
                  </a:schemeClr>
                </a:solidFill>
              </a:rPr>
              <a:t>Blockchain Dev</a:t>
            </a:r>
          </a:p>
        </p:txBody>
      </p:sp>
      <p:sp>
        <p:nvSpPr>
          <p:cNvPr id="20" name="Rectangle 19"/>
          <p:cNvSpPr>
            <a:spLocks/>
          </p:cNvSpPr>
          <p:nvPr/>
        </p:nvSpPr>
        <p:spPr bwMode="auto">
          <a:xfrm>
            <a:off x="4944454" y="3719448"/>
            <a:ext cx="1401935" cy="49501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hangingPunct="0">
              <a:lnSpc>
                <a:spcPct val="85000"/>
              </a:lnSpc>
              <a:defRPr/>
            </a:pPr>
            <a:r>
              <a:rPr lang="fr-FR" sz="1100" b="1" kern="0" dirty="0">
                <a:solidFill>
                  <a:schemeClr val="tx2">
                    <a:lumMod val="50000"/>
                  </a:schemeClr>
                </a:solidFill>
              </a:rPr>
              <a:t>3</a:t>
            </a:r>
            <a:br>
              <a:rPr lang="fr-FR" sz="1100" b="1" kern="0" dirty="0">
                <a:solidFill>
                  <a:schemeClr val="tx2">
                    <a:lumMod val="50000"/>
                  </a:schemeClr>
                </a:solidFill>
              </a:rPr>
            </a:br>
            <a:r>
              <a:rPr lang="fr-FR" sz="1100" kern="0" dirty="0">
                <a:solidFill>
                  <a:schemeClr val="tx2">
                    <a:lumMod val="50000"/>
                  </a:schemeClr>
                </a:solidFill>
              </a:rPr>
              <a:t>Blockchain Dev</a:t>
            </a:r>
          </a:p>
        </p:txBody>
      </p:sp>
      <p:sp>
        <p:nvSpPr>
          <p:cNvPr id="21" name="Rectangle 20"/>
          <p:cNvSpPr>
            <a:spLocks/>
          </p:cNvSpPr>
          <p:nvPr/>
        </p:nvSpPr>
        <p:spPr bwMode="auto">
          <a:xfrm>
            <a:off x="6571068" y="3719448"/>
            <a:ext cx="1401935" cy="49501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hangingPunct="0">
              <a:lnSpc>
                <a:spcPct val="85000"/>
              </a:lnSpc>
              <a:defRPr/>
            </a:pPr>
            <a:r>
              <a:rPr lang="fr-FR" sz="1100" b="1" kern="0" dirty="0">
                <a:solidFill>
                  <a:schemeClr val="tx2">
                    <a:lumMod val="50000"/>
                  </a:schemeClr>
                </a:solidFill>
              </a:rPr>
              <a:t>4</a:t>
            </a:r>
            <a:br>
              <a:rPr lang="fr-FR" sz="1100" b="1" kern="0" dirty="0">
                <a:solidFill>
                  <a:schemeClr val="tx2">
                    <a:lumMod val="50000"/>
                  </a:schemeClr>
                </a:solidFill>
              </a:rPr>
            </a:br>
            <a:r>
              <a:rPr lang="fr-FR" sz="1100" kern="0" dirty="0">
                <a:solidFill>
                  <a:schemeClr val="tx2">
                    <a:lumMod val="50000"/>
                  </a:schemeClr>
                </a:solidFill>
              </a:rPr>
              <a:t>Blockchain Dev</a:t>
            </a:r>
          </a:p>
        </p:txBody>
      </p:sp>
      <p:sp>
        <p:nvSpPr>
          <p:cNvPr id="22" name="Rectangle 21"/>
          <p:cNvSpPr>
            <a:spLocks/>
          </p:cNvSpPr>
          <p:nvPr/>
        </p:nvSpPr>
        <p:spPr bwMode="auto">
          <a:xfrm>
            <a:off x="5376991" y="2637323"/>
            <a:ext cx="2257831" cy="49501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hangingPunct="0">
              <a:lnSpc>
                <a:spcPct val="85000"/>
              </a:lnSpc>
              <a:defRPr/>
            </a:pPr>
            <a:r>
              <a:rPr lang="fr-FR" sz="1100" b="1" kern="0" dirty="0">
                <a:solidFill>
                  <a:schemeClr val="tx2">
                    <a:lumMod val="50000"/>
                  </a:schemeClr>
                </a:solidFill>
              </a:rPr>
              <a:t/>
            </a:r>
            <a:br>
              <a:rPr lang="fr-FR" sz="1100" b="1" kern="0" dirty="0">
                <a:solidFill>
                  <a:schemeClr val="tx2">
                    <a:lumMod val="50000"/>
                  </a:schemeClr>
                </a:solidFill>
              </a:rPr>
            </a:br>
            <a:r>
              <a:rPr lang="fr-FR" sz="1100" kern="0" dirty="0">
                <a:solidFill>
                  <a:schemeClr val="tx2">
                    <a:lumMod val="50000"/>
                  </a:schemeClr>
                </a:solidFill>
              </a:rPr>
              <a:t>Tester</a:t>
            </a:r>
          </a:p>
        </p:txBody>
      </p:sp>
      <p:cxnSp>
        <p:nvCxnSpPr>
          <p:cNvPr id="23" name="Connecteur droit 48"/>
          <p:cNvCxnSpPr/>
          <p:nvPr/>
        </p:nvCxnSpPr>
        <p:spPr>
          <a:xfrm>
            <a:off x="1518917" y="4306076"/>
            <a:ext cx="650645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Rectangle à coins arrondis 54"/>
          <p:cNvSpPr/>
          <p:nvPr/>
        </p:nvSpPr>
        <p:spPr bwMode="auto">
          <a:xfrm>
            <a:off x="1559247" y="4637996"/>
            <a:ext cx="6452685" cy="505432"/>
          </a:xfrm>
          <a:prstGeom prst="roundRect">
            <a:avLst/>
          </a:prstGeom>
          <a:solidFill>
            <a:srgbClr val="BCE7FF">
              <a:alpha val="55000"/>
            </a:srgbClr>
          </a:solidFill>
          <a:ln w="63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lnSpc>
                <a:spcPct val="85000"/>
              </a:lnSpc>
              <a:spcBef>
                <a:spcPct val="0"/>
              </a:spcBef>
              <a:spcAft>
                <a:spcPct val="0"/>
              </a:spcAft>
            </a:pPr>
            <a:r>
              <a:rPr lang="fr-FR" sz="1200" b="1" dirty="0">
                <a:solidFill>
                  <a:schemeClr val="tx2">
                    <a:lumMod val="50000"/>
                  </a:schemeClr>
                </a:solidFill>
                <a:cs typeface="Arial" charset="0"/>
              </a:rPr>
              <a:t>ADVISORY</a:t>
            </a:r>
          </a:p>
        </p:txBody>
      </p:sp>
      <p:sp>
        <p:nvSpPr>
          <p:cNvPr id="25" name="Rectangle 24"/>
          <p:cNvSpPr>
            <a:spLocks/>
          </p:cNvSpPr>
          <p:nvPr/>
        </p:nvSpPr>
        <p:spPr bwMode="auto">
          <a:xfrm>
            <a:off x="2663129" y="4704757"/>
            <a:ext cx="1200623" cy="371910"/>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hangingPunct="0">
              <a:lnSpc>
                <a:spcPct val="85000"/>
              </a:lnSpc>
              <a:defRPr/>
            </a:pPr>
            <a:r>
              <a:rPr lang="fr-FR" sz="1100" b="1" kern="0" dirty="0">
                <a:solidFill>
                  <a:schemeClr val="tx2">
                    <a:lumMod val="50000"/>
                  </a:schemeClr>
                </a:solidFill>
              </a:rPr>
              <a:t>Blockchain Lead</a:t>
            </a:r>
          </a:p>
        </p:txBody>
      </p:sp>
      <p:sp>
        <p:nvSpPr>
          <p:cNvPr id="26" name="Rectangle 25"/>
          <p:cNvSpPr>
            <a:spLocks/>
          </p:cNvSpPr>
          <p:nvPr/>
        </p:nvSpPr>
        <p:spPr bwMode="auto">
          <a:xfrm>
            <a:off x="3959273" y="4704757"/>
            <a:ext cx="1200623" cy="371910"/>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hangingPunct="0">
              <a:lnSpc>
                <a:spcPct val="85000"/>
              </a:lnSpc>
              <a:defRPr/>
            </a:pPr>
            <a:r>
              <a:rPr lang="fr-FR" sz="1100" b="1" kern="0" dirty="0">
                <a:solidFill>
                  <a:schemeClr val="tx2">
                    <a:lumMod val="50000"/>
                  </a:schemeClr>
                </a:solidFill>
              </a:rPr>
              <a:t>Domain Expert</a:t>
            </a:r>
            <a:endParaRPr lang="fr-FR" sz="1100" kern="0" dirty="0">
              <a:solidFill>
                <a:schemeClr val="tx2">
                  <a:lumMod val="50000"/>
                </a:schemeClr>
              </a:solidFill>
            </a:endParaRPr>
          </a:p>
        </p:txBody>
      </p:sp>
      <p:sp>
        <p:nvSpPr>
          <p:cNvPr id="27" name="Rectangle 26"/>
          <p:cNvSpPr>
            <a:spLocks/>
          </p:cNvSpPr>
          <p:nvPr/>
        </p:nvSpPr>
        <p:spPr bwMode="auto">
          <a:xfrm>
            <a:off x="5327425" y="4704757"/>
            <a:ext cx="1200623" cy="371910"/>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hangingPunct="0">
              <a:lnSpc>
                <a:spcPct val="85000"/>
              </a:lnSpc>
              <a:defRPr/>
            </a:pPr>
            <a:r>
              <a:rPr lang="fr-FR" sz="1100" b="1" kern="0" dirty="0">
                <a:solidFill>
                  <a:schemeClr val="tx2">
                    <a:lumMod val="50000"/>
                  </a:schemeClr>
                </a:solidFill>
              </a:rPr>
              <a:t>Data Protection</a:t>
            </a:r>
            <a:endParaRPr lang="fr-FR" sz="1100" kern="0" dirty="0">
              <a:solidFill>
                <a:schemeClr val="tx2">
                  <a:lumMod val="50000"/>
                </a:schemeClr>
              </a:solidFill>
            </a:endParaRPr>
          </a:p>
        </p:txBody>
      </p:sp>
      <p:sp>
        <p:nvSpPr>
          <p:cNvPr id="28" name="Rectangle 27"/>
          <p:cNvSpPr>
            <a:spLocks/>
          </p:cNvSpPr>
          <p:nvPr/>
        </p:nvSpPr>
        <p:spPr bwMode="auto">
          <a:xfrm>
            <a:off x="8359542" y="4739799"/>
            <a:ext cx="2257831" cy="371910"/>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defRPr/>
            </a:pPr>
            <a:r>
              <a:rPr lang="en-US" sz="1100" kern="0" dirty="0">
                <a:solidFill>
                  <a:schemeClr val="tx2">
                    <a:lumMod val="50000"/>
                  </a:schemeClr>
                </a:solidFill>
              </a:rPr>
              <a:t>Other business partners (compliance, risk, legal)</a:t>
            </a:r>
          </a:p>
        </p:txBody>
      </p:sp>
      <p:cxnSp>
        <p:nvCxnSpPr>
          <p:cNvPr id="29" name="Connecteur droit 59"/>
          <p:cNvCxnSpPr/>
          <p:nvPr/>
        </p:nvCxnSpPr>
        <p:spPr>
          <a:xfrm flipV="1">
            <a:off x="8316422" y="4214460"/>
            <a:ext cx="2285325"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à coins arrondis 61"/>
          <p:cNvSpPr>
            <a:spLocks/>
          </p:cNvSpPr>
          <p:nvPr/>
        </p:nvSpPr>
        <p:spPr bwMode="auto">
          <a:xfrm>
            <a:off x="1933170" y="3571808"/>
            <a:ext cx="2257831" cy="648638"/>
          </a:xfrm>
          <a:prstGeom prst="roundRect">
            <a:avLst>
              <a:gd name="adj" fmla="val 8679"/>
            </a:avLst>
          </a:prstGeom>
          <a:solidFill>
            <a:schemeClr val="accent1">
              <a:lumMod val="20000"/>
              <a:lumOff val="8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0" tIns="0" rIns="0" bIns="0" numCol="1" rtlCol="0" anchor="t" anchorCtr="0" compatLnSpc="1">
            <a:prstTxWarp prst="textNoShape">
              <a:avLst/>
            </a:prstTxWarp>
          </a:bodyPr>
          <a:lstStyle/>
          <a:p>
            <a:pPr algn="ctr" eaLnBrk="0" fontAlgn="base" hangingPunct="0">
              <a:lnSpc>
                <a:spcPct val="85000"/>
              </a:lnSpc>
              <a:spcBef>
                <a:spcPct val="0"/>
              </a:spcBef>
              <a:spcAft>
                <a:spcPct val="0"/>
              </a:spcAft>
            </a:pPr>
            <a:endParaRPr lang="fr-FR" sz="1200" b="1" kern="0" dirty="0">
              <a:solidFill>
                <a:srgbClr val="ABE9FF">
                  <a:lumMod val="25000"/>
                </a:srgbClr>
              </a:solidFill>
            </a:endParaRPr>
          </a:p>
        </p:txBody>
      </p:sp>
      <p:sp>
        <p:nvSpPr>
          <p:cNvPr id="32" name="Rectangle 31"/>
          <p:cNvSpPr>
            <a:spLocks/>
          </p:cNvSpPr>
          <p:nvPr/>
        </p:nvSpPr>
        <p:spPr bwMode="auto">
          <a:xfrm>
            <a:off x="2291021" y="3638952"/>
            <a:ext cx="1542129" cy="49501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eaLnBrk="0" hangingPunct="0">
              <a:lnSpc>
                <a:spcPct val="85000"/>
              </a:lnSpc>
              <a:defRPr/>
            </a:pPr>
            <a:r>
              <a:rPr lang="fr-FR" sz="1100" b="1" kern="0" dirty="0">
                <a:solidFill>
                  <a:schemeClr val="tx2">
                    <a:lumMod val="50000"/>
                  </a:schemeClr>
                </a:solidFill>
              </a:rPr>
              <a:t>Client</a:t>
            </a:r>
          </a:p>
          <a:p>
            <a:pPr lvl="0" algn="ctr" eaLnBrk="0" hangingPunct="0">
              <a:lnSpc>
                <a:spcPct val="85000"/>
              </a:lnSpc>
              <a:defRPr/>
            </a:pPr>
            <a:r>
              <a:rPr lang="fr-FR" sz="1100" kern="0" dirty="0">
                <a:solidFill>
                  <a:schemeClr val="tx2">
                    <a:lumMod val="50000"/>
                  </a:schemeClr>
                </a:solidFill>
              </a:rPr>
              <a:t>Senior BA</a:t>
            </a:r>
          </a:p>
        </p:txBody>
      </p:sp>
      <p:sp>
        <p:nvSpPr>
          <p:cNvPr id="33" name="Rectangle 32"/>
          <p:cNvSpPr>
            <a:spLocks/>
          </p:cNvSpPr>
          <p:nvPr/>
        </p:nvSpPr>
        <p:spPr bwMode="auto">
          <a:xfrm>
            <a:off x="3669828" y="1600201"/>
            <a:ext cx="2257831" cy="450011"/>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defRPr/>
            </a:pPr>
            <a:r>
              <a:rPr lang="fr-FR" sz="1100" kern="0" dirty="0">
                <a:solidFill>
                  <a:schemeClr val="tx2">
                    <a:lumMod val="50000"/>
                  </a:schemeClr>
                </a:solidFill>
              </a:rPr>
              <a:t>Engagement Exec</a:t>
            </a:r>
          </a:p>
        </p:txBody>
      </p:sp>
      <p:sp>
        <p:nvSpPr>
          <p:cNvPr id="34" name="Rectangle 33"/>
          <p:cNvSpPr>
            <a:spLocks/>
          </p:cNvSpPr>
          <p:nvPr/>
        </p:nvSpPr>
        <p:spPr bwMode="auto">
          <a:xfrm>
            <a:off x="8343916" y="3071794"/>
            <a:ext cx="2257831" cy="450011"/>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defRPr/>
            </a:pPr>
            <a:r>
              <a:rPr lang="fr-FR" sz="1100" b="1" kern="0" dirty="0">
                <a:solidFill>
                  <a:schemeClr val="tx2">
                    <a:lumMod val="50000"/>
                  </a:schemeClr>
                </a:solidFill>
              </a:rPr>
              <a:t/>
            </a:r>
            <a:br>
              <a:rPr lang="fr-FR" sz="1100" b="1" kern="0" dirty="0">
                <a:solidFill>
                  <a:schemeClr val="tx2">
                    <a:lumMod val="50000"/>
                  </a:schemeClr>
                </a:solidFill>
              </a:rPr>
            </a:br>
            <a:r>
              <a:rPr lang="fr-FR" sz="1100" kern="0" dirty="0">
                <a:solidFill>
                  <a:schemeClr val="tx2">
                    <a:lumMod val="50000"/>
                  </a:schemeClr>
                </a:solidFill>
              </a:rPr>
              <a:t>Teams</a:t>
            </a:r>
          </a:p>
        </p:txBody>
      </p:sp>
      <p:sp>
        <p:nvSpPr>
          <p:cNvPr id="35" name="Rectangle 34"/>
          <p:cNvSpPr>
            <a:spLocks/>
          </p:cNvSpPr>
          <p:nvPr/>
        </p:nvSpPr>
        <p:spPr bwMode="auto">
          <a:xfrm>
            <a:off x="6614725" y="4704757"/>
            <a:ext cx="1200623" cy="371910"/>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hangingPunct="0">
              <a:lnSpc>
                <a:spcPct val="85000"/>
              </a:lnSpc>
              <a:defRPr/>
            </a:pPr>
            <a:r>
              <a:rPr lang="fr-FR" sz="1100" b="1" kern="0" dirty="0">
                <a:solidFill>
                  <a:schemeClr val="tx2">
                    <a:lumMod val="50000"/>
                  </a:schemeClr>
                </a:solidFill>
              </a:rPr>
              <a:t>FinTech Lead</a:t>
            </a:r>
          </a:p>
        </p:txBody>
      </p:sp>
      <p:pic>
        <p:nvPicPr>
          <p:cNvPr id="39" name="Picture 103" descr="C:\Users\UserSim\Desktop\Capgemini\Capgemini_logo_cmyk.png"/>
          <p:cNvPicPr>
            <a:picLocks noChangeAspect="1" noChangeArrowheads="1"/>
          </p:cNvPicPr>
          <p:nvPr>
            <p:custDataLst>
              <p:tags r:id="rId1"/>
            </p:custDataLst>
          </p:nvPr>
        </p:nvPicPr>
        <p:blipFill rotWithShape="1">
          <a:blip r:embed="rId4" cstate="email"/>
          <a:srcRect r="73029" b="26103"/>
          <a:stretch/>
        </p:blipFill>
        <p:spPr bwMode="auto">
          <a:xfrm>
            <a:off x="7597651" y="1605936"/>
            <a:ext cx="427722" cy="286736"/>
          </a:xfrm>
          <a:prstGeom prst="rect">
            <a:avLst/>
          </a:prstGeom>
          <a:noFill/>
        </p:spPr>
      </p:pic>
      <p:sp>
        <p:nvSpPr>
          <p:cNvPr id="3" name="TextBox 2"/>
          <p:cNvSpPr txBox="1"/>
          <p:nvPr/>
        </p:nvSpPr>
        <p:spPr>
          <a:xfrm>
            <a:off x="8988706" y="1592275"/>
            <a:ext cx="1547645" cy="276999"/>
          </a:xfrm>
          <a:prstGeom prst="rect">
            <a:avLst/>
          </a:prstGeom>
          <a:noFill/>
        </p:spPr>
        <p:txBody>
          <a:bodyPr wrap="square" rtlCol="0">
            <a:spAutoFit/>
          </a:bodyPr>
          <a:lstStyle/>
          <a:p>
            <a:r>
              <a:rPr lang="en-US" sz="1200" b="1" dirty="0">
                <a:solidFill>
                  <a:schemeClr val="tx2">
                    <a:lumMod val="50000"/>
                  </a:schemeClr>
                </a:solidFill>
              </a:rPr>
              <a:t>Client Team</a:t>
            </a:r>
          </a:p>
        </p:txBody>
      </p:sp>
    </p:spTree>
    <p:extLst>
      <p:ext uri="{BB962C8B-B14F-4D97-AF65-F5344CB8AC3E}">
        <p14:creationId xmlns:p14="http://schemas.microsoft.com/office/powerpoint/2010/main" val="17795031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Capgemini’s Value Proposition</a:t>
            </a:r>
            <a:br>
              <a:rPr lang="en-US" dirty="0"/>
            </a:br>
            <a:r>
              <a:rPr lang="en-US" sz="1800" i="1" dirty="0"/>
              <a:t>Set-Up on Blockchain</a:t>
            </a:r>
          </a:p>
        </p:txBody>
      </p:sp>
      <p:sp>
        <p:nvSpPr>
          <p:cNvPr id="29" name="Rectangle 28"/>
          <p:cNvSpPr>
            <a:spLocks/>
          </p:cNvSpPr>
          <p:nvPr/>
        </p:nvSpPr>
        <p:spPr>
          <a:xfrm>
            <a:off x="1143001" y="1268413"/>
            <a:ext cx="10497615" cy="5256931"/>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buClr>
                <a:srgbClr val="00A76C"/>
              </a:buClr>
              <a:defRPr/>
            </a:pPr>
            <a:endParaRPr lang="en-US" sz="900" kern="0" dirty="0">
              <a:solidFill>
                <a:srgbClr val="000000"/>
              </a:solidFill>
            </a:endParaRPr>
          </a:p>
        </p:txBody>
      </p:sp>
      <p:sp>
        <p:nvSpPr>
          <p:cNvPr id="30" name="Oval 77"/>
          <p:cNvSpPr/>
          <p:nvPr/>
        </p:nvSpPr>
        <p:spPr>
          <a:xfrm>
            <a:off x="1143000" y="1634814"/>
            <a:ext cx="2125296" cy="4250588"/>
          </a:xfrm>
          <a:custGeom>
            <a:avLst/>
            <a:gdLst/>
            <a:ahLst/>
            <a:cxnLst/>
            <a:rect l="l" t="t" r="r" b="b"/>
            <a:pathLst>
              <a:path w="1837101" h="3674200">
                <a:moveTo>
                  <a:pt x="1" y="0"/>
                </a:moveTo>
                <a:cubicBezTo>
                  <a:pt x="1014603" y="0"/>
                  <a:pt x="1837101" y="822498"/>
                  <a:pt x="1837101" y="1837100"/>
                </a:cubicBezTo>
                <a:cubicBezTo>
                  <a:pt x="1837101" y="2851702"/>
                  <a:pt x="1014603" y="3674200"/>
                  <a:pt x="1" y="3674200"/>
                </a:cubicBezTo>
                <a:lnTo>
                  <a:pt x="0" y="3674200"/>
                </a:lnTo>
                <a:close/>
              </a:path>
            </a:pathLst>
          </a:custGeom>
          <a:solidFill>
            <a:schemeClr val="bg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44" name="Oval 4"/>
          <p:cNvSpPr/>
          <p:nvPr/>
        </p:nvSpPr>
        <p:spPr>
          <a:xfrm>
            <a:off x="2268277" y="1900654"/>
            <a:ext cx="375919" cy="375919"/>
          </a:xfrm>
          <a:prstGeom prst="ellipse">
            <a:avLst/>
          </a:prstGeom>
          <a:solidFill>
            <a:srgbClr val="5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45" name="Oval 14"/>
          <p:cNvSpPr/>
          <p:nvPr/>
        </p:nvSpPr>
        <p:spPr>
          <a:xfrm>
            <a:off x="2336257" y="1968634"/>
            <a:ext cx="239956" cy="2399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47" name="Oval 5"/>
          <p:cNvSpPr/>
          <p:nvPr/>
        </p:nvSpPr>
        <p:spPr>
          <a:xfrm>
            <a:off x="2994561" y="3020451"/>
            <a:ext cx="375919" cy="375919"/>
          </a:xfrm>
          <a:prstGeom prst="ellipse">
            <a:avLst/>
          </a:prstGeom>
          <a:solidFill>
            <a:srgbClr val="5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48" name="Oval 6"/>
          <p:cNvSpPr/>
          <p:nvPr/>
        </p:nvSpPr>
        <p:spPr>
          <a:xfrm>
            <a:off x="2982044" y="4133510"/>
            <a:ext cx="375919" cy="375919"/>
          </a:xfrm>
          <a:prstGeom prst="ellipse">
            <a:avLst/>
          </a:prstGeom>
          <a:solidFill>
            <a:srgbClr val="5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49" name="Oval 7"/>
          <p:cNvSpPr/>
          <p:nvPr/>
        </p:nvSpPr>
        <p:spPr>
          <a:xfrm>
            <a:off x="2268277" y="5249939"/>
            <a:ext cx="375919" cy="375919"/>
          </a:xfrm>
          <a:prstGeom prst="ellipse">
            <a:avLst/>
          </a:prstGeom>
          <a:solidFill>
            <a:srgbClr val="5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51" name="Content Placeholder 2"/>
          <p:cNvSpPr txBox="1">
            <a:spLocks/>
          </p:cNvSpPr>
          <p:nvPr/>
        </p:nvSpPr>
        <p:spPr>
          <a:xfrm>
            <a:off x="4821535" y="2863078"/>
            <a:ext cx="5554938" cy="215444"/>
          </a:xfrm>
          <a:prstGeom prst="rect">
            <a:avLst/>
          </a:prstGeom>
          <a:noFill/>
        </p:spPr>
        <p:txBody>
          <a:bodyPr vert="horz" wrap="square" lIns="0" tIns="0" rIns="0" bIns="0" rtlCol="0" anchor="t">
            <a:spAutoFit/>
          </a:bodyPr>
          <a:lst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tx1"/>
                </a:solidFill>
              </a:rPr>
              <a:t>Technical Experts</a:t>
            </a:r>
          </a:p>
        </p:txBody>
      </p:sp>
      <p:sp>
        <p:nvSpPr>
          <p:cNvPr id="52" name="Content Placeholder 2"/>
          <p:cNvSpPr txBox="1">
            <a:spLocks/>
          </p:cNvSpPr>
          <p:nvPr/>
        </p:nvSpPr>
        <p:spPr>
          <a:xfrm>
            <a:off x="4821536" y="3897701"/>
            <a:ext cx="5554937" cy="215444"/>
          </a:xfrm>
          <a:prstGeom prst="rect">
            <a:avLst/>
          </a:prstGeom>
          <a:noFill/>
        </p:spPr>
        <p:txBody>
          <a:bodyPr vert="horz" wrap="square" lIns="0" tIns="0" rIns="0" bIns="0" rtlCol="0" anchor="t">
            <a:spAutoFit/>
          </a:bodyPr>
          <a:lst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tx1"/>
                </a:solidFill>
              </a:rPr>
              <a:t>Developer Team</a:t>
            </a:r>
            <a:endParaRPr lang="en-US" sz="1100" dirty="0">
              <a:solidFill>
                <a:schemeClr val="tx1"/>
              </a:solidFill>
            </a:endParaRPr>
          </a:p>
        </p:txBody>
      </p:sp>
      <p:sp>
        <p:nvSpPr>
          <p:cNvPr id="62" name="Oval 126"/>
          <p:cNvSpPr/>
          <p:nvPr/>
        </p:nvSpPr>
        <p:spPr>
          <a:xfrm>
            <a:off x="3062541" y="3088431"/>
            <a:ext cx="239956" cy="2399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63" name="Oval 127"/>
          <p:cNvSpPr/>
          <p:nvPr/>
        </p:nvSpPr>
        <p:spPr>
          <a:xfrm>
            <a:off x="3050024" y="4201490"/>
            <a:ext cx="239956" cy="2399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67" name="Oval 128"/>
          <p:cNvSpPr/>
          <p:nvPr/>
        </p:nvSpPr>
        <p:spPr>
          <a:xfrm>
            <a:off x="2336257" y="5317919"/>
            <a:ext cx="239956" cy="2399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pic>
        <p:nvPicPr>
          <p:cNvPr id="68" name="Imag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0884" y="3490244"/>
            <a:ext cx="1934502" cy="494022"/>
          </a:xfrm>
          <a:prstGeom prst="rect">
            <a:avLst/>
          </a:prstGeom>
        </p:spPr>
      </p:pic>
      <p:grpSp>
        <p:nvGrpSpPr>
          <p:cNvPr id="6" name="Groupe 5"/>
          <p:cNvGrpSpPr/>
          <p:nvPr/>
        </p:nvGrpSpPr>
        <p:grpSpPr>
          <a:xfrm>
            <a:off x="3864161" y="2839222"/>
            <a:ext cx="792169" cy="770793"/>
            <a:chOff x="3050344" y="2839221"/>
            <a:chExt cx="792169" cy="770793"/>
          </a:xfrm>
        </p:grpSpPr>
        <p:sp>
          <p:nvSpPr>
            <p:cNvPr id="56" name="Oval 120"/>
            <p:cNvSpPr/>
            <p:nvPr/>
          </p:nvSpPr>
          <p:spPr>
            <a:xfrm>
              <a:off x="3082291" y="2849790"/>
              <a:ext cx="760222" cy="760224"/>
            </a:xfrm>
            <a:prstGeom prst="ellipse">
              <a:avLst/>
            </a:prstGeom>
            <a:solidFill>
              <a:srgbClr val="5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57" name="Oval 20"/>
            <p:cNvSpPr/>
            <p:nvPr/>
          </p:nvSpPr>
          <p:spPr>
            <a:xfrm>
              <a:off x="3050344" y="2839221"/>
              <a:ext cx="738377" cy="73837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nvGrpSpPr>
            <p:cNvPr id="74" name="Groupe 73"/>
            <p:cNvGrpSpPr/>
            <p:nvPr/>
          </p:nvGrpSpPr>
          <p:grpSpPr>
            <a:xfrm>
              <a:off x="3184474" y="3008836"/>
              <a:ext cx="487242" cy="442132"/>
              <a:chOff x="4675202" y="3954464"/>
              <a:chExt cx="325438" cy="311149"/>
            </a:xfrm>
          </p:grpSpPr>
          <p:sp>
            <p:nvSpPr>
              <p:cNvPr id="75" name="Freeform 627"/>
              <p:cNvSpPr>
                <a:spLocks/>
              </p:cNvSpPr>
              <p:nvPr/>
            </p:nvSpPr>
            <p:spPr bwMode="auto">
              <a:xfrm>
                <a:off x="4689475" y="4100513"/>
                <a:ext cx="23813" cy="93663"/>
              </a:xfrm>
              <a:custGeom>
                <a:avLst/>
                <a:gdLst/>
                <a:ahLst/>
                <a:cxnLst>
                  <a:cxn ang="0">
                    <a:pos x="12" y="48"/>
                  </a:cxn>
                  <a:cxn ang="0">
                    <a:pos x="0" y="6"/>
                  </a:cxn>
                  <a:cxn ang="0">
                    <a:pos x="0" y="0"/>
                  </a:cxn>
                </a:cxnLst>
                <a:rect l="0" t="0" r="r" b="b"/>
                <a:pathLst>
                  <a:path w="12" h="48">
                    <a:moveTo>
                      <a:pt x="12" y="48"/>
                    </a:moveTo>
                    <a:cubicBezTo>
                      <a:pt x="3" y="35"/>
                      <a:pt x="0" y="23"/>
                      <a:pt x="0" y="6"/>
                    </a:cubicBezTo>
                    <a:cubicBezTo>
                      <a:pt x="0" y="4"/>
                      <a:pt x="0" y="2"/>
                      <a:pt x="0" y="0"/>
                    </a:cubicBezTo>
                  </a:path>
                </a:pathLst>
              </a:custGeom>
              <a:noFill/>
              <a:ln w="9525"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6" name="Freeform 628"/>
              <p:cNvSpPr>
                <a:spLocks/>
              </p:cNvSpPr>
              <p:nvPr/>
            </p:nvSpPr>
            <p:spPr bwMode="auto">
              <a:xfrm>
                <a:off x="4675188" y="4079875"/>
                <a:ext cx="30163" cy="28575"/>
              </a:xfrm>
              <a:custGeom>
                <a:avLst/>
                <a:gdLst/>
                <a:ahLst/>
                <a:cxnLst>
                  <a:cxn ang="0">
                    <a:pos x="19" y="18"/>
                  </a:cxn>
                  <a:cxn ang="0">
                    <a:pos x="12" y="0"/>
                  </a:cxn>
                  <a:cxn ang="0">
                    <a:pos x="0" y="16"/>
                  </a:cxn>
                  <a:cxn ang="0">
                    <a:pos x="19" y="18"/>
                  </a:cxn>
                </a:cxnLst>
                <a:rect l="0" t="0" r="r" b="b"/>
                <a:pathLst>
                  <a:path w="19" h="18">
                    <a:moveTo>
                      <a:pt x="19" y="18"/>
                    </a:moveTo>
                    <a:lnTo>
                      <a:pt x="12" y="0"/>
                    </a:lnTo>
                    <a:lnTo>
                      <a:pt x="0" y="16"/>
                    </a:lnTo>
                    <a:lnTo>
                      <a:pt x="19" y="18"/>
                    </a:lnTo>
                    <a:close/>
                  </a:path>
                </a:pathLst>
              </a:custGeom>
              <a:solidFill>
                <a:schemeClr val="bg1"/>
              </a:solidFill>
              <a:ln w="9525">
                <a:solidFill>
                  <a:schemeClr val="accent5">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7" name="Freeform 629"/>
              <p:cNvSpPr>
                <a:spLocks/>
              </p:cNvSpPr>
              <p:nvPr/>
            </p:nvSpPr>
            <p:spPr bwMode="auto">
              <a:xfrm>
                <a:off x="4772025" y="4246563"/>
                <a:ext cx="146050" cy="19050"/>
              </a:xfrm>
              <a:custGeom>
                <a:avLst/>
                <a:gdLst/>
                <a:ahLst/>
                <a:cxnLst>
                  <a:cxn ang="0">
                    <a:pos x="76" y="0"/>
                  </a:cxn>
                  <a:cxn ang="0">
                    <a:pos x="38" y="10"/>
                  </a:cxn>
                  <a:cxn ang="0">
                    <a:pos x="0" y="2"/>
                  </a:cxn>
                </a:cxnLst>
                <a:rect l="0" t="0" r="r" b="b"/>
                <a:pathLst>
                  <a:path w="76" h="10">
                    <a:moveTo>
                      <a:pt x="76" y="0"/>
                    </a:moveTo>
                    <a:cubicBezTo>
                      <a:pt x="65" y="7"/>
                      <a:pt x="52" y="10"/>
                      <a:pt x="38" y="10"/>
                    </a:cubicBezTo>
                    <a:cubicBezTo>
                      <a:pt x="23" y="10"/>
                      <a:pt x="11" y="8"/>
                      <a:pt x="0" y="2"/>
                    </a:cubicBezTo>
                  </a:path>
                </a:pathLst>
              </a:custGeom>
              <a:noFill/>
              <a:ln w="9525"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8" name="Freeform 630"/>
              <p:cNvSpPr>
                <a:spLocks/>
              </p:cNvSpPr>
              <p:nvPr/>
            </p:nvSpPr>
            <p:spPr bwMode="auto">
              <a:xfrm>
                <a:off x="4754563" y="4237038"/>
                <a:ext cx="30163" cy="26988"/>
              </a:xfrm>
              <a:custGeom>
                <a:avLst/>
                <a:gdLst/>
                <a:ahLst/>
                <a:cxnLst>
                  <a:cxn ang="0">
                    <a:pos x="19" y="1"/>
                  </a:cxn>
                  <a:cxn ang="0">
                    <a:pos x="0" y="0"/>
                  </a:cxn>
                  <a:cxn ang="0">
                    <a:pos x="8" y="17"/>
                  </a:cxn>
                  <a:cxn ang="0">
                    <a:pos x="19" y="1"/>
                  </a:cxn>
                </a:cxnLst>
                <a:rect l="0" t="0" r="r" b="b"/>
                <a:pathLst>
                  <a:path w="19" h="17">
                    <a:moveTo>
                      <a:pt x="19" y="1"/>
                    </a:moveTo>
                    <a:lnTo>
                      <a:pt x="0" y="0"/>
                    </a:lnTo>
                    <a:lnTo>
                      <a:pt x="8" y="17"/>
                    </a:lnTo>
                    <a:lnTo>
                      <a:pt x="19" y="1"/>
                    </a:lnTo>
                    <a:close/>
                  </a:path>
                </a:pathLst>
              </a:custGeom>
              <a:solidFill>
                <a:schemeClr val="bg1"/>
              </a:solidFill>
              <a:ln w="9525">
                <a:solidFill>
                  <a:schemeClr val="accent5">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9" name="Freeform 631"/>
              <p:cNvSpPr>
                <a:spLocks/>
              </p:cNvSpPr>
              <p:nvPr/>
            </p:nvSpPr>
            <p:spPr bwMode="auto">
              <a:xfrm>
                <a:off x="4878388" y="3962400"/>
                <a:ext cx="73025" cy="41275"/>
              </a:xfrm>
              <a:custGeom>
                <a:avLst/>
                <a:gdLst/>
                <a:ahLst/>
                <a:cxnLst>
                  <a:cxn ang="0">
                    <a:pos x="0" y="0"/>
                  </a:cxn>
                  <a:cxn ang="0">
                    <a:pos x="38" y="22"/>
                  </a:cxn>
                </a:cxnLst>
                <a:rect l="0" t="0" r="r" b="b"/>
                <a:pathLst>
                  <a:path w="38" h="22">
                    <a:moveTo>
                      <a:pt x="0" y="0"/>
                    </a:moveTo>
                    <a:cubicBezTo>
                      <a:pt x="15" y="4"/>
                      <a:pt x="28" y="11"/>
                      <a:pt x="38" y="22"/>
                    </a:cubicBezTo>
                  </a:path>
                </a:pathLst>
              </a:custGeom>
              <a:noFill/>
              <a:ln w="9525"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0" name="Freeform 632"/>
              <p:cNvSpPr>
                <a:spLocks/>
              </p:cNvSpPr>
              <p:nvPr/>
            </p:nvSpPr>
            <p:spPr bwMode="auto">
              <a:xfrm>
                <a:off x="4938713" y="3990975"/>
                <a:ext cx="28575" cy="28575"/>
              </a:xfrm>
              <a:custGeom>
                <a:avLst/>
                <a:gdLst/>
                <a:ahLst/>
                <a:cxnLst>
                  <a:cxn ang="0">
                    <a:pos x="0" y="12"/>
                  </a:cxn>
                  <a:cxn ang="0">
                    <a:pos x="18" y="18"/>
                  </a:cxn>
                  <a:cxn ang="0">
                    <a:pos x="14" y="0"/>
                  </a:cxn>
                  <a:cxn ang="0">
                    <a:pos x="0" y="12"/>
                  </a:cxn>
                </a:cxnLst>
                <a:rect l="0" t="0" r="r" b="b"/>
                <a:pathLst>
                  <a:path w="18" h="18">
                    <a:moveTo>
                      <a:pt x="0" y="12"/>
                    </a:moveTo>
                    <a:lnTo>
                      <a:pt x="18" y="18"/>
                    </a:lnTo>
                    <a:lnTo>
                      <a:pt x="14" y="0"/>
                    </a:lnTo>
                    <a:lnTo>
                      <a:pt x="0" y="12"/>
                    </a:lnTo>
                    <a:close/>
                  </a:path>
                </a:pathLst>
              </a:custGeom>
              <a:solidFill>
                <a:schemeClr val="bg1"/>
              </a:solidFill>
              <a:ln w="9525">
                <a:solidFill>
                  <a:schemeClr val="accent5">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1" name="Freeform 633"/>
              <p:cNvSpPr>
                <a:spLocks/>
              </p:cNvSpPr>
              <p:nvPr/>
            </p:nvSpPr>
            <p:spPr bwMode="auto">
              <a:xfrm>
                <a:off x="4714875" y="3967163"/>
                <a:ext cx="79375" cy="61913"/>
              </a:xfrm>
              <a:custGeom>
                <a:avLst/>
                <a:gdLst/>
                <a:ahLst/>
                <a:cxnLst>
                  <a:cxn ang="0">
                    <a:pos x="0" y="32"/>
                  </a:cxn>
                  <a:cxn ang="0">
                    <a:pos x="41" y="0"/>
                  </a:cxn>
                </a:cxnLst>
                <a:rect l="0" t="0" r="r" b="b"/>
                <a:pathLst>
                  <a:path w="41" h="32">
                    <a:moveTo>
                      <a:pt x="0" y="32"/>
                    </a:moveTo>
                    <a:cubicBezTo>
                      <a:pt x="9" y="17"/>
                      <a:pt x="24" y="5"/>
                      <a:pt x="41" y="0"/>
                    </a:cubicBezTo>
                  </a:path>
                </a:pathLst>
              </a:custGeom>
              <a:noFill/>
              <a:ln w="9525"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2" name="Freeform 634"/>
              <p:cNvSpPr>
                <a:spLocks/>
              </p:cNvSpPr>
              <p:nvPr/>
            </p:nvSpPr>
            <p:spPr bwMode="auto">
              <a:xfrm>
                <a:off x="4786313" y="3954463"/>
                <a:ext cx="30163" cy="28575"/>
              </a:xfrm>
              <a:custGeom>
                <a:avLst/>
                <a:gdLst/>
                <a:ahLst/>
                <a:cxnLst>
                  <a:cxn ang="0">
                    <a:pos x="5" y="18"/>
                  </a:cxn>
                  <a:cxn ang="0">
                    <a:pos x="19" y="5"/>
                  </a:cxn>
                  <a:cxn ang="0">
                    <a:pos x="0" y="0"/>
                  </a:cxn>
                  <a:cxn ang="0">
                    <a:pos x="5" y="18"/>
                  </a:cxn>
                </a:cxnLst>
                <a:rect l="0" t="0" r="r" b="b"/>
                <a:pathLst>
                  <a:path w="19" h="18">
                    <a:moveTo>
                      <a:pt x="5" y="18"/>
                    </a:moveTo>
                    <a:lnTo>
                      <a:pt x="19" y="5"/>
                    </a:lnTo>
                    <a:lnTo>
                      <a:pt x="0" y="0"/>
                    </a:lnTo>
                    <a:lnTo>
                      <a:pt x="5" y="18"/>
                    </a:lnTo>
                    <a:close/>
                  </a:path>
                </a:pathLst>
              </a:custGeom>
              <a:solidFill>
                <a:schemeClr val="bg1"/>
              </a:solidFill>
              <a:ln w="9525">
                <a:solidFill>
                  <a:schemeClr val="accent5">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3" name="Freeform 635"/>
              <p:cNvSpPr>
                <a:spLocks/>
              </p:cNvSpPr>
              <p:nvPr/>
            </p:nvSpPr>
            <p:spPr bwMode="auto">
              <a:xfrm>
                <a:off x="4978400" y="4067175"/>
                <a:ext cx="22225" cy="117475"/>
              </a:xfrm>
              <a:custGeom>
                <a:avLst/>
                <a:gdLst/>
                <a:ahLst/>
                <a:cxnLst>
                  <a:cxn ang="0">
                    <a:pos x="5" y="0"/>
                  </a:cxn>
                  <a:cxn ang="0">
                    <a:pos x="8" y="40"/>
                  </a:cxn>
                  <a:cxn ang="0">
                    <a:pos x="0" y="61"/>
                  </a:cxn>
                </a:cxnLst>
                <a:rect l="0" t="0" r="r" b="b"/>
                <a:pathLst>
                  <a:path w="11" h="61">
                    <a:moveTo>
                      <a:pt x="5" y="0"/>
                    </a:moveTo>
                    <a:cubicBezTo>
                      <a:pt x="10" y="12"/>
                      <a:pt x="11" y="26"/>
                      <a:pt x="8" y="40"/>
                    </a:cubicBezTo>
                    <a:cubicBezTo>
                      <a:pt x="6" y="47"/>
                      <a:pt x="4" y="55"/>
                      <a:pt x="0" y="61"/>
                    </a:cubicBezTo>
                  </a:path>
                </a:pathLst>
              </a:custGeom>
              <a:noFill/>
              <a:ln w="9525"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4" name="Freeform 636"/>
              <p:cNvSpPr>
                <a:spLocks/>
              </p:cNvSpPr>
              <p:nvPr/>
            </p:nvSpPr>
            <p:spPr bwMode="auto">
              <a:xfrm>
                <a:off x="4968875" y="4173538"/>
                <a:ext cx="25400" cy="30163"/>
              </a:xfrm>
              <a:custGeom>
                <a:avLst/>
                <a:gdLst/>
                <a:ahLst/>
                <a:cxnLst>
                  <a:cxn ang="0">
                    <a:pos x="0" y="0"/>
                  </a:cxn>
                  <a:cxn ang="0">
                    <a:pos x="0" y="19"/>
                  </a:cxn>
                  <a:cxn ang="0">
                    <a:pos x="16" y="9"/>
                  </a:cxn>
                  <a:cxn ang="0">
                    <a:pos x="0" y="0"/>
                  </a:cxn>
                </a:cxnLst>
                <a:rect l="0" t="0" r="r" b="b"/>
                <a:pathLst>
                  <a:path w="16" h="19">
                    <a:moveTo>
                      <a:pt x="0" y="0"/>
                    </a:moveTo>
                    <a:lnTo>
                      <a:pt x="0" y="19"/>
                    </a:lnTo>
                    <a:lnTo>
                      <a:pt x="16" y="9"/>
                    </a:lnTo>
                    <a:lnTo>
                      <a:pt x="0" y="0"/>
                    </a:lnTo>
                    <a:close/>
                  </a:path>
                </a:pathLst>
              </a:custGeom>
              <a:solidFill>
                <a:schemeClr val="bg1"/>
              </a:solidFill>
              <a:ln w="9525">
                <a:solidFill>
                  <a:schemeClr val="accent5">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5" name="Line 637"/>
              <p:cNvSpPr>
                <a:spLocks noChangeShapeType="1"/>
              </p:cNvSpPr>
              <p:nvPr/>
            </p:nvSpPr>
            <p:spPr bwMode="auto">
              <a:xfrm>
                <a:off x="4713288" y="4194175"/>
                <a:ext cx="1588" cy="1588"/>
              </a:xfrm>
              <a:prstGeom prst="line">
                <a:avLst/>
              </a:prstGeom>
              <a:noFill/>
              <a:ln w="9525"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6" name="Freeform 638"/>
              <p:cNvSpPr>
                <a:spLocks/>
              </p:cNvSpPr>
              <p:nvPr/>
            </p:nvSpPr>
            <p:spPr bwMode="auto">
              <a:xfrm>
                <a:off x="4740275" y="4008438"/>
                <a:ext cx="184150" cy="182563"/>
              </a:xfrm>
              <a:custGeom>
                <a:avLst/>
                <a:gdLst/>
                <a:ahLst/>
                <a:cxnLst>
                  <a:cxn ang="0">
                    <a:pos x="71" y="44"/>
                  </a:cxn>
                  <a:cxn ang="0">
                    <a:pos x="75" y="43"/>
                  </a:cxn>
                  <a:cxn ang="0">
                    <a:pos x="86" y="48"/>
                  </a:cxn>
                  <a:cxn ang="0">
                    <a:pos x="84" y="36"/>
                  </a:cxn>
                  <a:cxn ang="0">
                    <a:pos x="95" y="32"/>
                  </a:cxn>
                  <a:cxn ang="0">
                    <a:pos x="86" y="24"/>
                  </a:cxn>
                  <a:cxn ang="0">
                    <a:pos x="93" y="14"/>
                  </a:cxn>
                  <a:cxn ang="0">
                    <a:pos x="81" y="14"/>
                  </a:cxn>
                  <a:cxn ang="0">
                    <a:pos x="79" y="2"/>
                  </a:cxn>
                  <a:cxn ang="0">
                    <a:pos x="70" y="9"/>
                  </a:cxn>
                  <a:cxn ang="0">
                    <a:pos x="61" y="1"/>
                  </a:cxn>
                  <a:cxn ang="0">
                    <a:pos x="59" y="13"/>
                  </a:cxn>
                  <a:cxn ang="0">
                    <a:pos x="47" y="13"/>
                  </a:cxn>
                  <a:cxn ang="0">
                    <a:pos x="52" y="23"/>
                  </a:cxn>
                  <a:cxn ang="0">
                    <a:pos x="43" y="30"/>
                  </a:cxn>
                  <a:cxn ang="0">
                    <a:pos x="54" y="35"/>
                  </a:cxn>
                  <a:cxn ang="0">
                    <a:pos x="51" y="46"/>
                  </a:cxn>
                  <a:cxn ang="0">
                    <a:pos x="62" y="47"/>
                  </a:cxn>
                  <a:cxn ang="0">
                    <a:pos x="56" y="57"/>
                  </a:cxn>
                  <a:cxn ang="0">
                    <a:pos x="65" y="64"/>
                  </a:cxn>
                  <a:cxn ang="0">
                    <a:pos x="55" y="69"/>
                  </a:cxn>
                  <a:cxn ang="0">
                    <a:pos x="60" y="80"/>
                  </a:cxn>
                  <a:cxn ang="0">
                    <a:pos x="48" y="80"/>
                  </a:cxn>
                  <a:cxn ang="0">
                    <a:pos x="47" y="91"/>
                  </a:cxn>
                  <a:cxn ang="0">
                    <a:pos x="37" y="85"/>
                  </a:cxn>
                  <a:cxn ang="0">
                    <a:pos x="30" y="94"/>
                  </a:cxn>
                  <a:cxn ang="0">
                    <a:pos x="25" y="84"/>
                  </a:cxn>
                  <a:cxn ang="0">
                    <a:pos x="14" y="89"/>
                  </a:cxn>
                  <a:cxn ang="0">
                    <a:pos x="15" y="77"/>
                  </a:cxn>
                  <a:cxn ang="0">
                    <a:pos x="3" y="76"/>
                  </a:cxn>
                  <a:cxn ang="0">
                    <a:pos x="9" y="66"/>
                  </a:cxn>
                  <a:cxn ang="0">
                    <a:pos x="0" y="59"/>
                  </a:cxn>
                  <a:cxn ang="0">
                    <a:pos x="10" y="54"/>
                  </a:cxn>
                  <a:cxn ang="0">
                    <a:pos x="6" y="43"/>
                  </a:cxn>
                  <a:cxn ang="0">
                    <a:pos x="17" y="43"/>
                  </a:cxn>
                  <a:cxn ang="0">
                    <a:pos x="19" y="32"/>
                  </a:cxn>
                  <a:cxn ang="0">
                    <a:pos x="28" y="38"/>
                  </a:cxn>
                  <a:cxn ang="0">
                    <a:pos x="35" y="29"/>
                  </a:cxn>
                  <a:cxn ang="0">
                    <a:pos x="41" y="39"/>
                  </a:cxn>
                </a:cxnLst>
                <a:rect l="0" t="0" r="r" b="b"/>
                <a:pathLst>
                  <a:path w="95" h="94">
                    <a:moveTo>
                      <a:pt x="68" y="53"/>
                    </a:moveTo>
                    <a:cubicBezTo>
                      <a:pt x="71" y="44"/>
                      <a:pt x="71" y="44"/>
                      <a:pt x="71" y="44"/>
                    </a:cubicBezTo>
                    <a:cubicBezTo>
                      <a:pt x="72" y="44"/>
                      <a:pt x="72" y="44"/>
                      <a:pt x="73" y="44"/>
                    </a:cubicBezTo>
                    <a:cubicBezTo>
                      <a:pt x="73" y="43"/>
                      <a:pt x="74" y="43"/>
                      <a:pt x="75" y="43"/>
                    </a:cubicBezTo>
                    <a:cubicBezTo>
                      <a:pt x="81" y="50"/>
                      <a:pt x="81" y="50"/>
                      <a:pt x="81" y="50"/>
                    </a:cubicBezTo>
                    <a:cubicBezTo>
                      <a:pt x="86" y="48"/>
                      <a:pt x="86" y="48"/>
                      <a:pt x="86" y="48"/>
                    </a:cubicBezTo>
                    <a:cubicBezTo>
                      <a:pt x="82" y="39"/>
                      <a:pt x="82" y="39"/>
                      <a:pt x="82" y="39"/>
                    </a:cubicBezTo>
                    <a:cubicBezTo>
                      <a:pt x="83" y="38"/>
                      <a:pt x="83" y="37"/>
                      <a:pt x="84" y="36"/>
                    </a:cubicBezTo>
                    <a:cubicBezTo>
                      <a:pt x="94" y="37"/>
                      <a:pt x="94" y="37"/>
                      <a:pt x="94" y="37"/>
                    </a:cubicBezTo>
                    <a:cubicBezTo>
                      <a:pt x="95" y="32"/>
                      <a:pt x="95" y="32"/>
                      <a:pt x="95" y="32"/>
                    </a:cubicBezTo>
                    <a:cubicBezTo>
                      <a:pt x="87" y="28"/>
                      <a:pt x="87" y="28"/>
                      <a:pt x="87" y="28"/>
                    </a:cubicBezTo>
                    <a:cubicBezTo>
                      <a:pt x="87" y="27"/>
                      <a:pt x="87" y="26"/>
                      <a:pt x="86" y="24"/>
                    </a:cubicBezTo>
                    <a:cubicBezTo>
                      <a:pt x="95" y="19"/>
                      <a:pt x="95" y="19"/>
                      <a:pt x="95" y="19"/>
                    </a:cubicBezTo>
                    <a:cubicBezTo>
                      <a:pt x="93" y="14"/>
                      <a:pt x="93" y="14"/>
                      <a:pt x="93" y="14"/>
                    </a:cubicBezTo>
                    <a:cubicBezTo>
                      <a:pt x="83" y="16"/>
                      <a:pt x="83" y="16"/>
                      <a:pt x="83" y="16"/>
                    </a:cubicBezTo>
                    <a:cubicBezTo>
                      <a:pt x="83" y="15"/>
                      <a:pt x="82" y="15"/>
                      <a:pt x="81" y="14"/>
                    </a:cubicBezTo>
                    <a:cubicBezTo>
                      <a:pt x="84" y="5"/>
                      <a:pt x="84" y="5"/>
                      <a:pt x="84" y="5"/>
                    </a:cubicBezTo>
                    <a:cubicBezTo>
                      <a:pt x="79" y="2"/>
                      <a:pt x="79" y="2"/>
                      <a:pt x="79" y="2"/>
                    </a:cubicBezTo>
                    <a:cubicBezTo>
                      <a:pt x="73" y="10"/>
                      <a:pt x="73" y="10"/>
                      <a:pt x="73" y="10"/>
                    </a:cubicBezTo>
                    <a:cubicBezTo>
                      <a:pt x="72" y="10"/>
                      <a:pt x="71" y="9"/>
                      <a:pt x="70" y="9"/>
                    </a:cubicBezTo>
                    <a:cubicBezTo>
                      <a:pt x="66" y="0"/>
                      <a:pt x="66" y="0"/>
                      <a:pt x="66" y="0"/>
                    </a:cubicBezTo>
                    <a:cubicBezTo>
                      <a:pt x="61" y="1"/>
                      <a:pt x="61" y="1"/>
                      <a:pt x="61" y="1"/>
                    </a:cubicBezTo>
                    <a:cubicBezTo>
                      <a:pt x="62" y="11"/>
                      <a:pt x="62" y="11"/>
                      <a:pt x="62" y="11"/>
                    </a:cubicBezTo>
                    <a:cubicBezTo>
                      <a:pt x="61" y="12"/>
                      <a:pt x="60" y="12"/>
                      <a:pt x="59" y="13"/>
                    </a:cubicBezTo>
                    <a:cubicBezTo>
                      <a:pt x="50" y="8"/>
                      <a:pt x="50" y="8"/>
                      <a:pt x="50" y="8"/>
                    </a:cubicBezTo>
                    <a:cubicBezTo>
                      <a:pt x="47" y="13"/>
                      <a:pt x="47" y="13"/>
                      <a:pt x="47" y="13"/>
                    </a:cubicBezTo>
                    <a:cubicBezTo>
                      <a:pt x="53" y="20"/>
                      <a:pt x="53" y="20"/>
                      <a:pt x="53" y="20"/>
                    </a:cubicBezTo>
                    <a:cubicBezTo>
                      <a:pt x="53" y="21"/>
                      <a:pt x="53" y="22"/>
                      <a:pt x="52" y="23"/>
                    </a:cubicBezTo>
                    <a:cubicBezTo>
                      <a:pt x="43" y="25"/>
                      <a:pt x="43" y="25"/>
                      <a:pt x="43" y="25"/>
                    </a:cubicBezTo>
                    <a:cubicBezTo>
                      <a:pt x="43" y="30"/>
                      <a:pt x="43" y="30"/>
                      <a:pt x="43" y="30"/>
                    </a:cubicBezTo>
                    <a:cubicBezTo>
                      <a:pt x="53" y="32"/>
                      <a:pt x="53" y="32"/>
                      <a:pt x="53" y="32"/>
                    </a:cubicBezTo>
                    <a:cubicBezTo>
                      <a:pt x="53" y="33"/>
                      <a:pt x="54" y="34"/>
                      <a:pt x="54" y="35"/>
                    </a:cubicBezTo>
                    <a:cubicBezTo>
                      <a:pt x="49" y="43"/>
                      <a:pt x="49" y="43"/>
                      <a:pt x="49" y="43"/>
                    </a:cubicBezTo>
                    <a:cubicBezTo>
                      <a:pt x="51" y="46"/>
                      <a:pt x="51" y="46"/>
                      <a:pt x="51" y="46"/>
                    </a:cubicBezTo>
                    <a:cubicBezTo>
                      <a:pt x="60" y="43"/>
                      <a:pt x="60" y="43"/>
                      <a:pt x="60" y="43"/>
                    </a:cubicBezTo>
                    <a:cubicBezTo>
                      <a:pt x="62" y="47"/>
                      <a:pt x="62" y="47"/>
                      <a:pt x="62" y="47"/>
                    </a:cubicBezTo>
                    <a:cubicBezTo>
                      <a:pt x="55" y="54"/>
                      <a:pt x="55" y="54"/>
                      <a:pt x="55" y="54"/>
                    </a:cubicBezTo>
                    <a:cubicBezTo>
                      <a:pt x="56" y="55"/>
                      <a:pt x="56" y="56"/>
                      <a:pt x="56" y="57"/>
                    </a:cubicBezTo>
                    <a:cubicBezTo>
                      <a:pt x="65" y="59"/>
                      <a:pt x="65" y="59"/>
                      <a:pt x="65" y="59"/>
                    </a:cubicBezTo>
                    <a:cubicBezTo>
                      <a:pt x="65" y="64"/>
                      <a:pt x="65" y="64"/>
                      <a:pt x="65" y="64"/>
                    </a:cubicBezTo>
                    <a:cubicBezTo>
                      <a:pt x="56" y="66"/>
                      <a:pt x="56" y="66"/>
                      <a:pt x="56" y="66"/>
                    </a:cubicBezTo>
                    <a:cubicBezTo>
                      <a:pt x="56" y="67"/>
                      <a:pt x="56" y="68"/>
                      <a:pt x="55" y="69"/>
                    </a:cubicBezTo>
                    <a:cubicBezTo>
                      <a:pt x="62" y="76"/>
                      <a:pt x="62" y="76"/>
                      <a:pt x="62" y="76"/>
                    </a:cubicBezTo>
                    <a:cubicBezTo>
                      <a:pt x="60" y="80"/>
                      <a:pt x="60" y="80"/>
                      <a:pt x="60" y="80"/>
                    </a:cubicBezTo>
                    <a:cubicBezTo>
                      <a:pt x="51" y="77"/>
                      <a:pt x="51" y="77"/>
                      <a:pt x="51" y="77"/>
                    </a:cubicBezTo>
                    <a:cubicBezTo>
                      <a:pt x="50" y="78"/>
                      <a:pt x="49" y="79"/>
                      <a:pt x="48" y="80"/>
                    </a:cubicBezTo>
                    <a:cubicBezTo>
                      <a:pt x="51" y="89"/>
                      <a:pt x="51" y="89"/>
                      <a:pt x="51" y="89"/>
                    </a:cubicBezTo>
                    <a:cubicBezTo>
                      <a:pt x="47" y="91"/>
                      <a:pt x="47" y="91"/>
                      <a:pt x="47" y="91"/>
                    </a:cubicBezTo>
                    <a:cubicBezTo>
                      <a:pt x="41" y="84"/>
                      <a:pt x="41" y="84"/>
                      <a:pt x="41" y="84"/>
                    </a:cubicBezTo>
                    <a:cubicBezTo>
                      <a:pt x="40" y="84"/>
                      <a:pt x="38" y="85"/>
                      <a:pt x="37" y="85"/>
                    </a:cubicBezTo>
                    <a:cubicBezTo>
                      <a:pt x="35" y="94"/>
                      <a:pt x="35" y="94"/>
                      <a:pt x="35" y="94"/>
                    </a:cubicBezTo>
                    <a:cubicBezTo>
                      <a:pt x="30" y="94"/>
                      <a:pt x="30" y="94"/>
                      <a:pt x="30" y="94"/>
                    </a:cubicBezTo>
                    <a:cubicBezTo>
                      <a:pt x="28" y="85"/>
                      <a:pt x="28" y="85"/>
                      <a:pt x="28" y="85"/>
                    </a:cubicBezTo>
                    <a:cubicBezTo>
                      <a:pt x="27" y="85"/>
                      <a:pt x="26" y="84"/>
                      <a:pt x="25" y="84"/>
                    </a:cubicBezTo>
                    <a:cubicBezTo>
                      <a:pt x="19" y="91"/>
                      <a:pt x="19" y="91"/>
                      <a:pt x="19" y="91"/>
                    </a:cubicBezTo>
                    <a:cubicBezTo>
                      <a:pt x="14" y="89"/>
                      <a:pt x="14" y="89"/>
                      <a:pt x="14" y="89"/>
                    </a:cubicBezTo>
                    <a:cubicBezTo>
                      <a:pt x="17" y="80"/>
                      <a:pt x="17" y="80"/>
                      <a:pt x="17" y="80"/>
                    </a:cubicBezTo>
                    <a:cubicBezTo>
                      <a:pt x="16" y="79"/>
                      <a:pt x="15" y="78"/>
                      <a:pt x="15" y="77"/>
                    </a:cubicBezTo>
                    <a:cubicBezTo>
                      <a:pt x="6" y="80"/>
                      <a:pt x="6" y="80"/>
                      <a:pt x="6" y="80"/>
                    </a:cubicBezTo>
                    <a:cubicBezTo>
                      <a:pt x="3" y="76"/>
                      <a:pt x="3" y="76"/>
                      <a:pt x="3" y="76"/>
                    </a:cubicBezTo>
                    <a:cubicBezTo>
                      <a:pt x="10" y="69"/>
                      <a:pt x="10" y="69"/>
                      <a:pt x="10" y="69"/>
                    </a:cubicBezTo>
                    <a:cubicBezTo>
                      <a:pt x="10" y="68"/>
                      <a:pt x="10" y="67"/>
                      <a:pt x="9" y="66"/>
                    </a:cubicBezTo>
                    <a:cubicBezTo>
                      <a:pt x="0" y="64"/>
                      <a:pt x="0" y="64"/>
                      <a:pt x="0" y="64"/>
                    </a:cubicBezTo>
                    <a:cubicBezTo>
                      <a:pt x="0" y="59"/>
                      <a:pt x="0" y="59"/>
                      <a:pt x="0" y="59"/>
                    </a:cubicBezTo>
                    <a:cubicBezTo>
                      <a:pt x="9" y="57"/>
                      <a:pt x="9" y="57"/>
                      <a:pt x="9" y="57"/>
                    </a:cubicBezTo>
                    <a:cubicBezTo>
                      <a:pt x="10" y="56"/>
                      <a:pt x="10" y="55"/>
                      <a:pt x="10" y="54"/>
                    </a:cubicBezTo>
                    <a:cubicBezTo>
                      <a:pt x="3" y="47"/>
                      <a:pt x="3" y="47"/>
                      <a:pt x="3" y="47"/>
                    </a:cubicBezTo>
                    <a:cubicBezTo>
                      <a:pt x="6" y="43"/>
                      <a:pt x="6" y="43"/>
                      <a:pt x="6" y="43"/>
                    </a:cubicBezTo>
                    <a:cubicBezTo>
                      <a:pt x="15" y="46"/>
                      <a:pt x="15" y="46"/>
                      <a:pt x="15" y="46"/>
                    </a:cubicBezTo>
                    <a:cubicBezTo>
                      <a:pt x="15" y="45"/>
                      <a:pt x="16" y="44"/>
                      <a:pt x="17" y="43"/>
                    </a:cubicBezTo>
                    <a:cubicBezTo>
                      <a:pt x="14" y="35"/>
                      <a:pt x="14" y="35"/>
                      <a:pt x="14" y="35"/>
                    </a:cubicBezTo>
                    <a:cubicBezTo>
                      <a:pt x="19" y="32"/>
                      <a:pt x="19" y="32"/>
                      <a:pt x="19" y="32"/>
                    </a:cubicBezTo>
                    <a:cubicBezTo>
                      <a:pt x="25" y="39"/>
                      <a:pt x="25" y="39"/>
                      <a:pt x="25" y="39"/>
                    </a:cubicBezTo>
                    <a:cubicBezTo>
                      <a:pt x="26" y="39"/>
                      <a:pt x="27" y="38"/>
                      <a:pt x="28" y="38"/>
                    </a:cubicBezTo>
                    <a:cubicBezTo>
                      <a:pt x="30" y="29"/>
                      <a:pt x="30" y="29"/>
                      <a:pt x="30" y="29"/>
                    </a:cubicBezTo>
                    <a:cubicBezTo>
                      <a:pt x="35" y="29"/>
                      <a:pt x="35" y="29"/>
                      <a:pt x="35" y="29"/>
                    </a:cubicBezTo>
                    <a:cubicBezTo>
                      <a:pt x="37" y="38"/>
                      <a:pt x="37" y="38"/>
                      <a:pt x="37" y="38"/>
                    </a:cubicBezTo>
                    <a:cubicBezTo>
                      <a:pt x="38" y="38"/>
                      <a:pt x="40" y="39"/>
                      <a:pt x="41" y="39"/>
                    </a:cubicBezTo>
                  </a:path>
                </a:pathLst>
              </a:custGeom>
              <a:noFill/>
              <a:ln w="7938"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7" name="Oval 639"/>
              <p:cNvSpPr>
                <a:spLocks noChangeArrowheads="1"/>
              </p:cNvSpPr>
              <p:nvPr/>
            </p:nvSpPr>
            <p:spPr bwMode="auto">
              <a:xfrm>
                <a:off x="4784725" y="4108450"/>
                <a:ext cx="36513" cy="38100"/>
              </a:xfrm>
              <a:prstGeom prst="ellipse">
                <a:avLst/>
              </a:prstGeom>
              <a:noFill/>
              <a:ln w="7938"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8" name="Oval 640"/>
              <p:cNvSpPr>
                <a:spLocks noChangeArrowheads="1"/>
              </p:cNvSpPr>
              <p:nvPr/>
            </p:nvSpPr>
            <p:spPr bwMode="auto">
              <a:xfrm>
                <a:off x="4856163" y="4043363"/>
                <a:ext cx="34925" cy="33338"/>
              </a:xfrm>
              <a:prstGeom prst="ellipse">
                <a:avLst/>
              </a:prstGeom>
              <a:noFill/>
              <a:ln w="7938"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9" name="Freeform 641"/>
              <p:cNvSpPr>
                <a:spLocks/>
              </p:cNvSpPr>
              <p:nvPr/>
            </p:nvSpPr>
            <p:spPr bwMode="auto">
              <a:xfrm>
                <a:off x="4868863" y="4111625"/>
                <a:ext cx="80963" cy="80963"/>
              </a:xfrm>
              <a:custGeom>
                <a:avLst/>
                <a:gdLst/>
                <a:ahLst/>
                <a:cxnLst>
                  <a:cxn ang="0">
                    <a:pos x="2" y="1"/>
                  </a:cxn>
                  <a:cxn ang="0">
                    <a:pos x="8" y="5"/>
                  </a:cxn>
                  <a:cxn ang="0">
                    <a:pos x="12" y="0"/>
                  </a:cxn>
                  <a:cxn ang="0">
                    <a:pos x="14" y="1"/>
                  </a:cxn>
                  <a:cxn ang="0">
                    <a:pos x="16" y="6"/>
                  </a:cxn>
                  <a:cxn ang="0">
                    <a:pos x="19" y="6"/>
                  </a:cxn>
                  <a:cxn ang="0">
                    <a:pos x="20" y="0"/>
                  </a:cxn>
                  <a:cxn ang="0">
                    <a:pos x="23" y="1"/>
                  </a:cxn>
                  <a:cxn ang="0">
                    <a:pos x="24" y="6"/>
                  </a:cxn>
                  <a:cxn ang="0">
                    <a:pos x="26" y="7"/>
                  </a:cxn>
                  <a:cxn ang="0">
                    <a:pos x="30" y="3"/>
                  </a:cxn>
                  <a:cxn ang="0">
                    <a:pos x="33" y="4"/>
                  </a:cxn>
                  <a:cxn ang="0">
                    <a:pos x="31" y="10"/>
                  </a:cxn>
                  <a:cxn ang="0">
                    <a:pos x="33" y="12"/>
                  </a:cxn>
                  <a:cxn ang="0">
                    <a:pos x="38" y="10"/>
                  </a:cxn>
                  <a:cxn ang="0">
                    <a:pos x="40" y="13"/>
                  </a:cxn>
                  <a:cxn ang="0">
                    <a:pos x="35" y="17"/>
                  </a:cxn>
                  <a:cxn ang="0">
                    <a:pos x="36" y="19"/>
                  </a:cxn>
                  <a:cxn ang="0">
                    <a:pos x="42" y="20"/>
                  </a:cxn>
                  <a:cxn ang="0">
                    <a:pos x="42" y="23"/>
                  </a:cxn>
                  <a:cxn ang="0">
                    <a:pos x="36" y="24"/>
                  </a:cxn>
                  <a:cxn ang="0">
                    <a:pos x="35" y="27"/>
                  </a:cxn>
                  <a:cxn ang="0">
                    <a:pos x="40" y="31"/>
                  </a:cxn>
                  <a:cxn ang="0">
                    <a:pos x="38" y="33"/>
                  </a:cxn>
                  <a:cxn ang="0">
                    <a:pos x="32" y="31"/>
                  </a:cxn>
                  <a:cxn ang="0">
                    <a:pos x="31" y="33"/>
                  </a:cxn>
                  <a:cxn ang="0">
                    <a:pos x="32" y="39"/>
                  </a:cxn>
                  <a:cxn ang="0">
                    <a:pos x="30" y="40"/>
                  </a:cxn>
                  <a:cxn ang="0">
                    <a:pos x="26" y="36"/>
                  </a:cxn>
                  <a:cxn ang="0">
                    <a:pos x="23" y="36"/>
                  </a:cxn>
                  <a:cxn ang="0">
                    <a:pos x="22" y="42"/>
                  </a:cxn>
                  <a:cxn ang="0">
                    <a:pos x="19" y="42"/>
                  </a:cxn>
                  <a:cxn ang="0">
                    <a:pos x="18" y="36"/>
                  </a:cxn>
                  <a:cxn ang="0">
                    <a:pos x="16" y="35"/>
                  </a:cxn>
                  <a:cxn ang="0">
                    <a:pos x="12" y="40"/>
                  </a:cxn>
                  <a:cxn ang="0">
                    <a:pos x="9" y="38"/>
                  </a:cxn>
                  <a:cxn ang="0">
                    <a:pos x="11" y="32"/>
                  </a:cxn>
                  <a:cxn ang="0">
                    <a:pos x="9" y="31"/>
                  </a:cxn>
                  <a:cxn ang="0">
                    <a:pos x="4" y="33"/>
                  </a:cxn>
                  <a:cxn ang="0">
                    <a:pos x="2" y="30"/>
                  </a:cxn>
                  <a:cxn ang="0">
                    <a:pos x="7" y="26"/>
                  </a:cxn>
                  <a:cxn ang="0">
                    <a:pos x="6" y="24"/>
                  </a:cxn>
                  <a:cxn ang="0">
                    <a:pos x="0" y="22"/>
                  </a:cxn>
                  <a:cxn ang="0">
                    <a:pos x="0" y="19"/>
                  </a:cxn>
                  <a:cxn ang="0">
                    <a:pos x="6" y="18"/>
                  </a:cxn>
                  <a:cxn ang="0">
                    <a:pos x="7" y="16"/>
                  </a:cxn>
                  <a:cxn ang="0">
                    <a:pos x="2" y="12"/>
                  </a:cxn>
                  <a:cxn ang="0">
                    <a:pos x="4" y="9"/>
                  </a:cxn>
                  <a:cxn ang="0">
                    <a:pos x="10" y="11"/>
                  </a:cxn>
                  <a:cxn ang="0">
                    <a:pos x="12" y="10"/>
                  </a:cxn>
                </a:cxnLst>
                <a:rect l="0" t="0" r="r" b="b"/>
                <a:pathLst>
                  <a:path w="42" h="42">
                    <a:moveTo>
                      <a:pt x="2" y="1"/>
                    </a:moveTo>
                    <a:cubicBezTo>
                      <a:pt x="8" y="5"/>
                      <a:pt x="8" y="5"/>
                      <a:pt x="8" y="5"/>
                    </a:cubicBezTo>
                    <a:cubicBezTo>
                      <a:pt x="12" y="0"/>
                      <a:pt x="12" y="0"/>
                      <a:pt x="12" y="0"/>
                    </a:cubicBezTo>
                    <a:cubicBezTo>
                      <a:pt x="12" y="1"/>
                      <a:pt x="13" y="1"/>
                      <a:pt x="14" y="1"/>
                    </a:cubicBezTo>
                    <a:cubicBezTo>
                      <a:pt x="16" y="6"/>
                      <a:pt x="16" y="6"/>
                      <a:pt x="16" y="6"/>
                    </a:cubicBezTo>
                    <a:cubicBezTo>
                      <a:pt x="19" y="6"/>
                      <a:pt x="19" y="6"/>
                      <a:pt x="19" y="6"/>
                    </a:cubicBezTo>
                    <a:cubicBezTo>
                      <a:pt x="20" y="0"/>
                      <a:pt x="20" y="0"/>
                      <a:pt x="20" y="0"/>
                    </a:cubicBezTo>
                    <a:cubicBezTo>
                      <a:pt x="23" y="1"/>
                      <a:pt x="23" y="1"/>
                      <a:pt x="23" y="1"/>
                    </a:cubicBezTo>
                    <a:cubicBezTo>
                      <a:pt x="24" y="6"/>
                      <a:pt x="24" y="6"/>
                      <a:pt x="24" y="6"/>
                    </a:cubicBezTo>
                    <a:cubicBezTo>
                      <a:pt x="25" y="7"/>
                      <a:pt x="26" y="7"/>
                      <a:pt x="26" y="7"/>
                    </a:cubicBezTo>
                    <a:cubicBezTo>
                      <a:pt x="30" y="3"/>
                      <a:pt x="30" y="3"/>
                      <a:pt x="30" y="3"/>
                    </a:cubicBezTo>
                    <a:cubicBezTo>
                      <a:pt x="33" y="4"/>
                      <a:pt x="33" y="4"/>
                      <a:pt x="33" y="4"/>
                    </a:cubicBezTo>
                    <a:cubicBezTo>
                      <a:pt x="31" y="10"/>
                      <a:pt x="31" y="10"/>
                      <a:pt x="31" y="10"/>
                    </a:cubicBezTo>
                    <a:cubicBezTo>
                      <a:pt x="32" y="11"/>
                      <a:pt x="32" y="11"/>
                      <a:pt x="33" y="12"/>
                    </a:cubicBezTo>
                    <a:cubicBezTo>
                      <a:pt x="38" y="10"/>
                      <a:pt x="38" y="10"/>
                      <a:pt x="38" y="10"/>
                    </a:cubicBezTo>
                    <a:cubicBezTo>
                      <a:pt x="40" y="13"/>
                      <a:pt x="40" y="13"/>
                      <a:pt x="40" y="13"/>
                    </a:cubicBezTo>
                    <a:cubicBezTo>
                      <a:pt x="35" y="17"/>
                      <a:pt x="35" y="17"/>
                      <a:pt x="35" y="17"/>
                    </a:cubicBezTo>
                    <a:cubicBezTo>
                      <a:pt x="36" y="17"/>
                      <a:pt x="36" y="18"/>
                      <a:pt x="36" y="19"/>
                    </a:cubicBezTo>
                    <a:cubicBezTo>
                      <a:pt x="42" y="20"/>
                      <a:pt x="42" y="20"/>
                      <a:pt x="42" y="20"/>
                    </a:cubicBezTo>
                    <a:cubicBezTo>
                      <a:pt x="42" y="23"/>
                      <a:pt x="42" y="23"/>
                      <a:pt x="42" y="23"/>
                    </a:cubicBezTo>
                    <a:cubicBezTo>
                      <a:pt x="36" y="24"/>
                      <a:pt x="36" y="24"/>
                      <a:pt x="36" y="24"/>
                    </a:cubicBezTo>
                    <a:cubicBezTo>
                      <a:pt x="36" y="25"/>
                      <a:pt x="35" y="26"/>
                      <a:pt x="35" y="27"/>
                    </a:cubicBezTo>
                    <a:cubicBezTo>
                      <a:pt x="40" y="31"/>
                      <a:pt x="40" y="31"/>
                      <a:pt x="40" y="31"/>
                    </a:cubicBezTo>
                    <a:cubicBezTo>
                      <a:pt x="38" y="33"/>
                      <a:pt x="38" y="33"/>
                      <a:pt x="38" y="33"/>
                    </a:cubicBezTo>
                    <a:cubicBezTo>
                      <a:pt x="32" y="31"/>
                      <a:pt x="32" y="31"/>
                      <a:pt x="32" y="31"/>
                    </a:cubicBezTo>
                    <a:cubicBezTo>
                      <a:pt x="32" y="32"/>
                      <a:pt x="31" y="32"/>
                      <a:pt x="31" y="33"/>
                    </a:cubicBezTo>
                    <a:cubicBezTo>
                      <a:pt x="32" y="39"/>
                      <a:pt x="32" y="39"/>
                      <a:pt x="32" y="39"/>
                    </a:cubicBezTo>
                    <a:cubicBezTo>
                      <a:pt x="30" y="40"/>
                      <a:pt x="30" y="40"/>
                      <a:pt x="30" y="40"/>
                    </a:cubicBezTo>
                    <a:cubicBezTo>
                      <a:pt x="26" y="36"/>
                      <a:pt x="26" y="36"/>
                      <a:pt x="26" y="36"/>
                    </a:cubicBezTo>
                    <a:cubicBezTo>
                      <a:pt x="25" y="36"/>
                      <a:pt x="24" y="36"/>
                      <a:pt x="23" y="36"/>
                    </a:cubicBezTo>
                    <a:cubicBezTo>
                      <a:pt x="22" y="42"/>
                      <a:pt x="22" y="42"/>
                      <a:pt x="22" y="42"/>
                    </a:cubicBezTo>
                    <a:cubicBezTo>
                      <a:pt x="19" y="42"/>
                      <a:pt x="19" y="42"/>
                      <a:pt x="19" y="42"/>
                    </a:cubicBezTo>
                    <a:cubicBezTo>
                      <a:pt x="18" y="36"/>
                      <a:pt x="18" y="36"/>
                      <a:pt x="18" y="36"/>
                    </a:cubicBezTo>
                    <a:cubicBezTo>
                      <a:pt x="17" y="36"/>
                      <a:pt x="16" y="36"/>
                      <a:pt x="16" y="35"/>
                    </a:cubicBezTo>
                    <a:cubicBezTo>
                      <a:pt x="12" y="40"/>
                      <a:pt x="12" y="40"/>
                      <a:pt x="12" y="40"/>
                    </a:cubicBezTo>
                    <a:cubicBezTo>
                      <a:pt x="9" y="38"/>
                      <a:pt x="9" y="38"/>
                      <a:pt x="9" y="38"/>
                    </a:cubicBezTo>
                    <a:cubicBezTo>
                      <a:pt x="11" y="32"/>
                      <a:pt x="11" y="32"/>
                      <a:pt x="11" y="32"/>
                    </a:cubicBezTo>
                    <a:cubicBezTo>
                      <a:pt x="10" y="32"/>
                      <a:pt x="10" y="31"/>
                      <a:pt x="9" y="31"/>
                    </a:cubicBezTo>
                    <a:cubicBezTo>
                      <a:pt x="4" y="33"/>
                      <a:pt x="4" y="33"/>
                      <a:pt x="4" y="33"/>
                    </a:cubicBezTo>
                    <a:cubicBezTo>
                      <a:pt x="2" y="30"/>
                      <a:pt x="2" y="30"/>
                      <a:pt x="2" y="30"/>
                    </a:cubicBezTo>
                    <a:cubicBezTo>
                      <a:pt x="7" y="26"/>
                      <a:pt x="7" y="26"/>
                      <a:pt x="7" y="26"/>
                    </a:cubicBezTo>
                    <a:cubicBezTo>
                      <a:pt x="6" y="25"/>
                      <a:pt x="6" y="24"/>
                      <a:pt x="6" y="24"/>
                    </a:cubicBezTo>
                    <a:cubicBezTo>
                      <a:pt x="0" y="22"/>
                      <a:pt x="0" y="22"/>
                      <a:pt x="0" y="22"/>
                    </a:cubicBezTo>
                    <a:cubicBezTo>
                      <a:pt x="0" y="19"/>
                      <a:pt x="0" y="19"/>
                      <a:pt x="0" y="19"/>
                    </a:cubicBezTo>
                    <a:cubicBezTo>
                      <a:pt x="6" y="18"/>
                      <a:pt x="6" y="18"/>
                      <a:pt x="6" y="18"/>
                    </a:cubicBezTo>
                    <a:cubicBezTo>
                      <a:pt x="6" y="17"/>
                      <a:pt x="7" y="17"/>
                      <a:pt x="7" y="16"/>
                    </a:cubicBezTo>
                    <a:cubicBezTo>
                      <a:pt x="2" y="12"/>
                      <a:pt x="2" y="12"/>
                      <a:pt x="2" y="12"/>
                    </a:cubicBezTo>
                    <a:cubicBezTo>
                      <a:pt x="4" y="9"/>
                      <a:pt x="4" y="9"/>
                      <a:pt x="4" y="9"/>
                    </a:cubicBezTo>
                    <a:cubicBezTo>
                      <a:pt x="10" y="11"/>
                      <a:pt x="10" y="11"/>
                      <a:pt x="10" y="11"/>
                    </a:cubicBezTo>
                    <a:cubicBezTo>
                      <a:pt x="10" y="11"/>
                      <a:pt x="11" y="10"/>
                      <a:pt x="12" y="10"/>
                    </a:cubicBezTo>
                  </a:path>
                </a:pathLst>
              </a:custGeom>
              <a:noFill/>
              <a:ln w="7938"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90" name="Freeform 642"/>
              <p:cNvSpPr>
                <a:spLocks/>
              </p:cNvSpPr>
              <p:nvPr/>
            </p:nvSpPr>
            <p:spPr bwMode="auto">
              <a:xfrm>
                <a:off x="4895850" y="4140200"/>
                <a:ext cx="26988" cy="25400"/>
              </a:xfrm>
              <a:custGeom>
                <a:avLst/>
                <a:gdLst/>
                <a:ahLst/>
                <a:cxnLst>
                  <a:cxn ang="0">
                    <a:pos x="10" y="1"/>
                  </a:cxn>
                  <a:cxn ang="0">
                    <a:pos x="12" y="10"/>
                  </a:cxn>
                  <a:cxn ang="0">
                    <a:pos x="4" y="11"/>
                  </a:cxn>
                  <a:cxn ang="0">
                    <a:pos x="2" y="3"/>
                  </a:cxn>
                  <a:cxn ang="0">
                    <a:pos x="10" y="1"/>
                  </a:cxn>
                </a:cxnLst>
                <a:rect l="0" t="0" r="r" b="b"/>
                <a:pathLst>
                  <a:path w="14" h="13">
                    <a:moveTo>
                      <a:pt x="10" y="1"/>
                    </a:moveTo>
                    <a:cubicBezTo>
                      <a:pt x="13" y="3"/>
                      <a:pt x="14" y="7"/>
                      <a:pt x="12" y="10"/>
                    </a:cubicBezTo>
                    <a:cubicBezTo>
                      <a:pt x="10" y="12"/>
                      <a:pt x="6" y="13"/>
                      <a:pt x="4" y="11"/>
                    </a:cubicBezTo>
                    <a:cubicBezTo>
                      <a:pt x="1" y="9"/>
                      <a:pt x="0" y="6"/>
                      <a:pt x="2" y="3"/>
                    </a:cubicBezTo>
                    <a:cubicBezTo>
                      <a:pt x="4" y="0"/>
                      <a:pt x="8" y="0"/>
                      <a:pt x="10" y="1"/>
                    </a:cubicBezTo>
                    <a:close/>
                  </a:path>
                </a:pathLst>
              </a:custGeom>
              <a:noFill/>
              <a:ln w="7938"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grpSp>
      <p:grpSp>
        <p:nvGrpSpPr>
          <p:cNvPr id="7" name="Groupe 6"/>
          <p:cNvGrpSpPr/>
          <p:nvPr/>
        </p:nvGrpSpPr>
        <p:grpSpPr>
          <a:xfrm>
            <a:off x="3852313" y="3953427"/>
            <a:ext cx="798937" cy="765776"/>
            <a:chOff x="3038496" y="3953427"/>
            <a:chExt cx="798937" cy="765776"/>
          </a:xfrm>
        </p:grpSpPr>
        <p:sp>
          <p:nvSpPr>
            <p:cNvPr id="58" name="Oval 121"/>
            <p:cNvSpPr/>
            <p:nvPr/>
          </p:nvSpPr>
          <p:spPr>
            <a:xfrm>
              <a:off x="3077211" y="3958979"/>
              <a:ext cx="760222" cy="760224"/>
            </a:xfrm>
            <a:prstGeom prst="ellipse">
              <a:avLst/>
            </a:prstGeom>
            <a:solidFill>
              <a:srgbClr val="5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59" name="Oval 21"/>
            <p:cNvSpPr/>
            <p:nvPr/>
          </p:nvSpPr>
          <p:spPr>
            <a:xfrm>
              <a:off x="3038496" y="3953427"/>
              <a:ext cx="738377" cy="73837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nvGrpSpPr>
            <p:cNvPr id="91" name="Groupe 90"/>
            <p:cNvGrpSpPr/>
            <p:nvPr/>
          </p:nvGrpSpPr>
          <p:grpSpPr>
            <a:xfrm>
              <a:off x="3254102" y="4133509"/>
              <a:ext cx="346076" cy="388938"/>
              <a:chOff x="485775" y="2794001"/>
              <a:chExt cx="346076" cy="388938"/>
            </a:xfrm>
          </p:grpSpPr>
          <p:sp>
            <p:nvSpPr>
              <p:cNvPr id="92" name="Freeform 814"/>
              <p:cNvSpPr>
                <a:spLocks/>
              </p:cNvSpPr>
              <p:nvPr/>
            </p:nvSpPr>
            <p:spPr bwMode="auto">
              <a:xfrm>
                <a:off x="657225" y="2917826"/>
                <a:ext cx="77788" cy="141288"/>
              </a:xfrm>
              <a:custGeom>
                <a:avLst/>
                <a:gdLst/>
                <a:ahLst/>
                <a:cxnLst>
                  <a:cxn ang="0">
                    <a:pos x="0" y="89"/>
                  </a:cxn>
                  <a:cxn ang="0">
                    <a:pos x="0" y="23"/>
                  </a:cxn>
                  <a:cxn ang="0">
                    <a:pos x="49" y="0"/>
                  </a:cxn>
                  <a:cxn ang="0">
                    <a:pos x="49" y="66"/>
                  </a:cxn>
                  <a:cxn ang="0">
                    <a:pos x="0" y="89"/>
                  </a:cxn>
                  <a:cxn ang="0">
                    <a:pos x="0" y="89"/>
                  </a:cxn>
                  <a:cxn ang="0">
                    <a:pos x="0" y="89"/>
                  </a:cxn>
                </a:cxnLst>
                <a:rect l="0" t="0" r="r" b="b"/>
                <a:pathLst>
                  <a:path w="49" h="89">
                    <a:moveTo>
                      <a:pt x="0" y="89"/>
                    </a:moveTo>
                    <a:lnTo>
                      <a:pt x="0" y="23"/>
                    </a:lnTo>
                    <a:lnTo>
                      <a:pt x="49" y="0"/>
                    </a:lnTo>
                    <a:lnTo>
                      <a:pt x="49" y="66"/>
                    </a:lnTo>
                    <a:lnTo>
                      <a:pt x="0" y="89"/>
                    </a:lnTo>
                    <a:lnTo>
                      <a:pt x="0" y="89"/>
                    </a:lnTo>
                    <a:lnTo>
                      <a:pt x="0" y="89"/>
                    </a:lnTo>
                    <a:close/>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93" name="Freeform 815"/>
              <p:cNvSpPr>
                <a:spLocks/>
              </p:cNvSpPr>
              <p:nvPr/>
            </p:nvSpPr>
            <p:spPr bwMode="auto">
              <a:xfrm>
                <a:off x="755650" y="2874963"/>
                <a:ext cx="76200" cy="141288"/>
              </a:xfrm>
              <a:custGeom>
                <a:avLst/>
                <a:gdLst/>
                <a:ahLst/>
                <a:cxnLst>
                  <a:cxn ang="0">
                    <a:pos x="0" y="89"/>
                  </a:cxn>
                  <a:cxn ang="0">
                    <a:pos x="0" y="21"/>
                  </a:cxn>
                  <a:cxn ang="0">
                    <a:pos x="48" y="0"/>
                  </a:cxn>
                  <a:cxn ang="0">
                    <a:pos x="48" y="66"/>
                  </a:cxn>
                  <a:cxn ang="0">
                    <a:pos x="0" y="89"/>
                  </a:cxn>
                  <a:cxn ang="0">
                    <a:pos x="0" y="89"/>
                  </a:cxn>
                  <a:cxn ang="0">
                    <a:pos x="0" y="89"/>
                  </a:cxn>
                </a:cxnLst>
                <a:rect l="0" t="0" r="r" b="b"/>
                <a:pathLst>
                  <a:path w="48" h="89">
                    <a:moveTo>
                      <a:pt x="0" y="89"/>
                    </a:moveTo>
                    <a:lnTo>
                      <a:pt x="0" y="21"/>
                    </a:lnTo>
                    <a:lnTo>
                      <a:pt x="48" y="0"/>
                    </a:lnTo>
                    <a:lnTo>
                      <a:pt x="48" y="66"/>
                    </a:lnTo>
                    <a:lnTo>
                      <a:pt x="0" y="89"/>
                    </a:lnTo>
                    <a:lnTo>
                      <a:pt x="0" y="89"/>
                    </a:lnTo>
                    <a:lnTo>
                      <a:pt x="0" y="89"/>
                    </a:lnTo>
                    <a:close/>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94" name="Freeform 816"/>
              <p:cNvSpPr>
                <a:spLocks/>
              </p:cNvSpPr>
              <p:nvPr/>
            </p:nvSpPr>
            <p:spPr bwMode="auto">
              <a:xfrm>
                <a:off x="485775" y="2876551"/>
                <a:ext cx="76200" cy="142875"/>
              </a:xfrm>
              <a:custGeom>
                <a:avLst/>
                <a:gdLst/>
                <a:ahLst/>
                <a:cxnLst>
                  <a:cxn ang="0">
                    <a:pos x="0" y="0"/>
                  </a:cxn>
                  <a:cxn ang="0">
                    <a:pos x="48" y="22"/>
                  </a:cxn>
                  <a:cxn ang="0">
                    <a:pos x="48" y="90"/>
                  </a:cxn>
                  <a:cxn ang="0">
                    <a:pos x="0" y="68"/>
                  </a:cxn>
                  <a:cxn ang="0">
                    <a:pos x="0" y="0"/>
                  </a:cxn>
                  <a:cxn ang="0">
                    <a:pos x="0" y="0"/>
                  </a:cxn>
                  <a:cxn ang="0">
                    <a:pos x="0" y="0"/>
                  </a:cxn>
                </a:cxnLst>
                <a:rect l="0" t="0" r="r" b="b"/>
                <a:pathLst>
                  <a:path w="48" h="90">
                    <a:moveTo>
                      <a:pt x="0" y="0"/>
                    </a:moveTo>
                    <a:lnTo>
                      <a:pt x="48" y="22"/>
                    </a:lnTo>
                    <a:lnTo>
                      <a:pt x="48" y="90"/>
                    </a:lnTo>
                    <a:lnTo>
                      <a:pt x="0" y="68"/>
                    </a:lnTo>
                    <a:lnTo>
                      <a:pt x="0" y="0"/>
                    </a:lnTo>
                    <a:lnTo>
                      <a:pt x="0" y="0"/>
                    </a:lnTo>
                    <a:lnTo>
                      <a:pt x="0" y="0"/>
                    </a:lnTo>
                    <a:close/>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95" name="Freeform 817"/>
              <p:cNvSpPr>
                <a:spLocks/>
              </p:cNvSpPr>
              <p:nvPr/>
            </p:nvSpPr>
            <p:spPr bwMode="auto">
              <a:xfrm>
                <a:off x="657225" y="3044826"/>
                <a:ext cx="77788" cy="138113"/>
              </a:xfrm>
              <a:custGeom>
                <a:avLst/>
                <a:gdLst/>
                <a:ahLst/>
                <a:cxnLst>
                  <a:cxn ang="0">
                    <a:pos x="0" y="87"/>
                  </a:cxn>
                  <a:cxn ang="0">
                    <a:pos x="0" y="22"/>
                  </a:cxn>
                  <a:cxn ang="0">
                    <a:pos x="49" y="0"/>
                  </a:cxn>
                  <a:cxn ang="0">
                    <a:pos x="49" y="66"/>
                  </a:cxn>
                  <a:cxn ang="0">
                    <a:pos x="0" y="87"/>
                  </a:cxn>
                  <a:cxn ang="0">
                    <a:pos x="0" y="87"/>
                  </a:cxn>
                  <a:cxn ang="0">
                    <a:pos x="0" y="87"/>
                  </a:cxn>
                </a:cxnLst>
                <a:rect l="0" t="0" r="r" b="b"/>
                <a:pathLst>
                  <a:path w="49" h="87">
                    <a:moveTo>
                      <a:pt x="0" y="87"/>
                    </a:moveTo>
                    <a:lnTo>
                      <a:pt x="0" y="22"/>
                    </a:lnTo>
                    <a:lnTo>
                      <a:pt x="49" y="0"/>
                    </a:lnTo>
                    <a:lnTo>
                      <a:pt x="49" y="66"/>
                    </a:lnTo>
                    <a:lnTo>
                      <a:pt x="0" y="87"/>
                    </a:lnTo>
                    <a:lnTo>
                      <a:pt x="0" y="87"/>
                    </a:lnTo>
                    <a:lnTo>
                      <a:pt x="0" y="87"/>
                    </a:lnTo>
                    <a:close/>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96" name="Freeform 818"/>
              <p:cNvSpPr>
                <a:spLocks/>
              </p:cNvSpPr>
              <p:nvPr/>
            </p:nvSpPr>
            <p:spPr bwMode="auto">
              <a:xfrm>
                <a:off x="581025" y="3044826"/>
                <a:ext cx="76200" cy="138113"/>
              </a:xfrm>
              <a:custGeom>
                <a:avLst/>
                <a:gdLst/>
                <a:ahLst/>
                <a:cxnLst>
                  <a:cxn ang="0">
                    <a:pos x="0" y="0"/>
                  </a:cxn>
                  <a:cxn ang="0">
                    <a:pos x="48" y="22"/>
                  </a:cxn>
                  <a:cxn ang="0">
                    <a:pos x="48" y="87"/>
                  </a:cxn>
                  <a:cxn ang="0">
                    <a:pos x="0" y="66"/>
                  </a:cxn>
                  <a:cxn ang="0">
                    <a:pos x="0" y="0"/>
                  </a:cxn>
                  <a:cxn ang="0">
                    <a:pos x="0" y="0"/>
                  </a:cxn>
                  <a:cxn ang="0">
                    <a:pos x="0" y="0"/>
                  </a:cxn>
                </a:cxnLst>
                <a:rect l="0" t="0" r="r" b="b"/>
                <a:pathLst>
                  <a:path w="48" h="87">
                    <a:moveTo>
                      <a:pt x="0" y="0"/>
                    </a:moveTo>
                    <a:lnTo>
                      <a:pt x="48" y="22"/>
                    </a:lnTo>
                    <a:lnTo>
                      <a:pt x="48" y="87"/>
                    </a:lnTo>
                    <a:lnTo>
                      <a:pt x="0" y="66"/>
                    </a:lnTo>
                    <a:lnTo>
                      <a:pt x="0" y="0"/>
                    </a:lnTo>
                    <a:lnTo>
                      <a:pt x="0" y="0"/>
                    </a:lnTo>
                    <a:lnTo>
                      <a:pt x="0" y="0"/>
                    </a:lnTo>
                    <a:close/>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97" name="Freeform 819"/>
              <p:cNvSpPr>
                <a:spLocks/>
              </p:cNvSpPr>
              <p:nvPr/>
            </p:nvSpPr>
            <p:spPr bwMode="auto">
              <a:xfrm>
                <a:off x="755650" y="3000376"/>
                <a:ext cx="76200" cy="142875"/>
              </a:xfrm>
              <a:custGeom>
                <a:avLst/>
                <a:gdLst/>
                <a:ahLst/>
                <a:cxnLst>
                  <a:cxn ang="0">
                    <a:pos x="0" y="90"/>
                  </a:cxn>
                  <a:cxn ang="0">
                    <a:pos x="0" y="22"/>
                  </a:cxn>
                  <a:cxn ang="0">
                    <a:pos x="48" y="0"/>
                  </a:cxn>
                  <a:cxn ang="0">
                    <a:pos x="48" y="67"/>
                  </a:cxn>
                  <a:cxn ang="0">
                    <a:pos x="0" y="90"/>
                  </a:cxn>
                  <a:cxn ang="0">
                    <a:pos x="0" y="90"/>
                  </a:cxn>
                  <a:cxn ang="0">
                    <a:pos x="0" y="90"/>
                  </a:cxn>
                </a:cxnLst>
                <a:rect l="0" t="0" r="r" b="b"/>
                <a:pathLst>
                  <a:path w="48" h="90">
                    <a:moveTo>
                      <a:pt x="0" y="90"/>
                    </a:moveTo>
                    <a:lnTo>
                      <a:pt x="0" y="22"/>
                    </a:lnTo>
                    <a:lnTo>
                      <a:pt x="48" y="0"/>
                    </a:lnTo>
                    <a:lnTo>
                      <a:pt x="48" y="67"/>
                    </a:lnTo>
                    <a:lnTo>
                      <a:pt x="0" y="90"/>
                    </a:lnTo>
                    <a:lnTo>
                      <a:pt x="0" y="90"/>
                    </a:lnTo>
                    <a:lnTo>
                      <a:pt x="0" y="90"/>
                    </a:lnTo>
                    <a:close/>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98" name="Freeform 820"/>
              <p:cNvSpPr>
                <a:spLocks/>
              </p:cNvSpPr>
              <p:nvPr/>
            </p:nvSpPr>
            <p:spPr bwMode="auto">
              <a:xfrm>
                <a:off x="485775" y="3001963"/>
                <a:ext cx="76200" cy="142875"/>
              </a:xfrm>
              <a:custGeom>
                <a:avLst/>
                <a:gdLst/>
                <a:ahLst/>
                <a:cxnLst>
                  <a:cxn ang="0">
                    <a:pos x="0" y="0"/>
                  </a:cxn>
                  <a:cxn ang="0">
                    <a:pos x="48" y="23"/>
                  </a:cxn>
                  <a:cxn ang="0">
                    <a:pos x="48" y="90"/>
                  </a:cxn>
                  <a:cxn ang="0">
                    <a:pos x="0" y="67"/>
                  </a:cxn>
                  <a:cxn ang="0">
                    <a:pos x="0" y="0"/>
                  </a:cxn>
                  <a:cxn ang="0">
                    <a:pos x="0" y="0"/>
                  </a:cxn>
                  <a:cxn ang="0">
                    <a:pos x="0" y="0"/>
                  </a:cxn>
                </a:cxnLst>
                <a:rect l="0" t="0" r="r" b="b"/>
                <a:pathLst>
                  <a:path w="48" h="90">
                    <a:moveTo>
                      <a:pt x="0" y="0"/>
                    </a:moveTo>
                    <a:lnTo>
                      <a:pt x="48" y="23"/>
                    </a:lnTo>
                    <a:lnTo>
                      <a:pt x="48" y="90"/>
                    </a:lnTo>
                    <a:lnTo>
                      <a:pt x="0" y="67"/>
                    </a:lnTo>
                    <a:lnTo>
                      <a:pt x="0" y="0"/>
                    </a:lnTo>
                    <a:lnTo>
                      <a:pt x="0" y="0"/>
                    </a:lnTo>
                    <a:lnTo>
                      <a:pt x="0" y="0"/>
                    </a:lnTo>
                    <a:close/>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99" name="Freeform 821"/>
              <p:cNvSpPr>
                <a:spLocks/>
              </p:cNvSpPr>
              <p:nvPr/>
            </p:nvSpPr>
            <p:spPr bwMode="auto">
              <a:xfrm>
                <a:off x="677863" y="2841626"/>
                <a:ext cx="153988" cy="66675"/>
              </a:xfrm>
              <a:custGeom>
                <a:avLst/>
                <a:gdLst/>
                <a:ahLst/>
                <a:cxnLst>
                  <a:cxn ang="0">
                    <a:pos x="49" y="42"/>
                  </a:cxn>
                  <a:cxn ang="0">
                    <a:pos x="0" y="21"/>
                  </a:cxn>
                  <a:cxn ang="0">
                    <a:pos x="49" y="0"/>
                  </a:cxn>
                  <a:cxn ang="0">
                    <a:pos x="97" y="21"/>
                  </a:cxn>
                  <a:cxn ang="0">
                    <a:pos x="49" y="42"/>
                  </a:cxn>
                  <a:cxn ang="0">
                    <a:pos x="49" y="42"/>
                  </a:cxn>
                  <a:cxn ang="0">
                    <a:pos x="49" y="42"/>
                  </a:cxn>
                </a:cxnLst>
                <a:rect l="0" t="0" r="r" b="b"/>
                <a:pathLst>
                  <a:path w="97" h="42">
                    <a:moveTo>
                      <a:pt x="49" y="42"/>
                    </a:moveTo>
                    <a:lnTo>
                      <a:pt x="0" y="21"/>
                    </a:lnTo>
                    <a:lnTo>
                      <a:pt x="49" y="0"/>
                    </a:lnTo>
                    <a:lnTo>
                      <a:pt x="97" y="21"/>
                    </a:lnTo>
                    <a:lnTo>
                      <a:pt x="49" y="42"/>
                    </a:lnTo>
                    <a:lnTo>
                      <a:pt x="49" y="42"/>
                    </a:lnTo>
                    <a:lnTo>
                      <a:pt x="49" y="42"/>
                    </a:lnTo>
                    <a:close/>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0" name="Freeform 822"/>
              <p:cNvSpPr>
                <a:spLocks/>
              </p:cNvSpPr>
              <p:nvPr/>
            </p:nvSpPr>
            <p:spPr bwMode="auto">
              <a:xfrm>
                <a:off x="485775" y="2841626"/>
                <a:ext cx="153988" cy="69850"/>
              </a:xfrm>
              <a:custGeom>
                <a:avLst/>
                <a:gdLst/>
                <a:ahLst/>
                <a:cxnLst>
                  <a:cxn ang="0">
                    <a:pos x="48" y="44"/>
                  </a:cxn>
                  <a:cxn ang="0">
                    <a:pos x="0" y="22"/>
                  </a:cxn>
                  <a:cxn ang="0">
                    <a:pos x="48" y="0"/>
                  </a:cxn>
                  <a:cxn ang="0">
                    <a:pos x="97" y="22"/>
                  </a:cxn>
                  <a:cxn ang="0">
                    <a:pos x="48" y="44"/>
                  </a:cxn>
                  <a:cxn ang="0">
                    <a:pos x="48" y="44"/>
                  </a:cxn>
                  <a:cxn ang="0">
                    <a:pos x="48" y="44"/>
                  </a:cxn>
                </a:cxnLst>
                <a:rect l="0" t="0" r="r" b="b"/>
                <a:pathLst>
                  <a:path w="97" h="44">
                    <a:moveTo>
                      <a:pt x="48" y="44"/>
                    </a:moveTo>
                    <a:lnTo>
                      <a:pt x="0" y="22"/>
                    </a:lnTo>
                    <a:lnTo>
                      <a:pt x="48" y="0"/>
                    </a:lnTo>
                    <a:lnTo>
                      <a:pt x="97" y="22"/>
                    </a:lnTo>
                    <a:lnTo>
                      <a:pt x="48" y="44"/>
                    </a:lnTo>
                    <a:lnTo>
                      <a:pt x="48" y="44"/>
                    </a:lnTo>
                    <a:lnTo>
                      <a:pt x="48" y="44"/>
                    </a:lnTo>
                    <a:close/>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1" name="Freeform 823"/>
              <p:cNvSpPr>
                <a:spLocks/>
              </p:cNvSpPr>
              <p:nvPr/>
            </p:nvSpPr>
            <p:spPr bwMode="auto">
              <a:xfrm>
                <a:off x="581025" y="2794001"/>
                <a:ext cx="153988" cy="71438"/>
              </a:xfrm>
              <a:custGeom>
                <a:avLst/>
                <a:gdLst/>
                <a:ahLst/>
                <a:cxnLst>
                  <a:cxn ang="0">
                    <a:pos x="48" y="45"/>
                  </a:cxn>
                  <a:cxn ang="0">
                    <a:pos x="0" y="22"/>
                  </a:cxn>
                  <a:cxn ang="0">
                    <a:pos x="48" y="0"/>
                  </a:cxn>
                  <a:cxn ang="0">
                    <a:pos x="97" y="22"/>
                  </a:cxn>
                  <a:cxn ang="0">
                    <a:pos x="48" y="45"/>
                  </a:cxn>
                  <a:cxn ang="0">
                    <a:pos x="48" y="45"/>
                  </a:cxn>
                  <a:cxn ang="0">
                    <a:pos x="48" y="45"/>
                  </a:cxn>
                </a:cxnLst>
                <a:rect l="0" t="0" r="r" b="b"/>
                <a:pathLst>
                  <a:path w="97" h="45">
                    <a:moveTo>
                      <a:pt x="48" y="45"/>
                    </a:moveTo>
                    <a:lnTo>
                      <a:pt x="0" y="22"/>
                    </a:lnTo>
                    <a:lnTo>
                      <a:pt x="48" y="0"/>
                    </a:lnTo>
                    <a:lnTo>
                      <a:pt x="97" y="22"/>
                    </a:lnTo>
                    <a:lnTo>
                      <a:pt x="48" y="45"/>
                    </a:lnTo>
                    <a:lnTo>
                      <a:pt x="48" y="45"/>
                    </a:lnTo>
                    <a:lnTo>
                      <a:pt x="48" y="45"/>
                    </a:lnTo>
                    <a:close/>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2" name="Freeform 824"/>
              <p:cNvSpPr>
                <a:spLocks/>
              </p:cNvSpPr>
              <p:nvPr/>
            </p:nvSpPr>
            <p:spPr bwMode="auto">
              <a:xfrm>
                <a:off x="581025" y="2884488"/>
                <a:ext cx="153988" cy="68263"/>
              </a:xfrm>
              <a:custGeom>
                <a:avLst/>
                <a:gdLst/>
                <a:ahLst/>
                <a:cxnLst>
                  <a:cxn ang="0">
                    <a:pos x="0" y="21"/>
                  </a:cxn>
                  <a:cxn ang="0">
                    <a:pos x="48" y="0"/>
                  </a:cxn>
                  <a:cxn ang="0">
                    <a:pos x="97" y="21"/>
                  </a:cxn>
                  <a:cxn ang="0">
                    <a:pos x="48" y="43"/>
                  </a:cxn>
                  <a:cxn ang="0">
                    <a:pos x="14" y="28"/>
                  </a:cxn>
                </a:cxnLst>
                <a:rect l="0" t="0" r="r" b="b"/>
                <a:pathLst>
                  <a:path w="97" h="43">
                    <a:moveTo>
                      <a:pt x="0" y="21"/>
                    </a:moveTo>
                    <a:lnTo>
                      <a:pt x="48" y="0"/>
                    </a:lnTo>
                    <a:lnTo>
                      <a:pt x="97" y="21"/>
                    </a:lnTo>
                    <a:lnTo>
                      <a:pt x="48" y="43"/>
                    </a:lnTo>
                    <a:lnTo>
                      <a:pt x="14" y="28"/>
                    </a:lnTo>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3" name="Freeform 825"/>
              <p:cNvSpPr>
                <a:spLocks/>
              </p:cNvSpPr>
              <p:nvPr/>
            </p:nvSpPr>
            <p:spPr bwMode="auto">
              <a:xfrm>
                <a:off x="581025" y="2952751"/>
                <a:ext cx="76200" cy="106363"/>
              </a:xfrm>
              <a:custGeom>
                <a:avLst/>
                <a:gdLst/>
                <a:ahLst/>
                <a:cxnLst>
                  <a:cxn ang="0">
                    <a:pos x="48" y="0"/>
                  </a:cxn>
                  <a:cxn ang="0">
                    <a:pos x="48" y="67"/>
                  </a:cxn>
                  <a:cxn ang="0">
                    <a:pos x="0" y="44"/>
                  </a:cxn>
                  <a:cxn ang="0">
                    <a:pos x="0" y="0"/>
                  </a:cxn>
                </a:cxnLst>
                <a:rect l="0" t="0" r="r" b="b"/>
                <a:pathLst>
                  <a:path w="48" h="67">
                    <a:moveTo>
                      <a:pt x="48" y="0"/>
                    </a:moveTo>
                    <a:lnTo>
                      <a:pt x="48" y="67"/>
                    </a:lnTo>
                    <a:lnTo>
                      <a:pt x="0" y="44"/>
                    </a:lnTo>
                    <a:lnTo>
                      <a:pt x="0" y="0"/>
                    </a:lnTo>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grpSp>
      <p:grpSp>
        <p:nvGrpSpPr>
          <p:cNvPr id="105" name="Groupe 104"/>
          <p:cNvGrpSpPr/>
          <p:nvPr/>
        </p:nvGrpSpPr>
        <p:grpSpPr>
          <a:xfrm rot="5631720">
            <a:off x="1640416" y="2527015"/>
            <a:ext cx="324924" cy="905958"/>
            <a:chOff x="1339851" y="2728913"/>
            <a:chExt cx="201613" cy="342900"/>
          </a:xfrm>
        </p:grpSpPr>
        <p:sp>
          <p:nvSpPr>
            <p:cNvPr id="106" name="Freeform 359"/>
            <p:cNvSpPr>
              <a:spLocks/>
            </p:cNvSpPr>
            <p:nvPr/>
          </p:nvSpPr>
          <p:spPr bwMode="auto">
            <a:xfrm>
              <a:off x="1339851" y="2771775"/>
              <a:ext cx="201613" cy="257175"/>
            </a:xfrm>
            <a:custGeom>
              <a:avLst/>
              <a:gdLst/>
              <a:ahLst/>
              <a:cxnLst>
                <a:cxn ang="0">
                  <a:pos x="4" y="0"/>
                </a:cxn>
                <a:cxn ang="0">
                  <a:pos x="9" y="26"/>
                </a:cxn>
                <a:cxn ang="0">
                  <a:pos x="70" y="79"/>
                </a:cxn>
                <a:cxn ang="0">
                  <a:pos x="82" y="114"/>
                </a:cxn>
              </a:cxnLst>
              <a:rect l="0" t="0" r="r" b="b"/>
              <a:pathLst>
                <a:path w="89" h="114">
                  <a:moveTo>
                    <a:pt x="4" y="0"/>
                  </a:moveTo>
                  <a:cubicBezTo>
                    <a:pt x="4" y="0"/>
                    <a:pt x="0" y="15"/>
                    <a:pt x="9" y="26"/>
                  </a:cubicBezTo>
                  <a:cubicBezTo>
                    <a:pt x="21" y="44"/>
                    <a:pt x="42" y="53"/>
                    <a:pt x="70" y="79"/>
                  </a:cubicBezTo>
                  <a:cubicBezTo>
                    <a:pt x="89" y="97"/>
                    <a:pt x="82" y="114"/>
                    <a:pt x="82" y="114"/>
                  </a:cubicBezTo>
                </a:path>
              </a:pathLst>
            </a:custGeom>
            <a:noFill/>
            <a:ln w="12700" cap="rnd">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Line 360"/>
            <p:cNvSpPr>
              <a:spLocks noChangeShapeType="1"/>
            </p:cNvSpPr>
            <p:nvPr/>
          </p:nvSpPr>
          <p:spPr bwMode="auto">
            <a:xfrm flipV="1">
              <a:off x="1390651" y="2762250"/>
              <a:ext cx="60325" cy="15875"/>
            </a:xfrm>
            <a:prstGeom prst="line">
              <a:avLst/>
            </a:prstGeom>
            <a:noFill/>
            <a:ln w="12700" cap="rnd">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Line 361"/>
            <p:cNvSpPr>
              <a:spLocks noChangeShapeType="1"/>
            </p:cNvSpPr>
            <p:nvPr/>
          </p:nvSpPr>
          <p:spPr bwMode="auto">
            <a:xfrm flipV="1">
              <a:off x="1392238" y="2797175"/>
              <a:ext cx="80963" cy="14288"/>
            </a:xfrm>
            <a:prstGeom prst="line">
              <a:avLst/>
            </a:prstGeom>
            <a:noFill/>
            <a:ln w="12700" cap="rnd">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Line 362"/>
            <p:cNvSpPr>
              <a:spLocks noChangeShapeType="1"/>
            </p:cNvSpPr>
            <p:nvPr/>
          </p:nvSpPr>
          <p:spPr bwMode="auto">
            <a:xfrm flipV="1">
              <a:off x="1417638" y="2835275"/>
              <a:ext cx="41275" cy="1588"/>
            </a:xfrm>
            <a:prstGeom prst="line">
              <a:avLst/>
            </a:prstGeom>
            <a:noFill/>
            <a:ln w="12700" cap="rnd">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Line 363"/>
            <p:cNvSpPr>
              <a:spLocks noChangeShapeType="1"/>
            </p:cNvSpPr>
            <p:nvPr/>
          </p:nvSpPr>
          <p:spPr bwMode="auto">
            <a:xfrm flipV="1">
              <a:off x="1412876" y="2963863"/>
              <a:ext cx="42863" cy="6350"/>
            </a:xfrm>
            <a:prstGeom prst="line">
              <a:avLst/>
            </a:prstGeom>
            <a:noFill/>
            <a:ln w="12700" cap="rnd">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Line 364"/>
            <p:cNvSpPr>
              <a:spLocks noChangeShapeType="1"/>
            </p:cNvSpPr>
            <p:nvPr/>
          </p:nvSpPr>
          <p:spPr bwMode="auto">
            <a:xfrm flipV="1">
              <a:off x="1397001" y="2990850"/>
              <a:ext cx="85725" cy="20638"/>
            </a:xfrm>
            <a:prstGeom prst="line">
              <a:avLst/>
            </a:prstGeom>
            <a:noFill/>
            <a:ln w="12700" cap="rnd">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Line 365"/>
            <p:cNvSpPr>
              <a:spLocks noChangeShapeType="1"/>
            </p:cNvSpPr>
            <p:nvPr/>
          </p:nvSpPr>
          <p:spPr bwMode="auto">
            <a:xfrm flipV="1">
              <a:off x="1419226" y="3027363"/>
              <a:ext cx="65088" cy="14288"/>
            </a:xfrm>
            <a:prstGeom prst="line">
              <a:avLst/>
            </a:prstGeom>
            <a:noFill/>
            <a:ln w="12700" cap="rnd">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366"/>
            <p:cNvSpPr>
              <a:spLocks/>
            </p:cNvSpPr>
            <p:nvPr/>
          </p:nvSpPr>
          <p:spPr bwMode="auto">
            <a:xfrm>
              <a:off x="1355726" y="2922588"/>
              <a:ext cx="58738" cy="149225"/>
            </a:xfrm>
            <a:custGeom>
              <a:avLst/>
              <a:gdLst/>
              <a:ahLst/>
              <a:cxnLst>
                <a:cxn ang="0">
                  <a:pos x="26" y="0"/>
                </a:cxn>
                <a:cxn ang="0">
                  <a:pos x="3" y="31"/>
                </a:cxn>
                <a:cxn ang="0">
                  <a:pos x="18" y="66"/>
                </a:cxn>
              </a:cxnLst>
              <a:rect l="0" t="0" r="r" b="b"/>
              <a:pathLst>
                <a:path w="26" h="66">
                  <a:moveTo>
                    <a:pt x="26" y="0"/>
                  </a:moveTo>
                  <a:cubicBezTo>
                    <a:pt x="26" y="0"/>
                    <a:pt x="6" y="14"/>
                    <a:pt x="3" y="31"/>
                  </a:cubicBezTo>
                  <a:cubicBezTo>
                    <a:pt x="0" y="48"/>
                    <a:pt x="18" y="66"/>
                    <a:pt x="18" y="66"/>
                  </a:cubicBezTo>
                </a:path>
              </a:pathLst>
            </a:custGeom>
            <a:noFill/>
            <a:ln w="12700" cap="rnd">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367"/>
            <p:cNvSpPr>
              <a:spLocks/>
            </p:cNvSpPr>
            <p:nvPr/>
          </p:nvSpPr>
          <p:spPr bwMode="auto">
            <a:xfrm>
              <a:off x="1462088" y="2728913"/>
              <a:ext cx="58738" cy="149225"/>
            </a:xfrm>
            <a:custGeom>
              <a:avLst/>
              <a:gdLst/>
              <a:ahLst/>
              <a:cxnLst>
                <a:cxn ang="0">
                  <a:pos x="8" y="0"/>
                </a:cxn>
                <a:cxn ang="0">
                  <a:pos x="23" y="34"/>
                </a:cxn>
                <a:cxn ang="0">
                  <a:pos x="0" y="66"/>
                </a:cxn>
              </a:cxnLst>
              <a:rect l="0" t="0" r="r" b="b"/>
              <a:pathLst>
                <a:path w="26" h="66">
                  <a:moveTo>
                    <a:pt x="8" y="0"/>
                  </a:moveTo>
                  <a:cubicBezTo>
                    <a:pt x="8" y="0"/>
                    <a:pt x="26" y="13"/>
                    <a:pt x="23" y="34"/>
                  </a:cubicBezTo>
                  <a:cubicBezTo>
                    <a:pt x="20" y="56"/>
                    <a:pt x="0" y="66"/>
                    <a:pt x="0" y="66"/>
                  </a:cubicBezTo>
                </a:path>
              </a:pathLst>
            </a:custGeom>
            <a:noFill/>
            <a:ln w="12700" cap="rnd">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18" name="Imag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4221" y="3137131"/>
            <a:ext cx="130758" cy="130758"/>
          </a:xfrm>
          <a:prstGeom prst="rect">
            <a:avLst/>
          </a:prstGeom>
        </p:spPr>
      </p:pic>
      <p:pic>
        <p:nvPicPr>
          <p:cNvPr id="119" name="Image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4221" y="3310460"/>
            <a:ext cx="130758" cy="130758"/>
          </a:xfrm>
          <a:prstGeom prst="rect">
            <a:avLst/>
          </a:prstGeom>
        </p:spPr>
      </p:pic>
      <p:pic>
        <p:nvPicPr>
          <p:cNvPr id="120" name="Imag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4221" y="3504926"/>
            <a:ext cx="130758" cy="130758"/>
          </a:xfrm>
          <a:prstGeom prst="rect">
            <a:avLst/>
          </a:prstGeom>
        </p:spPr>
      </p:pic>
      <p:pic>
        <p:nvPicPr>
          <p:cNvPr id="122" name="Image 1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1630" y="4172606"/>
            <a:ext cx="130758" cy="130758"/>
          </a:xfrm>
          <a:prstGeom prst="rect">
            <a:avLst/>
          </a:prstGeom>
        </p:spPr>
      </p:pic>
      <p:pic>
        <p:nvPicPr>
          <p:cNvPr id="123" name="Image 1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1630" y="4378150"/>
            <a:ext cx="130758" cy="130758"/>
          </a:xfrm>
          <a:prstGeom prst="rect">
            <a:avLst/>
          </a:prstGeom>
        </p:spPr>
      </p:pic>
      <p:sp>
        <p:nvSpPr>
          <p:cNvPr id="3" name="ZoneTexte 2"/>
          <p:cNvSpPr txBox="1"/>
          <p:nvPr/>
        </p:nvSpPr>
        <p:spPr>
          <a:xfrm>
            <a:off x="4987701" y="3082753"/>
            <a:ext cx="3209544" cy="246221"/>
          </a:xfrm>
          <a:prstGeom prst="rect">
            <a:avLst/>
          </a:prstGeom>
          <a:noFill/>
        </p:spPr>
        <p:txBody>
          <a:bodyPr wrap="square" rtlCol="0">
            <a:spAutoFit/>
          </a:bodyPr>
          <a:lstStyle/>
          <a:p>
            <a:r>
              <a:rPr lang="en-US" sz="1000" dirty="0"/>
              <a:t>Architect</a:t>
            </a:r>
          </a:p>
        </p:txBody>
      </p:sp>
      <p:sp>
        <p:nvSpPr>
          <p:cNvPr id="130" name="ZoneTexte 129"/>
          <p:cNvSpPr txBox="1"/>
          <p:nvPr/>
        </p:nvSpPr>
        <p:spPr>
          <a:xfrm>
            <a:off x="4943872" y="4118883"/>
            <a:ext cx="3209544" cy="246221"/>
          </a:xfrm>
          <a:prstGeom prst="rect">
            <a:avLst/>
          </a:prstGeom>
          <a:noFill/>
        </p:spPr>
        <p:txBody>
          <a:bodyPr wrap="square" rtlCol="0">
            <a:spAutoFit/>
          </a:bodyPr>
          <a:lstStyle/>
          <a:p>
            <a:r>
              <a:rPr lang="en-US" sz="1000" dirty="0"/>
              <a:t>Tech Lead</a:t>
            </a:r>
          </a:p>
        </p:txBody>
      </p:sp>
      <p:pic>
        <p:nvPicPr>
          <p:cNvPr id="133" name="Image 132"/>
          <p:cNvPicPr>
            <a:picLocks noChangeAspect="1"/>
          </p:cNvPicPr>
          <p:nvPr/>
        </p:nvPicPr>
        <p:blipFill>
          <a:blip r:embed="rId4"/>
          <a:stretch>
            <a:fillRect/>
          </a:stretch>
        </p:blipFill>
        <p:spPr>
          <a:xfrm>
            <a:off x="9592612" y="1499730"/>
            <a:ext cx="1391014" cy="523614"/>
          </a:xfrm>
          <a:prstGeom prst="rect">
            <a:avLst/>
          </a:prstGeom>
          <a:effectLst>
            <a:outerShdw blurRad="63500" sx="102000" sy="102000" algn="ctr" rotWithShape="0">
              <a:prstClr val="black">
                <a:alpha val="40000"/>
              </a:prstClr>
            </a:outerShdw>
          </a:effectLst>
        </p:spPr>
      </p:pic>
      <p:grpSp>
        <p:nvGrpSpPr>
          <p:cNvPr id="135" name="Groupe 134"/>
          <p:cNvGrpSpPr/>
          <p:nvPr/>
        </p:nvGrpSpPr>
        <p:grpSpPr>
          <a:xfrm>
            <a:off x="8903817" y="2455505"/>
            <a:ext cx="1669768" cy="2642372"/>
            <a:chOff x="6999551" y="2138955"/>
            <a:chExt cx="1669768" cy="2642372"/>
          </a:xfrm>
        </p:grpSpPr>
        <p:sp>
          <p:nvSpPr>
            <p:cNvPr id="137" name="Rectangle 136"/>
            <p:cNvSpPr/>
            <p:nvPr/>
          </p:nvSpPr>
          <p:spPr>
            <a:xfrm>
              <a:off x="7137282" y="2738888"/>
              <a:ext cx="1361322" cy="505171"/>
            </a:xfrm>
            <a:prstGeom prst="rect">
              <a:avLst/>
            </a:prstGeom>
            <a:solidFill>
              <a:schemeClr val="bg1"/>
            </a:solid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38" name="Rectangle 137"/>
            <p:cNvSpPr/>
            <p:nvPr/>
          </p:nvSpPr>
          <p:spPr>
            <a:xfrm>
              <a:off x="7137282" y="3522423"/>
              <a:ext cx="1361322" cy="505171"/>
            </a:xfrm>
            <a:prstGeom prst="rect">
              <a:avLst/>
            </a:prstGeom>
            <a:solidFill>
              <a:schemeClr val="bg1"/>
            </a:solid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39" name="Rectangle 138"/>
            <p:cNvSpPr/>
            <p:nvPr/>
          </p:nvSpPr>
          <p:spPr>
            <a:xfrm>
              <a:off x="7137282" y="4276156"/>
              <a:ext cx="1361322" cy="505171"/>
            </a:xfrm>
            <a:prstGeom prst="rect">
              <a:avLst/>
            </a:prstGeom>
            <a:solidFill>
              <a:schemeClr val="bg1"/>
            </a:solid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40" name="ZoneTexte 139"/>
            <p:cNvSpPr txBox="1"/>
            <p:nvPr/>
          </p:nvSpPr>
          <p:spPr>
            <a:xfrm>
              <a:off x="7123601" y="2872345"/>
              <a:ext cx="1361322" cy="430887"/>
            </a:xfrm>
            <a:prstGeom prst="rect">
              <a:avLst/>
            </a:prstGeom>
            <a:noFill/>
          </p:spPr>
          <p:txBody>
            <a:bodyPr wrap="square" rtlCol="0">
              <a:spAutoFit/>
            </a:bodyPr>
            <a:lstStyle/>
            <a:p>
              <a:pPr algn="ctr"/>
              <a:r>
                <a:rPr lang="en-US" sz="1100" b="1" dirty="0">
                  <a:solidFill>
                    <a:schemeClr val="tx2">
                      <a:lumMod val="50000"/>
                    </a:schemeClr>
                  </a:solidFill>
                </a:rPr>
                <a:t>ONSHORE</a:t>
              </a:r>
            </a:p>
            <a:p>
              <a:pPr algn="ctr"/>
              <a:endParaRPr lang="en-US" sz="1000" i="1" dirty="0">
                <a:solidFill>
                  <a:schemeClr val="tx2">
                    <a:lumMod val="50000"/>
                  </a:schemeClr>
                </a:solidFill>
              </a:endParaRPr>
            </a:p>
          </p:txBody>
        </p:sp>
        <p:sp>
          <p:nvSpPr>
            <p:cNvPr id="141" name="ZoneTexte 140"/>
            <p:cNvSpPr txBox="1"/>
            <p:nvPr/>
          </p:nvSpPr>
          <p:spPr>
            <a:xfrm>
              <a:off x="7153774" y="3654572"/>
              <a:ext cx="1361322" cy="261610"/>
            </a:xfrm>
            <a:prstGeom prst="rect">
              <a:avLst/>
            </a:prstGeom>
            <a:noFill/>
          </p:spPr>
          <p:txBody>
            <a:bodyPr wrap="square" rtlCol="0">
              <a:spAutoFit/>
            </a:bodyPr>
            <a:lstStyle/>
            <a:p>
              <a:pPr algn="ctr"/>
              <a:r>
                <a:rPr lang="en-US" sz="1100" b="1" dirty="0">
                  <a:solidFill>
                    <a:schemeClr val="tx2">
                      <a:lumMod val="50000"/>
                    </a:schemeClr>
                  </a:solidFill>
                </a:rPr>
                <a:t>NEARSHORE</a:t>
              </a:r>
            </a:p>
          </p:txBody>
        </p:sp>
        <p:sp>
          <p:nvSpPr>
            <p:cNvPr id="142" name="ZoneTexte 141"/>
            <p:cNvSpPr txBox="1"/>
            <p:nvPr/>
          </p:nvSpPr>
          <p:spPr>
            <a:xfrm>
              <a:off x="7137282" y="4309886"/>
              <a:ext cx="1361322" cy="430887"/>
            </a:xfrm>
            <a:prstGeom prst="rect">
              <a:avLst/>
            </a:prstGeom>
            <a:noFill/>
          </p:spPr>
          <p:txBody>
            <a:bodyPr wrap="square" rtlCol="0">
              <a:spAutoFit/>
            </a:bodyPr>
            <a:lstStyle/>
            <a:p>
              <a:pPr algn="ctr"/>
              <a:r>
                <a:rPr lang="en-US" sz="1100" b="1" dirty="0">
                  <a:solidFill>
                    <a:schemeClr val="tx2">
                      <a:lumMod val="50000"/>
                    </a:schemeClr>
                  </a:solidFill>
                </a:rPr>
                <a:t>OFFSHORE</a:t>
              </a:r>
            </a:p>
            <a:p>
              <a:pPr algn="ctr"/>
              <a:r>
                <a:rPr lang="en-US" sz="1000" i="1" dirty="0">
                  <a:solidFill>
                    <a:schemeClr val="tx2">
                      <a:lumMod val="50000"/>
                    </a:schemeClr>
                  </a:solidFill>
                </a:rPr>
                <a:t>India</a:t>
              </a:r>
            </a:p>
          </p:txBody>
        </p:sp>
        <p:sp>
          <p:nvSpPr>
            <p:cNvPr id="143" name="Content Placeholder 2"/>
            <p:cNvSpPr txBox="1">
              <a:spLocks/>
            </p:cNvSpPr>
            <p:nvPr/>
          </p:nvSpPr>
          <p:spPr>
            <a:xfrm>
              <a:off x="6999551" y="2138955"/>
              <a:ext cx="1669768" cy="430887"/>
            </a:xfrm>
            <a:prstGeom prst="rect">
              <a:avLst/>
            </a:prstGeom>
            <a:noFill/>
          </p:spPr>
          <p:txBody>
            <a:bodyPr vert="horz" wrap="square" lIns="0" tIns="0" rIns="0" bIns="0" rtlCol="0" anchor="t">
              <a:spAutoFit/>
            </a:bodyPr>
            <a:lst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chemeClr val="tx1"/>
                  </a:solidFill>
                </a:rPr>
                <a:t>Rightshore Delivery Model</a:t>
              </a:r>
            </a:p>
          </p:txBody>
        </p:sp>
      </p:grpSp>
      <p:cxnSp>
        <p:nvCxnSpPr>
          <p:cNvPr id="72" name="Straight Connector 11"/>
          <p:cNvCxnSpPr>
            <a:stCxn id="48" idx="6"/>
            <a:endCxn id="59" idx="2"/>
          </p:cNvCxnSpPr>
          <p:nvPr/>
        </p:nvCxnSpPr>
        <p:spPr>
          <a:xfrm>
            <a:off x="3357962" y="4321470"/>
            <a:ext cx="494350" cy="1147"/>
          </a:xfrm>
          <a:prstGeom prst="line">
            <a:avLst/>
          </a:prstGeom>
          <a:ln w="12700">
            <a:solidFill>
              <a:schemeClr val="tx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Straight Connector 10"/>
          <p:cNvCxnSpPr>
            <a:stCxn id="47" idx="6"/>
            <a:endCxn id="57" idx="2"/>
          </p:cNvCxnSpPr>
          <p:nvPr/>
        </p:nvCxnSpPr>
        <p:spPr>
          <a:xfrm>
            <a:off x="3370480" y="3208410"/>
            <a:ext cx="493681" cy="0"/>
          </a:xfrm>
          <a:prstGeom prst="line">
            <a:avLst/>
          </a:prstGeom>
          <a:ln w="12700">
            <a:solidFill>
              <a:schemeClr val="tx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44" name="Connecteur droit avec flèche 143"/>
          <p:cNvCxnSpPr>
            <a:stCxn id="137" idx="2"/>
            <a:endCxn id="138" idx="0"/>
          </p:cNvCxnSpPr>
          <p:nvPr/>
        </p:nvCxnSpPr>
        <p:spPr>
          <a:xfrm>
            <a:off x="9722209" y="3560609"/>
            <a:ext cx="0" cy="278364"/>
          </a:xfrm>
          <a:prstGeom prst="straightConnector1">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Connecteur droit avec flèche 144"/>
          <p:cNvCxnSpPr>
            <a:stCxn id="138" idx="2"/>
            <a:endCxn id="139" idx="0"/>
          </p:cNvCxnSpPr>
          <p:nvPr/>
        </p:nvCxnSpPr>
        <p:spPr>
          <a:xfrm>
            <a:off x="9722209" y="4344144"/>
            <a:ext cx="0" cy="248562"/>
          </a:xfrm>
          <a:prstGeom prst="straightConnector1">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51" name="Image 1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4236" y="5251198"/>
            <a:ext cx="508584" cy="522612"/>
          </a:xfrm>
          <a:prstGeom prst="rect">
            <a:avLst/>
          </a:prstGeom>
          <a:effectLst>
            <a:outerShdw blurRad="63500" sx="102000" sy="102000" algn="ctr" rotWithShape="0">
              <a:prstClr val="black">
                <a:alpha val="40000"/>
              </a:prstClr>
            </a:outerShdw>
          </a:effectLst>
        </p:spPr>
      </p:pic>
      <p:sp>
        <p:nvSpPr>
          <p:cNvPr id="152" name="Freeform 611"/>
          <p:cNvSpPr>
            <a:spLocks noEditPoints="1"/>
          </p:cNvSpPr>
          <p:nvPr/>
        </p:nvSpPr>
        <p:spPr bwMode="auto">
          <a:xfrm>
            <a:off x="8311414" y="3910320"/>
            <a:ext cx="493819" cy="368988"/>
          </a:xfrm>
          <a:custGeom>
            <a:avLst/>
            <a:gdLst/>
            <a:ahLst/>
            <a:cxnLst>
              <a:cxn ang="0">
                <a:pos x="101" y="97"/>
              </a:cxn>
              <a:cxn ang="0">
                <a:pos x="117" y="113"/>
              </a:cxn>
              <a:cxn ang="0">
                <a:pos x="101" y="129"/>
              </a:cxn>
              <a:cxn ang="0">
                <a:pos x="57" y="113"/>
              </a:cxn>
              <a:cxn ang="0">
                <a:pos x="113" y="113"/>
              </a:cxn>
              <a:cxn ang="0">
                <a:pos x="56" y="53"/>
              </a:cxn>
              <a:cxn ang="0">
                <a:pos x="71" y="69"/>
              </a:cxn>
              <a:cxn ang="0">
                <a:pos x="56" y="85"/>
              </a:cxn>
              <a:cxn ang="0">
                <a:pos x="0" y="69"/>
              </a:cxn>
              <a:cxn ang="0">
                <a:pos x="55" y="69"/>
              </a:cxn>
              <a:cxn ang="0">
                <a:pos x="140" y="170"/>
              </a:cxn>
              <a:cxn ang="0">
                <a:pos x="140" y="0"/>
              </a:cxn>
              <a:cxn ang="0">
                <a:pos x="56" y="85"/>
              </a:cxn>
              <a:cxn ang="0">
                <a:pos x="225" y="85"/>
              </a:cxn>
              <a:cxn ang="0">
                <a:pos x="94" y="85"/>
              </a:cxn>
              <a:cxn ang="0">
                <a:pos x="140" y="0"/>
              </a:cxn>
              <a:cxn ang="0">
                <a:pos x="186" y="85"/>
              </a:cxn>
              <a:cxn ang="0">
                <a:pos x="140" y="170"/>
              </a:cxn>
              <a:cxn ang="0">
                <a:pos x="101" y="129"/>
              </a:cxn>
              <a:cxn ang="0">
                <a:pos x="205" y="139"/>
              </a:cxn>
              <a:cxn ang="0">
                <a:pos x="140" y="125"/>
              </a:cxn>
              <a:cxn ang="0">
                <a:pos x="75" y="140"/>
              </a:cxn>
              <a:cxn ang="0">
                <a:pos x="75" y="30"/>
              </a:cxn>
              <a:cxn ang="0">
                <a:pos x="140" y="45"/>
              </a:cxn>
              <a:cxn ang="0">
                <a:pos x="205" y="30"/>
              </a:cxn>
              <a:cxn ang="0">
                <a:pos x="75" y="31"/>
              </a:cxn>
              <a:cxn ang="0">
                <a:pos x="140" y="0"/>
              </a:cxn>
              <a:cxn ang="0">
                <a:pos x="205" y="30"/>
              </a:cxn>
              <a:cxn ang="0">
                <a:pos x="75" y="139"/>
              </a:cxn>
              <a:cxn ang="0">
                <a:pos x="140" y="170"/>
              </a:cxn>
              <a:cxn ang="0">
                <a:pos x="205" y="140"/>
              </a:cxn>
              <a:cxn ang="0">
                <a:pos x="225" y="85"/>
              </a:cxn>
              <a:cxn ang="0">
                <a:pos x="205" y="30"/>
              </a:cxn>
            </a:cxnLst>
            <a:rect l="0" t="0" r="r" b="b"/>
            <a:pathLst>
              <a:path w="225" h="170">
                <a:moveTo>
                  <a:pt x="101" y="97"/>
                </a:moveTo>
                <a:cubicBezTo>
                  <a:pt x="117" y="113"/>
                  <a:pt x="117" y="113"/>
                  <a:pt x="117" y="113"/>
                </a:cubicBezTo>
                <a:cubicBezTo>
                  <a:pt x="101" y="129"/>
                  <a:pt x="101" y="129"/>
                  <a:pt x="101" y="129"/>
                </a:cubicBezTo>
                <a:moveTo>
                  <a:pt x="57" y="113"/>
                </a:moveTo>
                <a:cubicBezTo>
                  <a:pt x="113" y="113"/>
                  <a:pt x="113" y="113"/>
                  <a:pt x="113" y="113"/>
                </a:cubicBezTo>
                <a:moveTo>
                  <a:pt x="56" y="53"/>
                </a:moveTo>
                <a:cubicBezTo>
                  <a:pt x="71" y="69"/>
                  <a:pt x="71" y="69"/>
                  <a:pt x="71" y="69"/>
                </a:cubicBezTo>
                <a:cubicBezTo>
                  <a:pt x="56" y="85"/>
                  <a:pt x="56" y="85"/>
                  <a:pt x="56" y="85"/>
                </a:cubicBezTo>
                <a:moveTo>
                  <a:pt x="0" y="69"/>
                </a:moveTo>
                <a:cubicBezTo>
                  <a:pt x="55" y="69"/>
                  <a:pt x="55" y="69"/>
                  <a:pt x="55" y="69"/>
                </a:cubicBezTo>
                <a:moveTo>
                  <a:pt x="140" y="170"/>
                </a:moveTo>
                <a:cubicBezTo>
                  <a:pt x="140" y="0"/>
                  <a:pt x="140" y="0"/>
                  <a:pt x="140" y="0"/>
                </a:cubicBezTo>
                <a:moveTo>
                  <a:pt x="56" y="85"/>
                </a:moveTo>
                <a:cubicBezTo>
                  <a:pt x="225" y="85"/>
                  <a:pt x="225" y="85"/>
                  <a:pt x="225" y="85"/>
                </a:cubicBezTo>
                <a:moveTo>
                  <a:pt x="94" y="85"/>
                </a:moveTo>
                <a:cubicBezTo>
                  <a:pt x="94" y="38"/>
                  <a:pt x="115" y="0"/>
                  <a:pt x="140" y="0"/>
                </a:cubicBezTo>
                <a:cubicBezTo>
                  <a:pt x="165" y="0"/>
                  <a:pt x="186" y="38"/>
                  <a:pt x="186" y="85"/>
                </a:cubicBezTo>
                <a:cubicBezTo>
                  <a:pt x="186" y="132"/>
                  <a:pt x="165" y="170"/>
                  <a:pt x="140" y="170"/>
                </a:cubicBezTo>
                <a:cubicBezTo>
                  <a:pt x="124" y="170"/>
                  <a:pt x="109" y="154"/>
                  <a:pt x="101" y="129"/>
                </a:cubicBezTo>
                <a:moveTo>
                  <a:pt x="205" y="139"/>
                </a:moveTo>
                <a:cubicBezTo>
                  <a:pt x="189" y="130"/>
                  <a:pt x="166" y="125"/>
                  <a:pt x="140" y="125"/>
                </a:cubicBezTo>
                <a:cubicBezTo>
                  <a:pt x="114" y="125"/>
                  <a:pt x="91" y="131"/>
                  <a:pt x="75" y="140"/>
                </a:cubicBezTo>
                <a:moveTo>
                  <a:pt x="75" y="30"/>
                </a:moveTo>
                <a:cubicBezTo>
                  <a:pt x="91" y="39"/>
                  <a:pt x="114" y="45"/>
                  <a:pt x="140" y="45"/>
                </a:cubicBezTo>
                <a:cubicBezTo>
                  <a:pt x="166" y="45"/>
                  <a:pt x="189" y="39"/>
                  <a:pt x="205" y="30"/>
                </a:cubicBezTo>
                <a:moveTo>
                  <a:pt x="75" y="31"/>
                </a:moveTo>
                <a:cubicBezTo>
                  <a:pt x="91" y="12"/>
                  <a:pt x="114" y="0"/>
                  <a:pt x="140" y="0"/>
                </a:cubicBezTo>
                <a:cubicBezTo>
                  <a:pt x="166" y="0"/>
                  <a:pt x="189" y="12"/>
                  <a:pt x="205" y="30"/>
                </a:cubicBezTo>
                <a:moveTo>
                  <a:pt x="75" y="139"/>
                </a:moveTo>
                <a:cubicBezTo>
                  <a:pt x="90" y="158"/>
                  <a:pt x="114" y="170"/>
                  <a:pt x="140" y="170"/>
                </a:cubicBezTo>
                <a:moveTo>
                  <a:pt x="205" y="140"/>
                </a:moveTo>
                <a:cubicBezTo>
                  <a:pt x="217" y="125"/>
                  <a:pt x="225" y="106"/>
                  <a:pt x="225" y="85"/>
                </a:cubicBezTo>
                <a:cubicBezTo>
                  <a:pt x="225" y="64"/>
                  <a:pt x="217" y="45"/>
                  <a:pt x="205" y="30"/>
                </a:cubicBezTo>
              </a:path>
            </a:pathLst>
          </a:custGeom>
          <a:noFill/>
          <a:ln w="12700" cap="rnd">
            <a:solidFill>
              <a:srgbClr val="1A171A"/>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Content Placeholder 2"/>
          <p:cNvSpPr txBox="1">
            <a:spLocks/>
          </p:cNvSpPr>
          <p:nvPr/>
        </p:nvSpPr>
        <p:spPr>
          <a:xfrm>
            <a:off x="4095717" y="1685209"/>
            <a:ext cx="3453982" cy="215444"/>
          </a:xfrm>
          <a:prstGeom prst="rect">
            <a:avLst/>
          </a:prstGeom>
          <a:noFill/>
        </p:spPr>
        <p:txBody>
          <a:bodyPr vert="horz" wrap="square" lIns="0" tIns="0" rIns="0" bIns="0" rtlCol="0" anchor="t">
            <a:spAutoFit/>
          </a:bodyPr>
          <a:lst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tx1"/>
                </a:solidFill>
              </a:rPr>
              <a:t>Core Team with global footprint</a:t>
            </a:r>
          </a:p>
        </p:txBody>
      </p:sp>
      <p:pic>
        <p:nvPicPr>
          <p:cNvPr id="128" name="Image 1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2578" y="1971724"/>
            <a:ext cx="130758" cy="130758"/>
          </a:xfrm>
          <a:prstGeom prst="rect">
            <a:avLst/>
          </a:prstGeom>
        </p:spPr>
      </p:pic>
      <p:pic>
        <p:nvPicPr>
          <p:cNvPr id="131" name="Image 1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2578" y="2179578"/>
            <a:ext cx="130758" cy="130758"/>
          </a:xfrm>
          <a:prstGeom prst="rect">
            <a:avLst/>
          </a:prstGeom>
        </p:spPr>
      </p:pic>
      <p:pic>
        <p:nvPicPr>
          <p:cNvPr id="153" name="Image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2578" y="2385122"/>
            <a:ext cx="130758" cy="130758"/>
          </a:xfrm>
          <a:prstGeom prst="rect">
            <a:avLst/>
          </a:prstGeom>
        </p:spPr>
      </p:pic>
      <p:pic>
        <p:nvPicPr>
          <p:cNvPr id="155" name="Image 1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7633" y="1961780"/>
            <a:ext cx="484854" cy="493776"/>
          </a:xfrm>
          <a:prstGeom prst="rect">
            <a:avLst/>
          </a:prstGeom>
          <a:effectLst>
            <a:outerShdw blurRad="63500" sx="102000" sy="102000" algn="ctr" rotWithShape="0">
              <a:prstClr val="black">
                <a:alpha val="40000"/>
              </a:prstClr>
            </a:outerShdw>
          </a:effectLst>
        </p:spPr>
      </p:pic>
      <p:grpSp>
        <p:nvGrpSpPr>
          <p:cNvPr id="156" name="Groupe 155"/>
          <p:cNvGrpSpPr/>
          <p:nvPr/>
        </p:nvGrpSpPr>
        <p:grpSpPr>
          <a:xfrm>
            <a:off x="6350576" y="1961780"/>
            <a:ext cx="782856" cy="502072"/>
            <a:chOff x="5894636" y="4125245"/>
            <a:chExt cx="582872" cy="365696"/>
          </a:xfrm>
          <a:effectLst>
            <a:outerShdw blurRad="63500" sx="102000" sy="102000" algn="ctr" rotWithShape="0">
              <a:prstClr val="black">
                <a:alpha val="40000"/>
              </a:prstClr>
            </a:outerShdw>
          </a:effectLst>
        </p:grpSpPr>
        <p:pic>
          <p:nvPicPr>
            <p:cNvPr id="157" name="Image 1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165206" y="4125245"/>
              <a:ext cx="312302" cy="296166"/>
            </a:xfrm>
            <a:prstGeom prst="rect">
              <a:avLst/>
            </a:prstGeom>
          </p:spPr>
        </p:pic>
        <p:pic>
          <p:nvPicPr>
            <p:cNvPr id="158" name="Imag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94636" y="4125634"/>
              <a:ext cx="308571" cy="292628"/>
            </a:xfrm>
            <a:prstGeom prst="rect">
              <a:avLst/>
            </a:prstGeom>
          </p:spPr>
        </p:pic>
        <p:pic>
          <p:nvPicPr>
            <p:cNvPr id="159" name="Image 1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33844" y="4198313"/>
              <a:ext cx="308571" cy="292628"/>
            </a:xfrm>
            <a:prstGeom prst="rect">
              <a:avLst/>
            </a:prstGeom>
          </p:spPr>
        </p:pic>
      </p:grpSp>
      <p:pic>
        <p:nvPicPr>
          <p:cNvPr id="160" name="Image 1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9518" y="1961780"/>
            <a:ext cx="484029" cy="493776"/>
          </a:xfrm>
          <a:prstGeom prst="rect">
            <a:avLst/>
          </a:prstGeom>
          <a:effectLst>
            <a:outerShdw blurRad="63500" sx="102000" sy="102000" algn="ctr" rotWithShape="0">
              <a:prstClr val="black">
                <a:alpha val="40000"/>
              </a:prstClr>
            </a:outerShdw>
          </a:effectLst>
        </p:spPr>
      </p:pic>
      <p:sp>
        <p:nvSpPr>
          <p:cNvPr id="161" name="Content Placeholder 2"/>
          <p:cNvSpPr txBox="1">
            <a:spLocks/>
          </p:cNvSpPr>
          <p:nvPr/>
        </p:nvSpPr>
        <p:spPr>
          <a:xfrm>
            <a:off x="4107446" y="4993511"/>
            <a:ext cx="6168708" cy="215444"/>
          </a:xfrm>
          <a:prstGeom prst="rect">
            <a:avLst/>
          </a:prstGeom>
          <a:noFill/>
        </p:spPr>
        <p:txBody>
          <a:bodyPr vert="horz" wrap="square" lIns="0" tIns="0" rIns="0" bIns="0" rtlCol="0" anchor="t">
            <a:spAutoFit/>
          </a:bodyPr>
          <a:lst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tx1"/>
                </a:solidFill>
              </a:rPr>
              <a:t>Domain Experts</a:t>
            </a:r>
          </a:p>
        </p:txBody>
      </p:sp>
      <p:pic>
        <p:nvPicPr>
          <p:cNvPr id="162" name="Image 1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702" y="5253154"/>
            <a:ext cx="130758" cy="130758"/>
          </a:xfrm>
          <a:prstGeom prst="rect">
            <a:avLst/>
          </a:prstGeom>
        </p:spPr>
      </p:pic>
      <p:pic>
        <p:nvPicPr>
          <p:cNvPr id="163" name="Image 1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702" y="5409492"/>
            <a:ext cx="130758" cy="130758"/>
          </a:xfrm>
          <a:prstGeom prst="rect">
            <a:avLst/>
          </a:prstGeom>
        </p:spPr>
      </p:pic>
      <p:pic>
        <p:nvPicPr>
          <p:cNvPr id="164" name="Imag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702" y="5562117"/>
            <a:ext cx="130758" cy="130758"/>
          </a:xfrm>
          <a:prstGeom prst="rect">
            <a:avLst/>
          </a:prstGeom>
        </p:spPr>
      </p:pic>
      <p:sp>
        <p:nvSpPr>
          <p:cNvPr id="165" name="ZoneTexte 164"/>
          <p:cNvSpPr txBox="1"/>
          <p:nvPr/>
        </p:nvSpPr>
        <p:spPr>
          <a:xfrm>
            <a:off x="4239368" y="5196218"/>
            <a:ext cx="3209544" cy="861774"/>
          </a:xfrm>
          <a:prstGeom prst="rect">
            <a:avLst/>
          </a:prstGeom>
          <a:noFill/>
        </p:spPr>
        <p:txBody>
          <a:bodyPr wrap="square" rtlCol="0">
            <a:spAutoFit/>
          </a:bodyPr>
          <a:lstStyle/>
          <a:p>
            <a:r>
              <a:rPr lang="en-US" sz="1000" dirty="0"/>
              <a:t>Structured Finance</a:t>
            </a:r>
          </a:p>
          <a:p>
            <a:r>
              <a:rPr lang="en-US" sz="1000" dirty="0"/>
              <a:t>Payments &amp; Cash mgt.</a:t>
            </a:r>
          </a:p>
          <a:p>
            <a:r>
              <a:rPr lang="en-US" sz="1000" dirty="0"/>
              <a:t>Capital Markets</a:t>
            </a:r>
          </a:p>
          <a:p>
            <a:r>
              <a:rPr lang="en-US" sz="1000" dirty="0"/>
              <a:t>Insurance</a:t>
            </a:r>
          </a:p>
          <a:p>
            <a:r>
              <a:rPr lang="en-US" sz="1000" dirty="0"/>
              <a:t>Digital identity</a:t>
            </a:r>
          </a:p>
        </p:txBody>
      </p:sp>
      <p:pic>
        <p:nvPicPr>
          <p:cNvPr id="166" name="Image 1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844" y="5727621"/>
            <a:ext cx="130758" cy="130758"/>
          </a:xfrm>
          <a:prstGeom prst="rect">
            <a:avLst/>
          </a:prstGeom>
        </p:spPr>
      </p:pic>
      <p:pic>
        <p:nvPicPr>
          <p:cNvPr id="167" name="Image 1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0285" y="5892675"/>
            <a:ext cx="130758" cy="130758"/>
          </a:xfrm>
          <a:prstGeom prst="rect">
            <a:avLst/>
          </a:prstGeom>
        </p:spPr>
      </p:pic>
      <p:grpSp>
        <p:nvGrpSpPr>
          <p:cNvPr id="168" name="Groupe 167"/>
          <p:cNvGrpSpPr/>
          <p:nvPr/>
        </p:nvGrpSpPr>
        <p:grpSpPr>
          <a:xfrm>
            <a:off x="3183096" y="5080623"/>
            <a:ext cx="798830" cy="779781"/>
            <a:chOff x="2355343" y="1717713"/>
            <a:chExt cx="798830" cy="779781"/>
          </a:xfrm>
        </p:grpSpPr>
        <p:sp>
          <p:nvSpPr>
            <p:cNvPr id="169" name="Oval 119"/>
            <p:cNvSpPr/>
            <p:nvPr/>
          </p:nvSpPr>
          <p:spPr>
            <a:xfrm>
              <a:off x="2393951" y="1737270"/>
              <a:ext cx="760222" cy="760224"/>
            </a:xfrm>
            <a:prstGeom prst="ellipse">
              <a:avLst/>
            </a:prstGeom>
            <a:solidFill>
              <a:srgbClr val="5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nvGrpSpPr>
            <p:cNvPr id="170" name="Groupe 169"/>
            <p:cNvGrpSpPr/>
            <p:nvPr/>
          </p:nvGrpSpPr>
          <p:grpSpPr>
            <a:xfrm>
              <a:off x="2355343" y="1717713"/>
              <a:ext cx="738377" cy="738377"/>
              <a:chOff x="2355343" y="1717713"/>
              <a:chExt cx="738377" cy="738377"/>
            </a:xfrm>
          </p:grpSpPr>
          <p:sp>
            <p:nvSpPr>
              <p:cNvPr id="171" name="Oval 19"/>
              <p:cNvSpPr/>
              <p:nvPr/>
            </p:nvSpPr>
            <p:spPr>
              <a:xfrm>
                <a:off x="2355343" y="1717713"/>
                <a:ext cx="738377" cy="73837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72" name="Freeform 715"/>
              <p:cNvSpPr>
                <a:spLocks noEditPoints="1"/>
              </p:cNvSpPr>
              <p:nvPr/>
            </p:nvSpPr>
            <p:spPr bwMode="auto">
              <a:xfrm>
                <a:off x="2505581" y="1927236"/>
                <a:ext cx="426844" cy="332844"/>
              </a:xfrm>
              <a:custGeom>
                <a:avLst/>
                <a:gdLst/>
                <a:ahLst/>
                <a:cxnLst>
                  <a:cxn ang="0">
                    <a:pos x="123" y="21"/>
                  </a:cxn>
                  <a:cxn ang="0">
                    <a:pos x="146" y="21"/>
                  </a:cxn>
                  <a:cxn ang="0">
                    <a:pos x="146" y="45"/>
                  </a:cxn>
                  <a:cxn ang="0">
                    <a:pos x="54" y="86"/>
                  </a:cxn>
                  <a:cxn ang="0">
                    <a:pos x="79" y="61"/>
                  </a:cxn>
                  <a:cxn ang="0">
                    <a:pos x="93" y="76"/>
                  </a:cxn>
                  <a:cxn ang="0">
                    <a:pos x="136" y="32"/>
                  </a:cxn>
                  <a:cxn ang="0">
                    <a:pos x="42" y="95"/>
                  </a:cxn>
                  <a:cxn ang="0">
                    <a:pos x="164" y="95"/>
                  </a:cxn>
                  <a:cxn ang="0">
                    <a:pos x="42" y="23"/>
                  </a:cxn>
                  <a:cxn ang="0">
                    <a:pos x="42" y="95"/>
                  </a:cxn>
                  <a:cxn ang="0">
                    <a:pos x="200" y="112"/>
                  </a:cxn>
                  <a:cxn ang="0">
                    <a:pos x="187" y="126"/>
                  </a:cxn>
                  <a:cxn ang="0">
                    <a:pos x="14" y="126"/>
                  </a:cxn>
                  <a:cxn ang="0">
                    <a:pos x="0" y="112"/>
                  </a:cxn>
                  <a:cxn ang="0">
                    <a:pos x="182" y="112"/>
                  </a:cxn>
                  <a:cxn ang="0">
                    <a:pos x="182" y="0"/>
                  </a:cxn>
                  <a:cxn ang="0">
                    <a:pos x="18" y="0"/>
                  </a:cxn>
                  <a:cxn ang="0">
                    <a:pos x="18" y="97"/>
                  </a:cxn>
                </a:cxnLst>
                <a:rect l="0" t="0" r="r" b="b"/>
                <a:pathLst>
                  <a:path w="200" h="126">
                    <a:moveTo>
                      <a:pt x="123" y="21"/>
                    </a:moveTo>
                    <a:cubicBezTo>
                      <a:pt x="146" y="21"/>
                      <a:pt x="146" y="21"/>
                      <a:pt x="146" y="21"/>
                    </a:cubicBezTo>
                    <a:cubicBezTo>
                      <a:pt x="146" y="45"/>
                      <a:pt x="146" y="45"/>
                      <a:pt x="146" y="45"/>
                    </a:cubicBezTo>
                    <a:moveTo>
                      <a:pt x="54" y="86"/>
                    </a:moveTo>
                    <a:cubicBezTo>
                      <a:pt x="79" y="61"/>
                      <a:pt x="79" y="61"/>
                      <a:pt x="79" y="61"/>
                    </a:cubicBezTo>
                    <a:cubicBezTo>
                      <a:pt x="93" y="76"/>
                      <a:pt x="93" y="76"/>
                      <a:pt x="93" y="76"/>
                    </a:cubicBezTo>
                    <a:cubicBezTo>
                      <a:pt x="136" y="32"/>
                      <a:pt x="136" y="32"/>
                      <a:pt x="136" y="32"/>
                    </a:cubicBezTo>
                    <a:moveTo>
                      <a:pt x="42" y="95"/>
                    </a:moveTo>
                    <a:cubicBezTo>
                      <a:pt x="164" y="95"/>
                      <a:pt x="164" y="95"/>
                      <a:pt x="164" y="95"/>
                    </a:cubicBezTo>
                    <a:moveTo>
                      <a:pt x="42" y="23"/>
                    </a:moveTo>
                    <a:cubicBezTo>
                      <a:pt x="42" y="95"/>
                      <a:pt x="42" y="95"/>
                      <a:pt x="42" y="95"/>
                    </a:cubicBezTo>
                    <a:moveTo>
                      <a:pt x="200" y="112"/>
                    </a:moveTo>
                    <a:cubicBezTo>
                      <a:pt x="200" y="120"/>
                      <a:pt x="194" y="126"/>
                      <a:pt x="187" y="126"/>
                    </a:cubicBezTo>
                    <a:cubicBezTo>
                      <a:pt x="14" y="126"/>
                      <a:pt x="14" y="126"/>
                      <a:pt x="14" y="126"/>
                    </a:cubicBezTo>
                    <a:cubicBezTo>
                      <a:pt x="6" y="126"/>
                      <a:pt x="0" y="120"/>
                      <a:pt x="0" y="112"/>
                    </a:cubicBezTo>
                    <a:cubicBezTo>
                      <a:pt x="182" y="112"/>
                      <a:pt x="182" y="112"/>
                      <a:pt x="182" y="112"/>
                    </a:cubicBezTo>
                    <a:cubicBezTo>
                      <a:pt x="182" y="0"/>
                      <a:pt x="182" y="0"/>
                      <a:pt x="182" y="0"/>
                    </a:cubicBezTo>
                    <a:cubicBezTo>
                      <a:pt x="18" y="0"/>
                      <a:pt x="18" y="0"/>
                      <a:pt x="18" y="0"/>
                    </a:cubicBezTo>
                    <a:cubicBezTo>
                      <a:pt x="18" y="97"/>
                      <a:pt x="18" y="97"/>
                      <a:pt x="18" y="97"/>
                    </a:cubicBezTo>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grpSp>
      <p:cxnSp>
        <p:nvCxnSpPr>
          <p:cNvPr id="71" name="Straight Connector 12"/>
          <p:cNvCxnSpPr>
            <a:stCxn id="49" idx="6"/>
          </p:cNvCxnSpPr>
          <p:nvPr/>
        </p:nvCxnSpPr>
        <p:spPr>
          <a:xfrm>
            <a:off x="2644195" y="5437899"/>
            <a:ext cx="524964" cy="829"/>
          </a:xfrm>
          <a:prstGeom prst="line">
            <a:avLst/>
          </a:prstGeom>
          <a:ln w="12700">
            <a:solidFill>
              <a:schemeClr val="tx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173" name="Groupe 172"/>
          <p:cNvGrpSpPr/>
          <p:nvPr/>
        </p:nvGrpSpPr>
        <p:grpSpPr>
          <a:xfrm>
            <a:off x="3181838" y="1709462"/>
            <a:ext cx="796290" cy="769487"/>
            <a:chOff x="2355343" y="5069538"/>
            <a:chExt cx="796290" cy="769487"/>
          </a:xfrm>
        </p:grpSpPr>
        <p:sp>
          <p:nvSpPr>
            <p:cNvPr id="174" name="Oval 122"/>
            <p:cNvSpPr/>
            <p:nvPr/>
          </p:nvSpPr>
          <p:spPr>
            <a:xfrm>
              <a:off x="2391411" y="5078801"/>
              <a:ext cx="760222" cy="760224"/>
            </a:xfrm>
            <a:prstGeom prst="ellipse">
              <a:avLst/>
            </a:prstGeom>
            <a:solidFill>
              <a:srgbClr val="5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75" name="Oval 22"/>
            <p:cNvSpPr/>
            <p:nvPr/>
          </p:nvSpPr>
          <p:spPr>
            <a:xfrm>
              <a:off x="2355343" y="5069538"/>
              <a:ext cx="738377" cy="73837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76" name="Freeform 579"/>
            <p:cNvSpPr>
              <a:spLocks noEditPoints="1"/>
            </p:cNvSpPr>
            <p:nvPr/>
          </p:nvSpPr>
          <p:spPr bwMode="auto">
            <a:xfrm>
              <a:off x="2529139" y="5227974"/>
              <a:ext cx="419392" cy="431346"/>
            </a:xfrm>
            <a:custGeom>
              <a:avLst/>
              <a:gdLst/>
              <a:ahLst/>
              <a:cxnLst>
                <a:cxn ang="0">
                  <a:pos x="94" y="83"/>
                </a:cxn>
                <a:cxn ang="0">
                  <a:pos x="97" y="97"/>
                </a:cxn>
                <a:cxn ang="0">
                  <a:pos x="84" y="124"/>
                </a:cxn>
                <a:cxn ang="0">
                  <a:pos x="103" y="135"/>
                </a:cxn>
                <a:cxn ang="0">
                  <a:pos x="66" y="70"/>
                </a:cxn>
                <a:cxn ang="0">
                  <a:pos x="73" y="68"/>
                </a:cxn>
                <a:cxn ang="0">
                  <a:pos x="94" y="83"/>
                </a:cxn>
                <a:cxn ang="0">
                  <a:pos x="103" y="135"/>
                </a:cxn>
                <a:cxn ang="0">
                  <a:pos x="122" y="199"/>
                </a:cxn>
                <a:cxn ang="0">
                  <a:pos x="54" y="204"/>
                </a:cxn>
                <a:cxn ang="0">
                  <a:pos x="50" y="95"/>
                </a:cxn>
                <a:cxn ang="0">
                  <a:pos x="49" y="97"/>
                </a:cxn>
                <a:cxn ang="0">
                  <a:pos x="63" y="124"/>
                </a:cxn>
                <a:cxn ang="0">
                  <a:pos x="25" y="199"/>
                </a:cxn>
                <a:cxn ang="0">
                  <a:pos x="50" y="95"/>
                </a:cxn>
                <a:cxn ang="0">
                  <a:pos x="66" y="70"/>
                </a:cxn>
                <a:cxn ang="0">
                  <a:pos x="94" y="83"/>
                </a:cxn>
                <a:cxn ang="0">
                  <a:pos x="113" y="69"/>
                </a:cxn>
                <a:cxn ang="0">
                  <a:pos x="102" y="48"/>
                </a:cxn>
                <a:cxn ang="0">
                  <a:pos x="122" y="24"/>
                </a:cxn>
                <a:cxn ang="0">
                  <a:pos x="141" y="48"/>
                </a:cxn>
                <a:cxn ang="0">
                  <a:pos x="131" y="69"/>
                </a:cxn>
                <a:cxn ang="0">
                  <a:pos x="162" y="131"/>
                </a:cxn>
                <a:cxn ang="0">
                  <a:pos x="103" y="135"/>
                </a:cxn>
                <a:cxn ang="0">
                  <a:pos x="50" y="95"/>
                </a:cxn>
                <a:cxn ang="0">
                  <a:pos x="20" y="95"/>
                </a:cxn>
                <a:cxn ang="0">
                  <a:pos x="66" y="70"/>
                </a:cxn>
                <a:cxn ang="0">
                  <a:pos x="41" y="39"/>
                </a:cxn>
                <a:cxn ang="0">
                  <a:pos x="51" y="20"/>
                </a:cxn>
                <a:cxn ang="0">
                  <a:pos x="34" y="0"/>
                </a:cxn>
                <a:cxn ang="0">
                  <a:pos x="17" y="20"/>
                </a:cxn>
                <a:cxn ang="0">
                  <a:pos x="26" y="39"/>
                </a:cxn>
                <a:cxn ang="0">
                  <a:pos x="0" y="92"/>
                </a:cxn>
              </a:cxnLst>
              <a:rect l="0" t="0" r="r" b="b"/>
              <a:pathLst>
                <a:path w="162" h="205">
                  <a:moveTo>
                    <a:pt x="94" y="83"/>
                  </a:moveTo>
                  <a:cubicBezTo>
                    <a:pt x="96" y="87"/>
                    <a:pt x="97" y="92"/>
                    <a:pt x="97" y="97"/>
                  </a:cubicBezTo>
                  <a:cubicBezTo>
                    <a:pt x="97" y="107"/>
                    <a:pt x="90" y="118"/>
                    <a:pt x="84" y="124"/>
                  </a:cubicBezTo>
                  <a:cubicBezTo>
                    <a:pt x="92" y="126"/>
                    <a:pt x="98" y="130"/>
                    <a:pt x="103" y="135"/>
                  </a:cubicBezTo>
                  <a:moveTo>
                    <a:pt x="66" y="70"/>
                  </a:moveTo>
                  <a:cubicBezTo>
                    <a:pt x="68" y="69"/>
                    <a:pt x="71" y="68"/>
                    <a:pt x="73" y="68"/>
                  </a:cubicBezTo>
                  <a:cubicBezTo>
                    <a:pt x="82" y="68"/>
                    <a:pt x="90" y="74"/>
                    <a:pt x="94" y="83"/>
                  </a:cubicBezTo>
                  <a:moveTo>
                    <a:pt x="103" y="135"/>
                  </a:moveTo>
                  <a:cubicBezTo>
                    <a:pt x="117" y="149"/>
                    <a:pt x="122" y="172"/>
                    <a:pt x="122" y="199"/>
                  </a:cubicBezTo>
                  <a:cubicBezTo>
                    <a:pt x="122" y="203"/>
                    <a:pt x="82" y="205"/>
                    <a:pt x="54" y="204"/>
                  </a:cubicBezTo>
                  <a:moveTo>
                    <a:pt x="50" y="95"/>
                  </a:moveTo>
                  <a:cubicBezTo>
                    <a:pt x="50" y="96"/>
                    <a:pt x="49" y="97"/>
                    <a:pt x="49" y="97"/>
                  </a:cubicBezTo>
                  <a:cubicBezTo>
                    <a:pt x="49" y="107"/>
                    <a:pt x="57" y="118"/>
                    <a:pt x="63" y="124"/>
                  </a:cubicBezTo>
                  <a:cubicBezTo>
                    <a:pt x="35" y="132"/>
                    <a:pt x="25" y="162"/>
                    <a:pt x="25" y="199"/>
                  </a:cubicBezTo>
                  <a:moveTo>
                    <a:pt x="50" y="95"/>
                  </a:moveTo>
                  <a:cubicBezTo>
                    <a:pt x="50" y="83"/>
                    <a:pt x="57" y="73"/>
                    <a:pt x="66" y="70"/>
                  </a:cubicBezTo>
                  <a:moveTo>
                    <a:pt x="94" y="83"/>
                  </a:moveTo>
                  <a:cubicBezTo>
                    <a:pt x="99" y="76"/>
                    <a:pt x="105" y="72"/>
                    <a:pt x="113" y="69"/>
                  </a:cubicBezTo>
                  <a:cubicBezTo>
                    <a:pt x="108" y="65"/>
                    <a:pt x="102" y="56"/>
                    <a:pt x="102" y="48"/>
                  </a:cubicBezTo>
                  <a:cubicBezTo>
                    <a:pt x="102" y="34"/>
                    <a:pt x="111" y="24"/>
                    <a:pt x="122" y="24"/>
                  </a:cubicBezTo>
                  <a:cubicBezTo>
                    <a:pt x="133" y="24"/>
                    <a:pt x="141" y="34"/>
                    <a:pt x="141" y="48"/>
                  </a:cubicBezTo>
                  <a:cubicBezTo>
                    <a:pt x="141" y="56"/>
                    <a:pt x="135" y="65"/>
                    <a:pt x="131" y="69"/>
                  </a:cubicBezTo>
                  <a:cubicBezTo>
                    <a:pt x="154" y="76"/>
                    <a:pt x="162" y="101"/>
                    <a:pt x="162" y="131"/>
                  </a:cubicBezTo>
                  <a:cubicBezTo>
                    <a:pt x="162" y="135"/>
                    <a:pt x="127" y="137"/>
                    <a:pt x="103" y="135"/>
                  </a:cubicBezTo>
                  <a:moveTo>
                    <a:pt x="50" y="95"/>
                  </a:moveTo>
                  <a:cubicBezTo>
                    <a:pt x="40" y="95"/>
                    <a:pt x="29" y="95"/>
                    <a:pt x="20" y="95"/>
                  </a:cubicBezTo>
                  <a:moveTo>
                    <a:pt x="66" y="70"/>
                  </a:moveTo>
                  <a:cubicBezTo>
                    <a:pt x="63" y="54"/>
                    <a:pt x="55" y="43"/>
                    <a:pt x="41" y="39"/>
                  </a:cubicBezTo>
                  <a:cubicBezTo>
                    <a:pt x="46" y="35"/>
                    <a:pt x="51" y="28"/>
                    <a:pt x="51" y="20"/>
                  </a:cubicBezTo>
                  <a:cubicBezTo>
                    <a:pt x="51" y="9"/>
                    <a:pt x="43" y="0"/>
                    <a:pt x="34" y="0"/>
                  </a:cubicBezTo>
                  <a:cubicBezTo>
                    <a:pt x="25" y="0"/>
                    <a:pt x="17" y="9"/>
                    <a:pt x="17" y="20"/>
                  </a:cubicBezTo>
                  <a:cubicBezTo>
                    <a:pt x="17" y="28"/>
                    <a:pt x="22" y="35"/>
                    <a:pt x="26" y="39"/>
                  </a:cubicBezTo>
                  <a:cubicBezTo>
                    <a:pt x="7" y="45"/>
                    <a:pt x="0" y="66"/>
                    <a:pt x="0" y="92"/>
                  </a:cubicBezTo>
                </a:path>
              </a:pathLst>
            </a:custGeom>
            <a:noFill/>
            <a:ln w="1270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Arial" pitchFamily="34" charset="0"/>
                <a:cs typeface="Arial" pitchFamily="34" charset="0"/>
              </a:endParaRPr>
            </a:p>
          </p:txBody>
        </p:sp>
      </p:grpSp>
      <p:cxnSp>
        <p:nvCxnSpPr>
          <p:cNvPr id="69" name="Straight Connector 9"/>
          <p:cNvCxnSpPr>
            <a:stCxn id="44" idx="6"/>
          </p:cNvCxnSpPr>
          <p:nvPr/>
        </p:nvCxnSpPr>
        <p:spPr>
          <a:xfrm flipV="1">
            <a:off x="2644195" y="2086903"/>
            <a:ext cx="524964" cy="1711"/>
          </a:xfrm>
          <a:prstGeom prst="line">
            <a:avLst/>
          </a:prstGeom>
          <a:ln w="12700">
            <a:solidFill>
              <a:schemeClr val="tx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927538" y="4315162"/>
            <a:ext cx="2752638" cy="553998"/>
          </a:xfrm>
          <a:prstGeom prst="rect">
            <a:avLst/>
          </a:prstGeom>
          <a:noFill/>
        </p:spPr>
        <p:txBody>
          <a:bodyPr wrap="square" rtlCol="0">
            <a:spAutoFit/>
          </a:bodyPr>
          <a:lstStyle/>
          <a:p>
            <a:pPr lvl="0"/>
            <a:r>
              <a:rPr lang="en-US" sz="1000" dirty="0">
                <a:solidFill>
                  <a:srgbClr val="000000"/>
                </a:solidFill>
              </a:rPr>
              <a:t>Core Developers &amp; Solutions Architects: </a:t>
            </a:r>
          </a:p>
          <a:p>
            <a:pPr lvl="0"/>
            <a:r>
              <a:rPr lang="en-US" sz="1000" dirty="0">
                <a:solidFill>
                  <a:srgbClr val="000000"/>
                </a:solidFill>
                <a:sym typeface="Wingdings" panose="05000000000000000000" pitchFamily="2" charset="2"/>
              </a:rPr>
              <a:t> </a:t>
            </a:r>
            <a:r>
              <a:rPr lang="en-US" sz="1000" dirty="0">
                <a:solidFill>
                  <a:srgbClr val="000000"/>
                </a:solidFill>
              </a:rPr>
              <a:t>Onshore [20+]</a:t>
            </a:r>
          </a:p>
          <a:p>
            <a:pPr lvl="0"/>
            <a:r>
              <a:rPr lang="en-US" sz="1000" dirty="0">
                <a:solidFill>
                  <a:srgbClr val="000000"/>
                </a:solidFill>
                <a:sym typeface="Wingdings" panose="05000000000000000000" pitchFamily="2" charset="2"/>
              </a:rPr>
              <a:t> </a:t>
            </a:r>
            <a:r>
              <a:rPr lang="en-US" sz="1000" dirty="0">
                <a:solidFill>
                  <a:srgbClr val="000000"/>
                </a:solidFill>
              </a:rPr>
              <a:t>Offshore [30+]</a:t>
            </a:r>
          </a:p>
        </p:txBody>
      </p:sp>
      <p:sp>
        <p:nvSpPr>
          <p:cNvPr id="5" name="TextBox 4"/>
          <p:cNvSpPr txBox="1"/>
          <p:nvPr/>
        </p:nvSpPr>
        <p:spPr>
          <a:xfrm>
            <a:off x="4988551" y="3254787"/>
            <a:ext cx="2115561" cy="246221"/>
          </a:xfrm>
          <a:prstGeom prst="rect">
            <a:avLst/>
          </a:prstGeom>
          <a:noFill/>
        </p:spPr>
        <p:txBody>
          <a:bodyPr wrap="square" rtlCol="0">
            <a:spAutoFit/>
          </a:bodyPr>
          <a:lstStyle/>
          <a:p>
            <a:pPr lvl="0"/>
            <a:r>
              <a:rPr lang="en-US" sz="1000" dirty="0">
                <a:solidFill>
                  <a:srgbClr val="000000"/>
                </a:solidFill>
              </a:rPr>
              <a:t>Cloud</a:t>
            </a:r>
            <a:endParaRPr lang="en-US" dirty="0"/>
          </a:p>
        </p:txBody>
      </p:sp>
      <p:sp>
        <p:nvSpPr>
          <p:cNvPr id="8" name="TextBox 7"/>
          <p:cNvSpPr txBox="1"/>
          <p:nvPr/>
        </p:nvSpPr>
        <p:spPr>
          <a:xfrm>
            <a:off x="4988173" y="3445597"/>
            <a:ext cx="1853925" cy="246221"/>
          </a:xfrm>
          <a:prstGeom prst="rect">
            <a:avLst/>
          </a:prstGeom>
          <a:noFill/>
        </p:spPr>
        <p:txBody>
          <a:bodyPr wrap="square" rtlCol="0">
            <a:spAutoFit/>
          </a:bodyPr>
          <a:lstStyle/>
          <a:p>
            <a:pPr lvl="0"/>
            <a:r>
              <a:rPr lang="en-US" sz="1000" dirty="0">
                <a:solidFill>
                  <a:srgbClr val="000000"/>
                </a:solidFill>
              </a:rPr>
              <a:t>Data &amp; Cybersecurity</a:t>
            </a:r>
          </a:p>
        </p:txBody>
      </p:sp>
    </p:spTree>
    <p:extLst>
      <p:ext uri="{BB962C8B-B14F-4D97-AF65-F5344CB8AC3E}">
        <p14:creationId xmlns:p14="http://schemas.microsoft.com/office/powerpoint/2010/main" val="2568673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body" sz="quarter" idx="11"/>
          </p:nvPr>
        </p:nvSpPr>
        <p:spPr/>
        <p:txBody>
          <a:bodyPr>
            <a:normAutofit fontScale="70000" lnSpcReduction="20000"/>
          </a:bodyPr>
          <a:lstStyle/>
          <a:p>
            <a:r>
              <a:rPr lang="en-US" sz="4000" dirty="0"/>
              <a:t>Appendix 1</a:t>
            </a:r>
          </a:p>
          <a:p>
            <a:r>
              <a:rPr lang="en-GB" i="1" dirty="0"/>
              <a:t>Comparison</a:t>
            </a:r>
            <a:r>
              <a:rPr lang="fr-FR" i="1" dirty="0"/>
              <a:t> Hyperledger Fabric vs R3/Corda</a:t>
            </a:r>
          </a:p>
        </p:txBody>
      </p:sp>
    </p:spTree>
    <p:extLst>
      <p:ext uri="{BB962C8B-B14F-4D97-AF65-F5344CB8AC3E}">
        <p14:creationId xmlns:p14="http://schemas.microsoft.com/office/powerpoint/2010/main" val="2391077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Platform Comparison</a:t>
            </a:r>
            <a:br>
              <a:rPr lang="en-US" altLang="en-US" dirty="0"/>
            </a:br>
            <a:r>
              <a:rPr lang="en-US" altLang="en-US" sz="1800" i="1" dirty="0"/>
              <a:t>Fabric vs Corda</a:t>
            </a:r>
            <a:endParaRPr lang="en-US" sz="1800" i="1" dirty="0"/>
          </a:p>
        </p:txBody>
      </p:sp>
      <p:sp>
        <p:nvSpPr>
          <p:cNvPr id="3" name="Rectangle 2"/>
          <p:cNvSpPr/>
          <p:nvPr/>
        </p:nvSpPr>
        <p:spPr>
          <a:xfrm>
            <a:off x="1517905" y="1830122"/>
            <a:ext cx="3851679" cy="475522"/>
          </a:xfrm>
          <a:prstGeom prst="rect">
            <a:avLst/>
          </a:prstGeom>
          <a:solidFill>
            <a:srgbClr val="01A9D6"/>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chemeClr val="bg1"/>
                </a:solidFill>
                <a:latin typeface="+mj-lt"/>
              </a:rPr>
              <a:t>General purpose blockchain</a:t>
            </a:r>
          </a:p>
        </p:txBody>
      </p:sp>
      <p:sp>
        <p:nvSpPr>
          <p:cNvPr id="4" name="Rectangle 3"/>
          <p:cNvSpPr/>
          <p:nvPr/>
        </p:nvSpPr>
        <p:spPr>
          <a:xfrm>
            <a:off x="6806842" y="1833194"/>
            <a:ext cx="3821368" cy="475522"/>
          </a:xfrm>
          <a:prstGeom prst="rect">
            <a:avLst/>
          </a:prstGeom>
          <a:solidFill>
            <a:srgbClr val="0098C7"/>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chemeClr val="bg1"/>
                </a:solidFill>
                <a:latin typeface="+mj-lt"/>
              </a:rPr>
              <a:t>Distributed ledger technology (DLT) for financial markets</a:t>
            </a:r>
          </a:p>
        </p:txBody>
      </p:sp>
      <p:sp>
        <p:nvSpPr>
          <p:cNvPr id="5" name="Rectangle 4"/>
          <p:cNvSpPr/>
          <p:nvPr/>
        </p:nvSpPr>
        <p:spPr>
          <a:xfrm>
            <a:off x="1517905" y="2367796"/>
            <a:ext cx="3851679" cy="477226"/>
          </a:xfrm>
          <a:prstGeom prst="rect">
            <a:avLst/>
          </a:prstGeom>
          <a:solidFill>
            <a:srgbClr val="E7EFF5"/>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rgbClr val="615A56"/>
                </a:solidFill>
                <a:latin typeface="+mj-lt"/>
              </a:rPr>
              <a:t>Private, consortium managed, pluggable identity stores</a:t>
            </a:r>
          </a:p>
        </p:txBody>
      </p:sp>
      <p:sp>
        <p:nvSpPr>
          <p:cNvPr id="6" name="Rectangle 5"/>
          <p:cNvSpPr/>
          <p:nvPr/>
        </p:nvSpPr>
        <p:spPr>
          <a:xfrm>
            <a:off x="6806842" y="2390552"/>
            <a:ext cx="3821368" cy="477226"/>
          </a:xfrm>
          <a:prstGeom prst="rect">
            <a:avLst/>
          </a:prstGeom>
          <a:solidFill>
            <a:srgbClr val="E7EFF5"/>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rgbClr val="615A56"/>
                </a:solidFill>
                <a:latin typeface="+mj-lt"/>
              </a:rPr>
              <a:t>Private, </a:t>
            </a:r>
            <a:r>
              <a:rPr lang="en-US" sz="975" b="1" dirty="0">
                <a:solidFill>
                  <a:srgbClr val="615A56"/>
                </a:solidFill>
              </a:rPr>
              <a:t>network managed</a:t>
            </a:r>
            <a:endParaRPr lang="en-US" sz="975" b="1" dirty="0">
              <a:solidFill>
                <a:srgbClr val="615A56"/>
              </a:solidFill>
              <a:latin typeface="+mj-lt"/>
            </a:endParaRPr>
          </a:p>
        </p:txBody>
      </p:sp>
      <p:sp>
        <p:nvSpPr>
          <p:cNvPr id="7" name="Rectangle 6"/>
          <p:cNvSpPr/>
          <p:nvPr/>
        </p:nvSpPr>
        <p:spPr>
          <a:xfrm>
            <a:off x="1517905" y="2939263"/>
            <a:ext cx="3851679" cy="477226"/>
          </a:xfrm>
          <a:prstGeom prst="rect">
            <a:avLst/>
          </a:prstGeom>
          <a:solidFill>
            <a:srgbClr val="01A9D6"/>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chemeClr val="bg1"/>
                </a:solidFill>
                <a:latin typeface="+mj-lt"/>
              </a:rPr>
              <a:t>All party consensus at Individual transaction level, pluggable (PBFT, Raft, PoW, PoS)</a:t>
            </a:r>
          </a:p>
        </p:txBody>
      </p:sp>
      <p:sp>
        <p:nvSpPr>
          <p:cNvPr id="8" name="Rectangle 7"/>
          <p:cNvSpPr/>
          <p:nvPr/>
        </p:nvSpPr>
        <p:spPr>
          <a:xfrm>
            <a:off x="6806842" y="2941459"/>
            <a:ext cx="3821368" cy="477226"/>
          </a:xfrm>
          <a:prstGeom prst="rect">
            <a:avLst/>
          </a:prstGeom>
          <a:solidFill>
            <a:srgbClr val="0098C7"/>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en-US" sz="975" b="1" dirty="0">
              <a:solidFill>
                <a:schemeClr val="bg1"/>
              </a:solidFill>
              <a:latin typeface="+mj-lt"/>
            </a:endParaRPr>
          </a:p>
          <a:p>
            <a:pPr algn="ctr">
              <a:defRPr/>
            </a:pPr>
            <a:r>
              <a:rPr lang="en-US" sz="975" b="1" dirty="0">
                <a:solidFill>
                  <a:schemeClr val="bg1"/>
                </a:solidFill>
                <a:latin typeface="+mj-lt"/>
              </a:rPr>
              <a:t>Consensus by parties involved in transaction. Notary services using pluggable algorithm Raft</a:t>
            </a:r>
          </a:p>
          <a:p>
            <a:pPr algn="ctr">
              <a:defRPr/>
            </a:pPr>
            <a:endParaRPr lang="en-US" sz="975" b="1" dirty="0">
              <a:solidFill>
                <a:schemeClr val="bg1"/>
              </a:solidFill>
              <a:latin typeface="+mj-lt"/>
            </a:endParaRPr>
          </a:p>
        </p:txBody>
      </p:sp>
      <p:sp>
        <p:nvSpPr>
          <p:cNvPr id="9" name="Rectangle 8"/>
          <p:cNvSpPr/>
          <p:nvPr/>
        </p:nvSpPr>
        <p:spPr>
          <a:xfrm>
            <a:off x="1517905" y="3478558"/>
            <a:ext cx="3851679" cy="477226"/>
          </a:xfrm>
          <a:prstGeom prst="rect">
            <a:avLst/>
          </a:prstGeom>
          <a:solidFill>
            <a:srgbClr val="E7EFF5"/>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en-US" sz="975" b="1" dirty="0">
              <a:solidFill>
                <a:srgbClr val="615A56"/>
              </a:solidFill>
              <a:latin typeface="+mj-lt"/>
            </a:endParaRPr>
          </a:p>
          <a:p>
            <a:pPr algn="ctr">
              <a:defRPr/>
            </a:pPr>
            <a:r>
              <a:rPr lang="en-US" sz="975" b="1" dirty="0">
                <a:solidFill>
                  <a:srgbClr val="615A56"/>
                </a:solidFill>
                <a:latin typeface="+mj-lt"/>
              </a:rPr>
              <a:t>Permissioned, endorsement policies, channels for privacy</a:t>
            </a:r>
          </a:p>
          <a:p>
            <a:pPr algn="ctr">
              <a:defRPr/>
            </a:pPr>
            <a:endParaRPr lang="en-US" sz="975" b="1" dirty="0">
              <a:solidFill>
                <a:srgbClr val="615A56"/>
              </a:solidFill>
              <a:latin typeface="+mj-lt"/>
            </a:endParaRPr>
          </a:p>
        </p:txBody>
      </p:sp>
      <p:sp>
        <p:nvSpPr>
          <p:cNvPr id="10" name="Rectangle 9"/>
          <p:cNvSpPr/>
          <p:nvPr/>
        </p:nvSpPr>
        <p:spPr>
          <a:xfrm>
            <a:off x="6806842" y="3480754"/>
            <a:ext cx="3821368" cy="477226"/>
          </a:xfrm>
          <a:prstGeom prst="rect">
            <a:avLst/>
          </a:prstGeom>
          <a:solidFill>
            <a:srgbClr val="E7EFF5"/>
          </a:solidFill>
          <a:ln>
            <a:noFill/>
          </a:ln>
        </p:spPr>
        <p:style>
          <a:lnRef idx="2">
            <a:schemeClr val="accent5"/>
          </a:lnRef>
          <a:fillRef idx="1">
            <a:schemeClr val="lt1"/>
          </a:fillRef>
          <a:effectRef idx="0">
            <a:schemeClr val="accent5"/>
          </a:effectRef>
          <a:fontRef idx="minor">
            <a:schemeClr val="dk1"/>
          </a:fontRef>
        </p:style>
        <p:txBody>
          <a:bodyPr anchor="ctr"/>
          <a:lstStyle/>
          <a:p>
            <a:pPr>
              <a:defRPr/>
            </a:pPr>
            <a:endParaRPr lang="en-US" sz="975" b="1" dirty="0">
              <a:solidFill>
                <a:srgbClr val="615A56"/>
              </a:solidFill>
              <a:latin typeface="+mj-lt"/>
            </a:endParaRPr>
          </a:p>
          <a:p>
            <a:pPr algn="ctr">
              <a:defRPr/>
            </a:pPr>
            <a:r>
              <a:rPr lang="en-US" sz="975" b="1" dirty="0">
                <a:solidFill>
                  <a:srgbClr val="615A56"/>
                </a:solidFill>
                <a:latin typeface="+mj-lt"/>
              </a:rPr>
              <a:t>Permissions with doorman services, data masks in transactions for privacy</a:t>
            </a:r>
          </a:p>
          <a:p>
            <a:pPr>
              <a:defRPr/>
            </a:pPr>
            <a:endParaRPr lang="en-US" sz="975" b="1" dirty="0">
              <a:solidFill>
                <a:srgbClr val="615A56"/>
              </a:solidFill>
              <a:latin typeface="+mj-lt"/>
            </a:endParaRPr>
          </a:p>
        </p:txBody>
      </p:sp>
      <p:sp>
        <p:nvSpPr>
          <p:cNvPr id="11" name="Rectangle 10"/>
          <p:cNvSpPr/>
          <p:nvPr/>
        </p:nvSpPr>
        <p:spPr>
          <a:xfrm>
            <a:off x="1517905" y="4024304"/>
            <a:ext cx="3851679" cy="477226"/>
          </a:xfrm>
          <a:prstGeom prst="rect">
            <a:avLst/>
          </a:prstGeom>
          <a:solidFill>
            <a:srgbClr val="01A9D6"/>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chemeClr val="bg1"/>
                </a:solidFill>
                <a:latin typeface="+mj-lt"/>
              </a:rPr>
              <a:t>Transaction replication on all node ledgers</a:t>
            </a:r>
          </a:p>
        </p:txBody>
      </p:sp>
      <p:sp>
        <p:nvSpPr>
          <p:cNvPr id="12" name="Rectangle 11"/>
          <p:cNvSpPr/>
          <p:nvPr/>
        </p:nvSpPr>
        <p:spPr>
          <a:xfrm>
            <a:off x="6806842" y="4026500"/>
            <a:ext cx="3821368" cy="477226"/>
          </a:xfrm>
          <a:prstGeom prst="rect">
            <a:avLst/>
          </a:prstGeom>
          <a:solidFill>
            <a:srgbClr val="0098C7"/>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en-US" sz="975" b="1" dirty="0">
              <a:solidFill>
                <a:schemeClr val="bg1"/>
              </a:solidFill>
              <a:latin typeface="+mj-lt"/>
            </a:endParaRPr>
          </a:p>
          <a:p>
            <a:pPr algn="ctr">
              <a:defRPr/>
            </a:pPr>
            <a:r>
              <a:rPr lang="en-US" sz="975" b="1" dirty="0">
                <a:solidFill>
                  <a:schemeClr val="bg1"/>
                </a:solidFill>
                <a:latin typeface="+mj-lt"/>
              </a:rPr>
              <a:t>Transaction replication on specific node involved in transaction</a:t>
            </a:r>
          </a:p>
          <a:p>
            <a:pPr algn="ctr">
              <a:defRPr/>
            </a:pPr>
            <a:endParaRPr lang="en-US" sz="975" b="1" dirty="0">
              <a:solidFill>
                <a:schemeClr val="bg1"/>
              </a:solidFill>
              <a:latin typeface="+mj-lt"/>
            </a:endParaRPr>
          </a:p>
        </p:txBody>
      </p:sp>
      <p:sp>
        <p:nvSpPr>
          <p:cNvPr id="13" name="Rectangle 12"/>
          <p:cNvSpPr/>
          <p:nvPr/>
        </p:nvSpPr>
        <p:spPr>
          <a:xfrm>
            <a:off x="1517905" y="4590693"/>
            <a:ext cx="3851679" cy="477226"/>
          </a:xfrm>
          <a:prstGeom prst="rect">
            <a:avLst/>
          </a:prstGeom>
          <a:solidFill>
            <a:srgbClr val="E7EFF5"/>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rgbClr val="615A56"/>
                </a:solidFill>
                <a:latin typeface="+mj-lt"/>
              </a:rPr>
              <a:t>Supported with oracle services for external integration</a:t>
            </a:r>
          </a:p>
        </p:txBody>
      </p:sp>
      <p:sp>
        <p:nvSpPr>
          <p:cNvPr id="14" name="Rectangle 13"/>
          <p:cNvSpPr/>
          <p:nvPr/>
        </p:nvSpPr>
        <p:spPr>
          <a:xfrm>
            <a:off x="6806842" y="4586438"/>
            <a:ext cx="3821368" cy="477226"/>
          </a:xfrm>
          <a:prstGeom prst="rect">
            <a:avLst/>
          </a:prstGeom>
          <a:solidFill>
            <a:srgbClr val="E7EFF5"/>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rgbClr val="615A56"/>
                </a:solidFill>
                <a:latin typeface="+mj-lt"/>
              </a:rPr>
              <a:t>Supported with oracle services for external integration</a:t>
            </a:r>
          </a:p>
        </p:txBody>
      </p:sp>
      <p:sp>
        <p:nvSpPr>
          <p:cNvPr id="15" name="Rectangle 14"/>
          <p:cNvSpPr/>
          <p:nvPr/>
        </p:nvSpPr>
        <p:spPr>
          <a:xfrm>
            <a:off x="1517905" y="5150631"/>
            <a:ext cx="3851679" cy="477226"/>
          </a:xfrm>
          <a:prstGeom prst="rect">
            <a:avLst/>
          </a:prstGeom>
          <a:solidFill>
            <a:srgbClr val="01A9D6"/>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chemeClr val="bg1"/>
                </a:solidFill>
                <a:latin typeface="+mj-lt"/>
              </a:rPr>
              <a:t>Not supported</a:t>
            </a:r>
          </a:p>
        </p:txBody>
      </p:sp>
      <p:sp>
        <p:nvSpPr>
          <p:cNvPr id="16" name="Rectangle 15"/>
          <p:cNvSpPr/>
          <p:nvPr/>
        </p:nvSpPr>
        <p:spPr>
          <a:xfrm>
            <a:off x="6806842" y="5152827"/>
            <a:ext cx="3821368" cy="477226"/>
          </a:xfrm>
          <a:prstGeom prst="rect">
            <a:avLst/>
          </a:prstGeom>
          <a:solidFill>
            <a:srgbClr val="0098C7"/>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chemeClr val="bg1"/>
                </a:solidFill>
                <a:latin typeface="+mj-lt"/>
              </a:rPr>
              <a:t>Not supported</a:t>
            </a:r>
          </a:p>
        </p:txBody>
      </p:sp>
      <p:sp>
        <p:nvSpPr>
          <p:cNvPr id="17" name="Rectangle 16"/>
          <p:cNvSpPr/>
          <p:nvPr/>
        </p:nvSpPr>
        <p:spPr>
          <a:xfrm>
            <a:off x="1517905" y="5704118"/>
            <a:ext cx="3851679" cy="477226"/>
          </a:xfrm>
          <a:prstGeom prst="rect">
            <a:avLst/>
          </a:prstGeom>
          <a:solidFill>
            <a:srgbClr val="E7EFF5"/>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rgbClr val="615A56"/>
                </a:solidFill>
                <a:latin typeface="+mj-lt"/>
              </a:rPr>
              <a:t>Not supported</a:t>
            </a:r>
          </a:p>
        </p:txBody>
      </p:sp>
      <p:sp>
        <p:nvSpPr>
          <p:cNvPr id="18" name="Rectangle 17"/>
          <p:cNvSpPr/>
          <p:nvPr/>
        </p:nvSpPr>
        <p:spPr>
          <a:xfrm>
            <a:off x="6806842" y="5706314"/>
            <a:ext cx="3821368" cy="477226"/>
          </a:xfrm>
          <a:prstGeom prst="rect">
            <a:avLst/>
          </a:prstGeom>
          <a:solidFill>
            <a:srgbClr val="E7EFF5"/>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975" b="1" dirty="0">
                <a:solidFill>
                  <a:srgbClr val="615A56"/>
                </a:solidFill>
                <a:latin typeface="+mj-lt"/>
              </a:rPr>
              <a:t>Not supported</a:t>
            </a:r>
          </a:p>
        </p:txBody>
      </p:sp>
      <p:sp>
        <p:nvSpPr>
          <p:cNvPr id="19" name="Rectangle 18"/>
          <p:cNvSpPr/>
          <p:nvPr/>
        </p:nvSpPr>
        <p:spPr>
          <a:xfrm>
            <a:off x="5313461" y="1837962"/>
            <a:ext cx="1549505" cy="476826"/>
          </a:xfrm>
          <a:prstGeom prst="rect">
            <a:avLst/>
          </a:prstGeom>
          <a:solidFill>
            <a:srgbClr val="8A8481"/>
          </a:solidFill>
          <a:ln>
            <a:noFill/>
          </a:ln>
          <a:effectLst/>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1050" b="1" dirty="0">
                <a:solidFill>
                  <a:schemeClr val="bg1"/>
                </a:solidFill>
                <a:latin typeface="+mj-lt"/>
              </a:rPr>
              <a:t>Platform</a:t>
            </a:r>
          </a:p>
        </p:txBody>
      </p:sp>
      <p:sp>
        <p:nvSpPr>
          <p:cNvPr id="20" name="Rectangle 19"/>
          <p:cNvSpPr/>
          <p:nvPr/>
        </p:nvSpPr>
        <p:spPr>
          <a:xfrm>
            <a:off x="5313461" y="2401951"/>
            <a:ext cx="1549505" cy="454601"/>
          </a:xfrm>
          <a:prstGeom prst="rect">
            <a:avLst/>
          </a:prstGeom>
          <a:solidFill>
            <a:srgbClr val="8A8481"/>
          </a:solidFill>
          <a:ln>
            <a:noFill/>
          </a:ln>
          <a:effectLst/>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1050" b="1" dirty="0">
                <a:solidFill>
                  <a:schemeClr val="bg1"/>
                </a:solidFill>
                <a:latin typeface="+mj-lt"/>
              </a:rPr>
              <a:t>Membership</a:t>
            </a:r>
          </a:p>
        </p:txBody>
      </p:sp>
      <p:sp>
        <p:nvSpPr>
          <p:cNvPr id="21" name="Rectangle 20"/>
          <p:cNvSpPr/>
          <p:nvPr/>
        </p:nvSpPr>
        <p:spPr>
          <a:xfrm>
            <a:off x="5313457" y="2952857"/>
            <a:ext cx="1549505" cy="463632"/>
          </a:xfrm>
          <a:prstGeom prst="rect">
            <a:avLst/>
          </a:prstGeom>
          <a:solidFill>
            <a:srgbClr val="8A8481"/>
          </a:solidFill>
          <a:ln>
            <a:noFill/>
          </a:ln>
          <a:effectLst/>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1050" b="1" dirty="0">
                <a:solidFill>
                  <a:schemeClr val="bg1"/>
                </a:solidFill>
                <a:latin typeface="+mj-lt"/>
              </a:rPr>
              <a:t>Consensus</a:t>
            </a:r>
          </a:p>
        </p:txBody>
      </p:sp>
      <p:sp>
        <p:nvSpPr>
          <p:cNvPr id="22" name="Rectangle 21"/>
          <p:cNvSpPr/>
          <p:nvPr/>
        </p:nvSpPr>
        <p:spPr>
          <a:xfrm>
            <a:off x="5313457" y="3485765"/>
            <a:ext cx="1549505" cy="470019"/>
          </a:xfrm>
          <a:prstGeom prst="rect">
            <a:avLst/>
          </a:prstGeom>
          <a:solidFill>
            <a:srgbClr val="8A8481"/>
          </a:solidFill>
          <a:ln>
            <a:noFill/>
          </a:ln>
          <a:effectLst/>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1050" b="1" dirty="0">
                <a:solidFill>
                  <a:schemeClr val="bg1"/>
                </a:solidFill>
                <a:latin typeface="+mj-lt"/>
              </a:rPr>
              <a:t>Permissions/ Privacy</a:t>
            </a:r>
          </a:p>
        </p:txBody>
      </p:sp>
      <p:sp>
        <p:nvSpPr>
          <p:cNvPr id="23" name="Rectangle 22"/>
          <p:cNvSpPr/>
          <p:nvPr/>
        </p:nvSpPr>
        <p:spPr>
          <a:xfrm>
            <a:off x="5313459" y="4038496"/>
            <a:ext cx="1549505" cy="465231"/>
          </a:xfrm>
          <a:prstGeom prst="rect">
            <a:avLst/>
          </a:prstGeom>
          <a:solidFill>
            <a:srgbClr val="8A8481"/>
          </a:solidFill>
          <a:ln>
            <a:noFill/>
          </a:ln>
          <a:effectLst/>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1050" b="1" dirty="0">
                <a:solidFill>
                  <a:schemeClr val="bg1"/>
                </a:solidFill>
                <a:latin typeface="+mj-lt"/>
              </a:rPr>
              <a:t>Ledger</a:t>
            </a:r>
            <a:r>
              <a:rPr lang="en-US" sz="1050" b="1" dirty="0">
                <a:latin typeface="+mj-lt"/>
              </a:rPr>
              <a:t>  </a:t>
            </a:r>
            <a:r>
              <a:rPr lang="en-US" sz="1050" b="1" dirty="0">
                <a:solidFill>
                  <a:schemeClr val="bg1"/>
                </a:solidFill>
                <a:latin typeface="+mj-lt"/>
              </a:rPr>
              <a:t>replication</a:t>
            </a:r>
          </a:p>
        </p:txBody>
      </p:sp>
      <p:sp>
        <p:nvSpPr>
          <p:cNvPr id="24" name="Rectangle 23"/>
          <p:cNvSpPr/>
          <p:nvPr/>
        </p:nvSpPr>
        <p:spPr>
          <a:xfrm>
            <a:off x="5313459" y="4584241"/>
            <a:ext cx="1549505" cy="479423"/>
          </a:xfrm>
          <a:prstGeom prst="rect">
            <a:avLst/>
          </a:prstGeom>
          <a:solidFill>
            <a:srgbClr val="8A8481"/>
          </a:solidFill>
          <a:ln>
            <a:noFill/>
          </a:ln>
          <a:effectLst/>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1050" b="1" dirty="0">
                <a:solidFill>
                  <a:schemeClr val="bg1"/>
                </a:solidFill>
                <a:latin typeface="+mj-lt"/>
              </a:rPr>
              <a:t>Smart</a:t>
            </a:r>
            <a:r>
              <a:rPr lang="en-US" sz="1050" b="1" dirty="0">
                <a:latin typeface="+mj-lt"/>
              </a:rPr>
              <a:t> </a:t>
            </a:r>
            <a:r>
              <a:rPr lang="en-US" sz="1050" b="1" dirty="0">
                <a:solidFill>
                  <a:schemeClr val="bg1"/>
                </a:solidFill>
                <a:latin typeface="+mj-lt"/>
              </a:rPr>
              <a:t>contracts</a:t>
            </a:r>
          </a:p>
        </p:txBody>
      </p:sp>
      <p:sp>
        <p:nvSpPr>
          <p:cNvPr id="25" name="Rectangle 24"/>
          <p:cNvSpPr/>
          <p:nvPr/>
        </p:nvSpPr>
        <p:spPr>
          <a:xfrm>
            <a:off x="5313458" y="5152827"/>
            <a:ext cx="1549505" cy="475031"/>
          </a:xfrm>
          <a:prstGeom prst="rect">
            <a:avLst/>
          </a:prstGeom>
          <a:solidFill>
            <a:srgbClr val="8A8481"/>
          </a:solidFill>
          <a:ln>
            <a:noFill/>
          </a:ln>
          <a:effectLst/>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1050" b="1" dirty="0">
                <a:solidFill>
                  <a:schemeClr val="bg1"/>
                </a:solidFill>
                <a:latin typeface="+mj-lt"/>
              </a:rPr>
              <a:t>Mining</a:t>
            </a:r>
          </a:p>
        </p:txBody>
      </p:sp>
      <p:sp>
        <p:nvSpPr>
          <p:cNvPr id="26" name="Rectangle 25"/>
          <p:cNvSpPr/>
          <p:nvPr/>
        </p:nvSpPr>
        <p:spPr>
          <a:xfrm>
            <a:off x="5313457" y="5717020"/>
            <a:ext cx="1549505" cy="464325"/>
          </a:xfrm>
          <a:prstGeom prst="rect">
            <a:avLst/>
          </a:prstGeom>
          <a:solidFill>
            <a:srgbClr val="8A8481"/>
          </a:solidFill>
          <a:ln>
            <a:noFill/>
          </a:ln>
          <a:effectLst/>
        </p:spPr>
        <p:style>
          <a:lnRef idx="2">
            <a:schemeClr val="accent5"/>
          </a:lnRef>
          <a:fillRef idx="1">
            <a:schemeClr val="lt1"/>
          </a:fillRef>
          <a:effectRef idx="0">
            <a:schemeClr val="accent5"/>
          </a:effectRef>
          <a:fontRef idx="minor">
            <a:schemeClr val="dk1"/>
          </a:fontRef>
        </p:style>
        <p:txBody>
          <a:bodyPr anchor="ctr"/>
          <a:lstStyle/>
          <a:p>
            <a:pPr algn="ctr">
              <a:defRPr/>
            </a:pPr>
            <a:r>
              <a:rPr lang="en-US" sz="1050" b="1" dirty="0">
                <a:solidFill>
                  <a:schemeClr val="bg1"/>
                </a:solidFill>
                <a:latin typeface="+mj-lt"/>
              </a:rPr>
              <a:t>Crypto-Currencies</a:t>
            </a:r>
          </a:p>
        </p:txBody>
      </p:sp>
      <p:sp>
        <p:nvSpPr>
          <p:cNvPr id="29" name="TextBox 28"/>
          <p:cNvSpPr txBox="1"/>
          <p:nvPr/>
        </p:nvSpPr>
        <p:spPr>
          <a:xfrm>
            <a:off x="1517906" y="1455041"/>
            <a:ext cx="3795551" cy="307777"/>
          </a:xfrm>
          <a:prstGeom prst="rect">
            <a:avLst/>
          </a:prstGeom>
          <a:noFill/>
          <a:ln w="19050">
            <a:solidFill>
              <a:srgbClr val="0098C7"/>
            </a:solidFill>
          </a:ln>
        </p:spPr>
        <p:txBody>
          <a:bodyPr wrap="square" rtlCol="0">
            <a:spAutoFit/>
          </a:bodyPr>
          <a:lstStyle/>
          <a:p>
            <a:pPr algn="ctr"/>
            <a:r>
              <a:rPr lang="en-US" sz="1400" b="1" dirty="0">
                <a:solidFill>
                  <a:schemeClr val="tx2">
                    <a:lumMod val="50000"/>
                  </a:schemeClr>
                </a:solidFill>
              </a:rPr>
              <a:t>Fabric</a:t>
            </a:r>
          </a:p>
        </p:txBody>
      </p:sp>
      <p:sp>
        <p:nvSpPr>
          <p:cNvPr id="30" name="TextBox 29"/>
          <p:cNvSpPr txBox="1"/>
          <p:nvPr/>
        </p:nvSpPr>
        <p:spPr>
          <a:xfrm>
            <a:off x="6899538" y="1442291"/>
            <a:ext cx="3728673" cy="307777"/>
          </a:xfrm>
          <a:prstGeom prst="rect">
            <a:avLst/>
          </a:prstGeom>
          <a:noFill/>
          <a:ln w="19050">
            <a:solidFill>
              <a:srgbClr val="0098C7"/>
            </a:solidFill>
          </a:ln>
        </p:spPr>
        <p:txBody>
          <a:bodyPr wrap="square" rtlCol="0">
            <a:spAutoFit/>
          </a:bodyPr>
          <a:lstStyle/>
          <a:p>
            <a:pPr algn="ctr"/>
            <a:r>
              <a:rPr lang="en-US" sz="1400" b="1" dirty="0">
                <a:solidFill>
                  <a:schemeClr val="tx2">
                    <a:lumMod val="50000"/>
                  </a:schemeClr>
                </a:solidFill>
              </a:rPr>
              <a:t>Corda</a:t>
            </a:r>
            <a:endParaRPr lang="en-US" sz="1600" b="1" dirty="0">
              <a:solidFill>
                <a:schemeClr val="tx2">
                  <a:lumMod val="50000"/>
                </a:schemeClr>
              </a:solidFill>
            </a:endParaRPr>
          </a:p>
        </p:txBody>
      </p:sp>
      <p:cxnSp>
        <p:nvCxnSpPr>
          <p:cNvPr id="32" name="Straight Connector 31"/>
          <p:cNvCxnSpPr/>
          <p:nvPr/>
        </p:nvCxnSpPr>
        <p:spPr>
          <a:xfrm>
            <a:off x="5313456" y="1830997"/>
            <a:ext cx="0" cy="4361052"/>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62961" y="1820292"/>
            <a:ext cx="0" cy="4361052"/>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953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16392" y="2220284"/>
            <a:ext cx="4484243" cy="307777"/>
          </a:xfrm>
          <a:prstGeom prst="rect">
            <a:avLst/>
          </a:prstGeom>
          <a:solidFill>
            <a:srgbClr val="0098C7"/>
          </a:solidFill>
          <a:ln w="19050">
            <a:solidFill>
              <a:srgbClr val="0098C7"/>
            </a:solidFill>
          </a:ln>
        </p:spPr>
        <p:txBody>
          <a:bodyPr wrap="square" rtlCol="0">
            <a:spAutoFit/>
          </a:bodyPr>
          <a:lstStyle/>
          <a:p>
            <a:pPr algn="ctr"/>
            <a:r>
              <a:rPr lang="en-US" sz="1400" b="1" dirty="0">
                <a:solidFill>
                  <a:schemeClr val="bg1"/>
                </a:solidFill>
              </a:rPr>
              <a:t>Fabric</a:t>
            </a:r>
          </a:p>
        </p:txBody>
      </p:sp>
      <p:sp>
        <p:nvSpPr>
          <p:cNvPr id="6" name="TextBox 5"/>
          <p:cNvSpPr txBox="1"/>
          <p:nvPr/>
        </p:nvSpPr>
        <p:spPr>
          <a:xfrm>
            <a:off x="6524634" y="2246007"/>
            <a:ext cx="4311007" cy="307777"/>
          </a:xfrm>
          <a:prstGeom prst="rect">
            <a:avLst/>
          </a:prstGeom>
          <a:solidFill>
            <a:srgbClr val="615A56"/>
          </a:solidFill>
          <a:ln w="19050">
            <a:solidFill>
              <a:srgbClr val="615A56"/>
            </a:solidFill>
          </a:ln>
        </p:spPr>
        <p:txBody>
          <a:bodyPr wrap="square" rtlCol="0">
            <a:spAutoFit/>
          </a:bodyPr>
          <a:lstStyle/>
          <a:p>
            <a:pPr algn="ctr"/>
            <a:r>
              <a:rPr lang="en-US" sz="1400" b="1" dirty="0">
                <a:solidFill>
                  <a:schemeClr val="bg1"/>
                </a:solidFill>
              </a:rPr>
              <a:t>Corda</a:t>
            </a:r>
            <a:endParaRPr lang="en-US" sz="1600" b="1" dirty="0">
              <a:solidFill>
                <a:schemeClr val="bg1"/>
              </a:solidFill>
            </a:endParaRPr>
          </a:p>
        </p:txBody>
      </p:sp>
      <p:sp>
        <p:nvSpPr>
          <p:cNvPr id="7" name="Rectangle 6"/>
          <p:cNvSpPr/>
          <p:nvPr/>
        </p:nvSpPr>
        <p:spPr>
          <a:xfrm>
            <a:off x="1316391" y="2758879"/>
            <a:ext cx="4484244" cy="461665"/>
          </a:xfrm>
          <a:prstGeom prst="rect">
            <a:avLst/>
          </a:prstGeom>
          <a:solidFill>
            <a:srgbClr val="CBDDEB"/>
          </a:solidFill>
          <a:ln>
            <a:noFill/>
          </a:ln>
        </p:spPr>
        <p:txBody>
          <a:bodyPr wrap="square">
            <a:spAutoFit/>
          </a:bodyPr>
          <a:lstStyle/>
          <a:p>
            <a:r>
              <a:rPr lang="en-US" sz="1200" b="1" dirty="0"/>
              <a:t>High platform development maturity for production</a:t>
            </a:r>
          </a:p>
        </p:txBody>
      </p:sp>
      <p:sp>
        <p:nvSpPr>
          <p:cNvPr id="8" name="Rectangle 7"/>
          <p:cNvSpPr/>
          <p:nvPr/>
        </p:nvSpPr>
        <p:spPr>
          <a:xfrm>
            <a:off x="6524633" y="2714061"/>
            <a:ext cx="4311007" cy="276999"/>
          </a:xfrm>
          <a:prstGeom prst="rect">
            <a:avLst/>
          </a:prstGeom>
          <a:solidFill>
            <a:schemeClr val="bg2"/>
          </a:solidFill>
        </p:spPr>
        <p:txBody>
          <a:bodyPr wrap="square">
            <a:spAutoFit/>
          </a:bodyPr>
          <a:lstStyle/>
          <a:p>
            <a:r>
              <a:rPr lang="en-US" sz="1200" b="1" dirty="0"/>
              <a:t>High scalability</a:t>
            </a:r>
            <a:endParaRPr lang="en-US" sz="1200" dirty="0"/>
          </a:p>
        </p:txBody>
      </p:sp>
      <p:sp>
        <p:nvSpPr>
          <p:cNvPr id="9" name="Rectangle 8"/>
          <p:cNvSpPr/>
          <p:nvPr/>
        </p:nvSpPr>
        <p:spPr>
          <a:xfrm>
            <a:off x="1314291" y="3281132"/>
            <a:ext cx="4484243" cy="276999"/>
          </a:xfrm>
          <a:prstGeom prst="rect">
            <a:avLst/>
          </a:prstGeom>
          <a:solidFill>
            <a:srgbClr val="CBDDEB"/>
          </a:solidFill>
          <a:ln>
            <a:noFill/>
          </a:ln>
        </p:spPr>
        <p:txBody>
          <a:bodyPr wrap="square">
            <a:spAutoFit/>
          </a:bodyPr>
          <a:lstStyle/>
          <a:p>
            <a:pPr>
              <a:buClr>
                <a:srgbClr val="00B0F0"/>
              </a:buClr>
            </a:pPr>
            <a:r>
              <a:rPr lang="en-US" sz="1200" b="1" dirty="0"/>
              <a:t>More open for external interaction </a:t>
            </a:r>
          </a:p>
        </p:txBody>
      </p:sp>
      <p:sp>
        <p:nvSpPr>
          <p:cNvPr id="10" name="Rectangle 9"/>
          <p:cNvSpPr/>
          <p:nvPr/>
        </p:nvSpPr>
        <p:spPr>
          <a:xfrm>
            <a:off x="6524632" y="3140558"/>
            <a:ext cx="4311007" cy="461665"/>
          </a:xfrm>
          <a:prstGeom prst="rect">
            <a:avLst/>
          </a:prstGeom>
          <a:solidFill>
            <a:schemeClr val="bg2"/>
          </a:solidFill>
        </p:spPr>
        <p:txBody>
          <a:bodyPr wrap="square">
            <a:spAutoFit/>
          </a:bodyPr>
          <a:lstStyle/>
          <a:p>
            <a:pPr>
              <a:buClr>
                <a:srgbClr val="00B0F0"/>
              </a:buClr>
            </a:pPr>
            <a:r>
              <a:rPr lang="en-US" sz="1200" b="1" dirty="0"/>
              <a:t>More precise model for the multiparty agreements with financial industry</a:t>
            </a:r>
          </a:p>
        </p:txBody>
      </p:sp>
      <p:sp>
        <p:nvSpPr>
          <p:cNvPr id="12" name="Rectangle 11"/>
          <p:cNvSpPr/>
          <p:nvPr/>
        </p:nvSpPr>
        <p:spPr>
          <a:xfrm>
            <a:off x="1316390" y="3617971"/>
            <a:ext cx="4484243" cy="461665"/>
          </a:xfrm>
          <a:prstGeom prst="rect">
            <a:avLst/>
          </a:prstGeom>
          <a:solidFill>
            <a:srgbClr val="CBDDEB"/>
          </a:solidFill>
          <a:ln>
            <a:noFill/>
          </a:ln>
        </p:spPr>
        <p:txBody>
          <a:bodyPr wrap="square">
            <a:spAutoFit/>
          </a:bodyPr>
          <a:lstStyle/>
          <a:p>
            <a:r>
              <a:rPr lang="en-US" sz="1200" b="1" dirty="0"/>
              <a:t>More modular; easing identity management and consensus</a:t>
            </a:r>
            <a:endParaRPr lang="en-US" sz="1200" dirty="0"/>
          </a:p>
        </p:txBody>
      </p:sp>
      <p:sp>
        <p:nvSpPr>
          <p:cNvPr id="13" name="Rectangle 12"/>
          <p:cNvSpPr/>
          <p:nvPr/>
        </p:nvSpPr>
        <p:spPr>
          <a:xfrm>
            <a:off x="1314291" y="4170482"/>
            <a:ext cx="4484243" cy="276999"/>
          </a:xfrm>
          <a:prstGeom prst="rect">
            <a:avLst/>
          </a:prstGeom>
          <a:solidFill>
            <a:srgbClr val="CBDDEB"/>
          </a:solidFill>
          <a:ln>
            <a:noFill/>
          </a:ln>
        </p:spPr>
        <p:txBody>
          <a:bodyPr wrap="square">
            <a:spAutoFit/>
          </a:bodyPr>
          <a:lstStyle/>
          <a:p>
            <a:r>
              <a:rPr lang="en-US" sz="1200" b="1" dirty="0"/>
              <a:t>High community support</a:t>
            </a:r>
            <a:endParaRPr lang="en-US" sz="1200" dirty="0"/>
          </a:p>
        </p:txBody>
      </p:sp>
      <p:sp>
        <p:nvSpPr>
          <p:cNvPr id="14" name="Rectangle 13"/>
          <p:cNvSpPr/>
          <p:nvPr/>
        </p:nvSpPr>
        <p:spPr>
          <a:xfrm>
            <a:off x="6524631" y="3751721"/>
            <a:ext cx="4311007" cy="276999"/>
          </a:xfrm>
          <a:prstGeom prst="rect">
            <a:avLst/>
          </a:prstGeom>
          <a:solidFill>
            <a:schemeClr val="bg2"/>
          </a:solidFill>
        </p:spPr>
        <p:txBody>
          <a:bodyPr wrap="square">
            <a:spAutoFit/>
          </a:bodyPr>
          <a:lstStyle/>
          <a:p>
            <a:r>
              <a:rPr lang="en-US" sz="1200" b="1" dirty="0"/>
              <a:t>Lower storage needs</a:t>
            </a:r>
            <a:endParaRPr lang="en-US" sz="1200" dirty="0"/>
          </a:p>
        </p:txBody>
      </p:sp>
      <p:cxnSp>
        <p:nvCxnSpPr>
          <p:cNvPr id="16" name="Straight Connector 15"/>
          <p:cNvCxnSpPr/>
          <p:nvPr/>
        </p:nvCxnSpPr>
        <p:spPr>
          <a:xfrm>
            <a:off x="6181344" y="2220284"/>
            <a:ext cx="0" cy="2293915"/>
          </a:xfrm>
          <a:prstGeom prst="line">
            <a:avLst/>
          </a:prstGeom>
          <a:ln w="19050">
            <a:solidFill>
              <a:schemeClr val="tx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Round Diagonal Corner Rectangle 20"/>
          <p:cNvSpPr/>
          <p:nvPr/>
        </p:nvSpPr>
        <p:spPr>
          <a:xfrm>
            <a:off x="3438144" y="5001465"/>
            <a:ext cx="5276088" cy="914738"/>
          </a:xfrm>
          <a:prstGeom prst="round2DiagRect">
            <a:avLst/>
          </a:prstGeom>
          <a:solidFill>
            <a:schemeClr val="bg1"/>
          </a:solidFill>
          <a:ln w="12700">
            <a:solidFill>
              <a:srgbClr val="8A84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B0F0"/>
              </a:buClr>
            </a:pPr>
            <a:r>
              <a:rPr lang="en-US" sz="1400" b="1" dirty="0">
                <a:solidFill>
                  <a:srgbClr val="00B0F0"/>
                </a:solidFill>
              </a:rPr>
              <a:t>Smart Trade Chain has been developed using both platforms</a:t>
            </a:r>
            <a:endParaRPr lang="en-US" sz="1400" dirty="0">
              <a:solidFill>
                <a:srgbClr val="00B0F0"/>
              </a:solidFill>
            </a:endParaRPr>
          </a:p>
        </p:txBody>
      </p:sp>
      <p:sp>
        <p:nvSpPr>
          <p:cNvPr id="15" name="Title 1"/>
          <p:cNvSpPr>
            <a:spLocks noGrp="1"/>
          </p:cNvSpPr>
          <p:nvPr>
            <p:ph type="title"/>
          </p:nvPr>
        </p:nvSpPr>
        <p:spPr>
          <a:xfrm>
            <a:off x="411480" y="411480"/>
            <a:ext cx="9905999" cy="1002135"/>
          </a:xfrm>
        </p:spPr>
        <p:txBody>
          <a:bodyPr/>
          <a:lstStyle/>
          <a:p>
            <a:r>
              <a:rPr lang="en-US" altLang="en-US" dirty="0"/>
              <a:t>Platform Comparison</a:t>
            </a:r>
            <a:br>
              <a:rPr lang="en-US" altLang="en-US" dirty="0"/>
            </a:br>
            <a:r>
              <a:rPr lang="en-US" altLang="en-US" sz="1800" i="1" dirty="0"/>
              <a:t>Fabric vs Corda</a:t>
            </a:r>
            <a:endParaRPr lang="en-US" sz="1800" i="1" dirty="0"/>
          </a:p>
        </p:txBody>
      </p:sp>
      <p:sp>
        <p:nvSpPr>
          <p:cNvPr id="17" name="Rectangle 16"/>
          <p:cNvSpPr/>
          <p:nvPr/>
        </p:nvSpPr>
        <p:spPr>
          <a:xfrm>
            <a:off x="6524630" y="4178218"/>
            <a:ext cx="4311007" cy="276999"/>
          </a:xfrm>
          <a:prstGeom prst="rect">
            <a:avLst/>
          </a:prstGeom>
          <a:solidFill>
            <a:schemeClr val="bg2"/>
          </a:solidFill>
        </p:spPr>
        <p:txBody>
          <a:bodyPr wrap="square">
            <a:spAutoFit/>
          </a:bodyPr>
          <a:lstStyle/>
          <a:p>
            <a:r>
              <a:rPr lang="en-US" sz="1200" b="1" dirty="0"/>
              <a:t>Good community support</a:t>
            </a:r>
            <a:endParaRPr lang="en-US" sz="1200" dirty="0"/>
          </a:p>
        </p:txBody>
      </p:sp>
    </p:spTree>
    <p:extLst>
      <p:ext uri="{BB962C8B-B14F-4D97-AF65-F5344CB8AC3E}">
        <p14:creationId xmlns:p14="http://schemas.microsoft.com/office/powerpoint/2010/main" val="313937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7" name="Group 6"/>
          <p:cNvGrpSpPr/>
          <p:nvPr/>
        </p:nvGrpSpPr>
        <p:grpSpPr>
          <a:xfrm>
            <a:off x="1142908" y="1964501"/>
            <a:ext cx="9906000" cy="695325"/>
            <a:chOff x="0" y="1525588"/>
            <a:chExt cx="9906000" cy="695325"/>
          </a:xfrm>
          <a:solidFill>
            <a:srgbClr val="4E9CC6"/>
          </a:solidFill>
          <a:effectLst>
            <a:outerShdw blurRad="50800" dist="38100" dir="2700000" algn="tl" rotWithShape="0">
              <a:prstClr val="black">
                <a:alpha val="40000"/>
              </a:prstClr>
            </a:outerShdw>
          </a:effectLst>
        </p:grpSpPr>
        <p:sp>
          <p:nvSpPr>
            <p:cNvPr id="8" name="Rectangle 7"/>
            <p:cNvSpPr/>
            <p:nvPr/>
          </p:nvSpPr>
          <p:spPr>
            <a:xfrm>
              <a:off x="3562974" y="1525588"/>
              <a:ext cx="6343026" cy="694944"/>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21"/>
            <p:cNvSpPr>
              <a:spLocks/>
            </p:cNvSpPr>
            <p:nvPr/>
          </p:nvSpPr>
          <p:spPr bwMode="auto">
            <a:xfrm>
              <a:off x="2099136" y="1525588"/>
              <a:ext cx="2438400" cy="695325"/>
            </a:xfrm>
            <a:custGeom>
              <a:avLst/>
              <a:gdLst/>
              <a:ahLst/>
              <a:cxnLst>
                <a:cxn ang="0">
                  <a:pos x="158" y="1"/>
                </a:cxn>
                <a:cxn ang="0">
                  <a:pos x="156" y="0"/>
                </a:cxn>
                <a:cxn ang="0">
                  <a:pos x="80" y="0"/>
                </a:cxn>
                <a:cxn ang="0">
                  <a:pos x="70" y="3"/>
                </a:cxn>
                <a:cxn ang="0">
                  <a:pos x="4" y="50"/>
                </a:cxn>
                <a:cxn ang="0">
                  <a:pos x="0" y="58"/>
                </a:cxn>
                <a:cxn ang="0">
                  <a:pos x="0" y="137"/>
                </a:cxn>
                <a:cxn ang="0">
                  <a:pos x="6" y="141"/>
                </a:cxn>
                <a:cxn ang="0">
                  <a:pos x="69" y="99"/>
                </a:cxn>
                <a:cxn ang="0">
                  <a:pos x="70" y="99"/>
                </a:cxn>
                <a:cxn ang="0">
                  <a:pos x="70" y="365"/>
                </a:cxn>
                <a:cxn ang="0">
                  <a:pos x="75" y="371"/>
                </a:cxn>
                <a:cxn ang="0">
                  <a:pos x="150" y="371"/>
                </a:cxn>
                <a:cxn ang="0">
                  <a:pos x="150" y="371"/>
                </a:cxn>
                <a:cxn ang="0">
                  <a:pos x="1163" y="372"/>
                </a:cxn>
                <a:cxn ang="0">
                  <a:pos x="1305" y="2"/>
                </a:cxn>
                <a:cxn ang="0">
                  <a:pos x="158" y="1"/>
                </a:cxn>
              </a:cxnLst>
              <a:rect l="0" t="0" r="r" b="b"/>
              <a:pathLst>
                <a:path w="1305" h="372">
                  <a:moveTo>
                    <a:pt x="158" y="1"/>
                  </a:moveTo>
                  <a:cubicBezTo>
                    <a:pt x="157" y="0"/>
                    <a:pt x="157" y="0"/>
                    <a:pt x="156" y="0"/>
                  </a:cubicBezTo>
                  <a:cubicBezTo>
                    <a:pt x="80" y="0"/>
                    <a:pt x="80" y="0"/>
                    <a:pt x="80" y="0"/>
                  </a:cubicBezTo>
                  <a:cubicBezTo>
                    <a:pt x="76" y="0"/>
                    <a:pt x="73" y="1"/>
                    <a:pt x="70" y="3"/>
                  </a:cubicBezTo>
                  <a:cubicBezTo>
                    <a:pt x="4" y="50"/>
                    <a:pt x="4" y="50"/>
                    <a:pt x="4" y="50"/>
                  </a:cubicBezTo>
                  <a:cubicBezTo>
                    <a:pt x="1" y="52"/>
                    <a:pt x="0" y="55"/>
                    <a:pt x="0" y="58"/>
                  </a:cubicBezTo>
                  <a:cubicBezTo>
                    <a:pt x="0" y="137"/>
                    <a:pt x="0" y="137"/>
                    <a:pt x="0" y="137"/>
                  </a:cubicBezTo>
                  <a:cubicBezTo>
                    <a:pt x="0" y="142"/>
                    <a:pt x="3" y="143"/>
                    <a:pt x="6" y="141"/>
                  </a:cubicBezTo>
                  <a:cubicBezTo>
                    <a:pt x="69" y="99"/>
                    <a:pt x="69" y="99"/>
                    <a:pt x="69" y="99"/>
                  </a:cubicBezTo>
                  <a:cubicBezTo>
                    <a:pt x="70" y="99"/>
                    <a:pt x="70" y="99"/>
                    <a:pt x="70" y="99"/>
                  </a:cubicBezTo>
                  <a:cubicBezTo>
                    <a:pt x="70" y="365"/>
                    <a:pt x="70" y="365"/>
                    <a:pt x="70" y="365"/>
                  </a:cubicBezTo>
                  <a:cubicBezTo>
                    <a:pt x="70" y="368"/>
                    <a:pt x="72" y="371"/>
                    <a:pt x="75" y="371"/>
                  </a:cubicBezTo>
                  <a:cubicBezTo>
                    <a:pt x="150" y="371"/>
                    <a:pt x="150" y="371"/>
                    <a:pt x="150" y="371"/>
                  </a:cubicBezTo>
                  <a:cubicBezTo>
                    <a:pt x="150" y="371"/>
                    <a:pt x="150" y="371"/>
                    <a:pt x="150" y="371"/>
                  </a:cubicBezTo>
                  <a:cubicBezTo>
                    <a:pt x="1163" y="372"/>
                    <a:pt x="1163" y="372"/>
                    <a:pt x="1163" y="372"/>
                  </a:cubicBezTo>
                  <a:cubicBezTo>
                    <a:pt x="1305" y="2"/>
                    <a:pt x="1305" y="2"/>
                    <a:pt x="1305" y="2"/>
                  </a:cubicBezTo>
                  <a:lnTo>
                    <a:pt x="158"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 name="Group 93"/>
            <p:cNvGrpSpPr/>
            <p:nvPr/>
          </p:nvGrpSpPr>
          <p:grpSpPr>
            <a:xfrm>
              <a:off x="0" y="1525969"/>
              <a:ext cx="2005694" cy="694944"/>
              <a:chOff x="449943" y="1525969"/>
              <a:chExt cx="2005694" cy="694944"/>
            </a:xfrm>
            <a:grpFill/>
          </p:grpSpPr>
          <p:sp>
            <p:nvSpPr>
              <p:cNvPr id="12" name="Freeform 22"/>
              <p:cNvSpPr>
                <a:spLocks noEditPoints="1"/>
              </p:cNvSpPr>
              <p:nvPr/>
            </p:nvSpPr>
            <p:spPr bwMode="auto">
              <a:xfrm>
                <a:off x="1980974" y="1525969"/>
                <a:ext cx="474663" cy="694944"/>
              </a:xfrm>
              <a:custGeom>
                <a:avLst/>
                <a:gdLst/>
                <a:ahLst/>
                <a:cxnLst>
                  <a:cxn ang="0">
                    <a:pos x="254" y="192"/>
                  </a:cxn>
                  <a:cxn ang="0">
                    <a:pos x="246" y="80"/>
                  </a:cxn>
                  <a:cxn ang="0">
                    <a:pos x="127" y="0"/>
                  </a:cxn>
                  <a:cxn ang="0">
                    <a:pos x="9" y="80"/>
                  </a:cxn>
                  <a:cxn ang="0">
                    <a:pos x="0" y="192"/>
                  </a:cxn>
                  <a:cxn ang="0">
                    <a:pos x="9" y="304"/>
                  </a:cxn>
                  <a:cxn ang="0">
                    <a:pos x="127" y="384"/>
                  </a:cxn>
                  <a:cxn ang="0">
                    <a:pos x="246" y="304"/>
                  </a:cxn>
                  <a:cxn ang="0">
                    <a:pos x="254" y="192"/>
                  </a:cxn>
                  <a:cxn ang="0">
                    <a:pos x="127" y="309"/>
                  </a:cxn>
                  <a:cxn ang="0">
                    <a:pos x="97" y="288"/>
                  </a:cxn>
                  <a:cxn ang="0">
                    <a:pos x="93" y="192"/>
                  </a:cxn>
                  <a:cxn ang="0">
                    <a:pos x="97" y="96"/>
                  </a:cxn>
                  <a:cxn ang="0">
                    <a:pos x="127" y="76"/>
                  </a:cxn>
                  <a:cxn ang="0">
                    <a:pos x="158" y="96"/>
                  </a:cxn>
                  <a:cxn ang="0">
                    <a:pos x="162" y="192"/>
                  </a:cxn>
                  <a:cxn ang="0">
                    <a:pos x="158" y="289"/>
                  </a:cxn>
                  <a:cxn ang="0">
                    <a:pos x="127" y="309"/>
                  </a:cxn>
                </a:cxnLst>
                <a:rect l="0" t="0" r="r" b="b"/>
                <a:pathLst>
                  <a:path w="254" h="384">
                    <a:moveTo>
                      <a:pt x="254" y="192"/>
                    </a:moveTo>
                    <a:cubicBezTo>
                      <a:pt x="254" y="114"/>
                      <a:pt x="252" y="98"/>
                      <a:pt x="246" y="80"/>
                    </a:cubicBezTo>
                    <a:cubicBezTo>
                      <a:pt x="229" y="30"/>
                      <a:pt x="189" y="0"/>
                      <a:pt x="127" y="0"/>
                    </a:cubicBezTo>
                    <a:cubicBezTo>
                      <a:pt x="66" y="0"/>
                      <a:pt x="26" y="30"/>
                      <a:pt x="9" y="80"/>
                    </a:cubicBezTo>
                    <a:cubicBezTo>
                      <a:pt x="3" y="98"/>
                      <a:pt x="0" y="114"/>
                      <a:pt x="0" y="192"/>
                    </a:cubicBezTo>
                    <a:cubicBezTo>
                      <a:pt x="0" y="270"/>
                      <a:pt x="3" y="286"/>
                      <a:pt x="9" y="304"/>
                    </a:cubicBezTo>
                    <a:cubicBezTo>
                      <a:pt x="25" y="354"/>
                      <a:pt x="66" y="384"/>
                      <a:pt x="127" y="384"/>
                    </a:cubicBezTo>
                    <a:cubicBezTo>
                      <a:pt x="189" y="384"/>
                      <a:pt x="229" y="355"/>
                      <a:pt x="246" y="304"/>
                    </a:cubicBezTo>
                    <a:cubicBezTo>
                      <a:pt x="251" y="286"/>
                      <a:pt x="254" y="271"/>
                      <a:pt x="254" y="192"/>
                    </a:cubicBezTo>
                    <a:close/>
                    <a:moveTo>
                      <a:pt x="127" y="309"/>
                    </a:moveTo>
                    <a:cubicBezTo>
                      <a:pt x="111" y="309"/>
                      <a:pt x="102" y="302"/>
                      <a:pt x="97" y="288"/>
                    </a:cubicBezTo>
                    <a:cubicBezTo>
                      <a:pt x="94" y="280"/>
                      <a:pt x="93" y="272"/>
                      <a:pt x="93" y="192"/>
                    </a:cubicBezTo>
                    <a:cubicBezTo>
                      <a:pt x="93" y="113"/>
                      <a:pt x="94" y="104"/>
                      <a:pt x="97" y="96"/>
                    </a:cubicBezTo>
                    <a:cubicBezTo>
                      <a:pt x="102" y="82"/>
                      <a:pt x="112" y="76"/>
                      <a:pt x="127" y="76"/>
                    </a:cubicBezTo>
                    <a:cubicBezTo>
                      <a:pt x="143" y="76"/>
                      <a:pt x="154" y="82"/>
                      <a:pt x="158" y="96"/>
                    </a:cubicBezTo>
                    <a:cubicBezTo>
                      <a:pt x="161" y="104"/>
                      <a:pt x="162" y="113"/>
                      <a:pt x="162" y="192"/>
                    </a:cubicBezTo>
                    <a:cubicBezTo>
                      <a:pt x="161" y="272"/>
                      <a:pt x="160" y="280"/>
                      <a:pt x="158" y="289"/>
                    </a:cubicBezTo>
                    <a:cubicBezTo>
                      <a:pt x="153" y="302"/>
                      <a:pt x="143" y="309"/>
                      <a:pt x="127" y="30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p:nvPr/>
            </p:nvSpPr>
            <p:spPr>
              <a:xfrm>
                <a:off x="449943" y="1525969"/>
                <a:ext cx="1756682" cy="694944"/>
              </a:xfrm>
              <a:custGeom>
                <a:avLst/>
                <a:gdLst>
                  <a:gd name="connsiteX0" fmla="*/ 0 w 2148839"/>
                  <a:gd name="connsiteY0" fmla="*/ 0 h 694944"/>
                  <a:gd name="connsiteX1" fmla="*/ 2148839 w 2148839"/>
                  <a:gd name="connsiteY1" fmla="*/ 0 h 694944"/>
                  <a:gd name="connsiteX2" fmla="*/ 2148839 w 2148839"/>
                  <a:gd name="connsiteY2" fmla="*/ 694944 h 694944"/>
                  <a:gd name="connsiteX3" fmla="*/ 0 w 2148839"/>
                  <a:gd name="connsiteY3" fmla="*/ 694944 h 694944"/>
                  <a:gd name="connsiteX4" fmla="*/ 0 w 2148839"/>
                  <a:gd name="connsiteY4" fmla="*/ 0 h 694944"/>
                  <a:gd name="connsiteX0" fmla="*/ 0 w 2148839"/>
                  <a:gd name="connsiteY0" fmla="*/ 0 h 694944"/>
                  <a:gd name="connsiteX1" fmla="*/ 2148839 w 2148839"/>
                  <a:gd name="connsiteY1" fmla="*/ 0 h 694944"/>
                  <a:gd name="connsiteX2" fmla="*/ 2148839 w 2148839"/>
                  <a:gd name="connsiteY2" fmla="*/ 694944 h 694944"/>
                  <a:gd name="connsiteX3" fmla="*/ 0 w 2148839"/>
                  <a:gd name="connsiteY3" fmla="*/ 694944 h 694944"/>
                  <a:gd name="connsiteX4" fmla="*/ 0 w 2148839"/>
                  <a:gd name="connsiteY4" fmla="*/ 0 h 694944"/>
                  <a:gd name="connsiteX0" fmla="*/ 0 w 2148839"/>
                  <a:gd name="connsiteY0" fmla="*/ 0 h 695071"/>
                  <a:gd name="connsiteX1" fmla="*/ 2148839 w 2148839"/>
                  <a:gd name="connsiteY1" fmla="*/ 0 h 695071"/>
                  <a:gd name="connsiteX2" fmla="*/ 2148839 w 2148839"/>
                  <a:gd name="connsiteY2" fmla="*/ 694944 h 695071"/>
                  <a:gd name="connsiteX3" fmla="*/ 0 w 2148839"/>
                  <a:gd name="connsiteY3" fmla="*/ 694944 h 695071"/>
                  <a:gd name="connsiteX4" fmla="*/ 0 w 2148839"/>
                  <a:gd name="connsiteY4" fmla="*/ 0 h 695071"/>
                  <a:gd name="connsiteX0" fmla="*/ 0 w 2473218"/>
                  <a:gd name="connsiteY0" fmla="*/ 0 h 701611"/>
                  <a:gd name="connsiteX1" fmla="*/ 2148839 w 2473218"/>
                  <a:gd name="connsiteY1" fmla="*/ 0 h 701611"/>
                  <a:gd name="connsiteX2" fmla="*/ 1946275 w 2473218"/>
                  <a:gd name="connsiteY2" fmla="*/ 585787 h 701611"/>
                  <a:gd name="connsiteX3" fmla="*/ 2148839 w 2473218"/>
                  <a:gd name="connsiteY3" fmla="*/ 694944 h 701611"/>
                  <a:gd name="connsiteX4" fmla="*/ 0 w 2473218"/>
                  <a:gd name="connsiteY4" fmla="*/ 694944 h 701611"/>
                  <a:gd name="connsiteX5" fmla="*/ 0 w 2473218"/>
                  <a:gd name="connsiteY5" fmla="*/ 0 h 701611"/>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526135"/>
                  <a:gd name="connsiteY0" fmla="*/ 0 h 694944"/>
                  <a:gd name="connsiteX1" fmla="*/ 2148839 w 2526135"/>
                  <a:gd name="connsiteY1" fmla="*/ 0 h 694944"/>
                  <a:gd name="connsiteX2" fmla="*/ 2263774 w 2526135"/>
                  <a:gd name="connsiteY2" fmla="*/ 134937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526135"/>
                  <a:gd name="connsiteY0" fmla="*/ 0 h 694944"/>
                  <a:gd name="connsiteX1" fmla="*/ 2148839 w 2526135"/>
                  <a:gd name="connsiteY1" fmla="*/ 0 h 694944"/>
                  <a:gd name="connsiteX2" fmla="*/ 1984374 w 2526135"/>
                  <a:gd name="connsiteY2" fmla="*/ 134937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526135"/>
                  <a:gd name="connsiteY0" fmla="*/ 0 h 694944"/>
                  <a:gd name="connsiteX1" fmla="*/ 2148839 w 2526135"/>
                  <a:gd name="connsiteY1" fmla="*/ 0 h 694944"/>
                  <a:gd name="connsiteX2" fmla="*/ 2003424 w 2526135"/>
                  <a:gd name="connsiteY2" fmla="*/ 131762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8839" h="694944">
                    <a:moveTo>
                      <a:pt x="0" y="0"/>
                    </a:moveTo>
                    <a:lnTo>
                      <a:pt x="2148839" y="0"/>
                    </a:lnTo>
                    <a:cubicBezTo>
                      <a:pt x="2043535" y="47889"/>
                      <a:pt x="2025014" y="64293"/>
                      <a:pt x="2003424" y="131762"/>
                    </a:cubicBezTo>
                    <a:cubicBezTo>
                      <a:pt x="1978659" y="224631"/>
                      <a:pt x="2019406" y="463878"/>
                      <a:pt x="2000250" y="557212"/>
                    </a:cubicBezTo>
                    <a:cubicBezTo>
                      <a:pt x="2051050" y="647636"/>
                      <a:pt x="2082693" y="651351"/>
                      <a:pt x="2148839" y="694944"/>
                    </a:cubicBezTo>
                    <a:lnTo>
                      <a:pt x="0" y="6949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sp>
          <p:nvSpPr>
            <p:cNvPr id="11" name="Content Placeholder 5"/>
            <p:cNvSpPr txBox="1">
              <a:spLocks/>
            </p:cNvSpPr>
            <p:nvPr/>
          </p:nvSpPr>
          <p:spPr>
            <a:xfrm>
              <a:off x="2662092" y="1731641"/>
              <a:ext cx="3824765" cy="279628"/>
            </a:xfrm>
            <a:prstGeom prst="rect">
              <a:avLst/>
            </a:prstGeom>
            <a:grpFill/>
          </p:spPr>
          <p:txBody>
            <a:bodyPr vert="horz" wrap="none" lIns="0" tIns="0" rIns="0" bIns="0" rtlCol="0">
              <a:spAutoFit/>
            </a:bodyPr>
            <a:lstStyle/>
            <a:p>
              <a:pPr defTabSz="914342">
                <a:lnSpc>
                  <a:spcPct val="150000"/>
                </a:lnSpc>
                <a:spcBef>
                  <a:spcPts val="600"/>
                </a:spcBef>
                <a:spcAft>
                  <a:spcPts val="600"/>
                </a:spcAft>
                <a:buClr>
                  <a:schemeClr val="accent5"/>
                </a:buClr>
                <a:defRPr/>
              </a:pPr>
              <a:r>
                <a:rPr lang="en-US" sz="1400" b="1" dirty="0">
                  <a:solidFill>
                    <a:schemeClr val="bg1"/>
                  </a:solidFill>
                  <a:latin typeface="+mj-lt"/>
                </a:rPr>
                <a:t>Overview of existing invoicing system</a:t>
              </a:r>
              <a:endParaRPr lang="en-US" sz="1400" b="1" i="1" dirty="0">
                <a:solidFill>
                  <a:schemeClr val="bg1"/>
                </a:solidFill>
                <a:latin typeface="+mj-lt"/>
              </a:endParaRPr>
            </a:p>
          </p:txBody>
        </p:sp>
      </p:grpSp>
      <p:grpSp>
        <p:nvGrpSpPr>
          <p:cNvPr id="14" name="Group 13"/>
          <p:cNvGrpSpPr/>
          <p:nvPr/>
        </p:nvGrpSpPr>
        <p:grpSpPr>
          <a:xfrm>
            <a:off x="1142908" y="2874535"/>
            <a:ext cx="9906092" cy="695325"/>
            <a:chOff x="0" y="2484438"/>
            <a:chExt cx="9906092" cy="695325"/>
          </a:xfrm>
          <a:solidFill>
            <a:srgbClr val="4E9CC6"/>
          </a:solidFill>
          <a:effectLst>
            <a:outerShdw blurRad="50800" dist="38100" dir="2700000" algn="tl" rotWithShape="0">
              <a:prstClr val="black">
                <a:alpha val="40000"/>
              </a:prstClr>
            </a:outerShdw>
          </a:effectLst>
        </p:grpSpPr>
        <p:sp>
          <p:nvSpPr>
            <p:cNvPr id="15" name="Rectangle 14"/>
            <p:cNvSpPr/>
            <p:nvPr/>
          </p:nvSpPr>
          <p:spPr>
            <a:xfrm>
              <a:off x="3561451" y="2484438"/>
              <a:ext cx="6344641" cy="694944"/>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24"/>
            <p:cNvSpPr>
              <a:spLocks/>
            </p:cNvSpPr>
            <p:nvPr/>
          </p:nvSpPr>
          <p:spPr bwMode="auto">
            <a:xfrm>
              <a:off x="2099136" y="2484438"/>
              <a:ext cx="2955925" cy="695325"/>
            </a:xfrm>
            <a:custGeom>
              <a:avLst/>
              <a:gdLst/>
              <a:ahLst/>
              <a:cxnLst>
                <a:cxn ang="0">
                  <a:pos x="1581" y="0"/>
                </a:cxn>
                <a:cxn ang="0">
                  <a:pos x="137" y="1"/>
                </a:cxn>
                <a:cxn ang="0">
                  <a:pos x="122" y="0"/>
                </a:cxn>
                <a:cxn ang="0">
                  <a:pos x="1" y="103"/>
                </a:cxn>
                <a:cxn ang="0">
                  <a:pos x="5" y="109"/>
                </a:cxn>
                <a:cxn ang="0">
                  <a:pos x="76" y="120"/>
                </a:cxn>
                <a:cxn ang="0">
                  <a:pos x="82" y="115"/>
                </a:cxn>
                <a:cxn ang="0">
                  <a:pos x="118" y="74"/>
                </a:cxn>
                <a:cxn ang="0">
                  <a:pos x="151" y="110"/>
                </a:cxn>
                <a:cxn ang="0">
                  <a:pos x="131" y="155"/>
                </a:cxn>
                <a:cxn ang="0">
                  <a:pos x="3" y="299"/>
                </a:cxn>
                <a:cxn ang="0">
                  <a:pos x="0" y="306"/>
                </a:cxn>
                <a:cxn ang="0">
                  <a:pos x="0" y="367"/>
                </a:cxn>
                <a:cxn ang="0">
                  <a:pos x="6" y="372"/>
                </a:cxn>
                <a:cxn ang="0">
                  <a:pos x="235" y="372"/>
                </a:cxn>
                <a:cxn ang="0">
                  <a:pos x="238" y="371"/>
                </a:cxn>
                <a:cxn ang="0">
                  <a:pos x="1440" y="371"/>
                </a:cxn>
                <a:cxn ang="0">
                  <a:pos x="1581" y="0"/>
                </a:cxn>
              </a:cxnLst>
              <a:rect l="0" t="0" r="r" b="b"/>
              <a:pathLst>
                <a:path w="1581" h="372">
                  <a:moveTo>
                    <a:pt x="1581" y="0"/>
                  </a:moveTo>
                  <a:cubicBezTo>
                    <a:pt x="137" y="1"/>
                    <a:pt x="137" y="1"/>
                    <a:pt x="137" y="1"/>
                  </a:cubicBezTo>
                  <a:cubicBezTo>
                    <a:pt x="132" y="0"/>
                    <a:pt x="127" y="0"/>
                    <a:pt x="122" y="0"/>
                  </a:cubicBezTo>
                  <a:cubicBezTo>
                    <a:pt x="51" y="0"/>
                    <a:pt x="4" y="45"/>
                    <a:pt x="1" y="103"/>
                  </a:cubicBezTo>
                  <a:cubicBezTo>
                    <a:pt x="0" y="106"/>
                    <a:pt x="2" y="109"/>
                    <a:pt x="5" y="109"/>
                  </a:cubicBezTo>
                  <a:cubicBezTo>
                    <a:pt x="76" y="120"/>
                    <a:pt x="76" y="120"/>
                    <a:pt x="76" y="120"/>
                  </a:cubicBezTo>
                  <a:cubicBezTo>
                    <a:pt x="80" y="120"/>
                    <a:pt x="82" y="118"/>
                    <a:pt x="82" y="115"/>
                  </a:cubicBezTo>
                  <a:cubicBezTo>
                    <a:pt x="85" y="87"/>
                    <a:pt x="98" y="74"/>
                    <a:pt x="118" y="74"/>
                  </a:cubicBezTo>
                  <a:cubicBezTo>
                    <a:pt x="139" y="74"/>
                    <a:pt x="151" y="89"/>
                    <a:pt x="151" y="110"/>
                  </a:cubicBezTo>
                  <a:cubicBezTo>
                    <a:pt x="151" y="126"/>
                    <a:pt x="145" y="140"/>
                    <a:pt x="131" y="155"/>
                  </a:cubicBezTo>
                  <a:cubicBezTo>
                    <a:pt x="3" y="299"/>
                    <a:pt x="3" y="299"/>
                    <a:pt x="3" y="299"/>
                  </a:cubicBezTo>
                  <a:cubicBezTo>
                    <a:pt x="1" y="302"/>
                    <a:pt x="0" y="303"/>
                    <a:pt x="0" y="306"/>
                  </a:cubicBezTo>
                  <a:cubicBezTo>
                    <a:pt x="0" y="367"/>
                    <a:pt x="0" y="367"/>
                    <a:pt x="0" y="367"/>
                  </a:cubicBezTo>
                  <a:cubicBezTo>
                    <a:pt x="0" y="370"/>
                    <a:pt x="2" y="372"/>
                    <a:pt x="6" y="372"/>
                  </a:cubicBezTo>
                  <a:cubicBezTo>
                    <a:pt x="235" y="372"/>
                    <a:pt x="235" y="372"/>
                    <a:pt x="235" y="372"/>
                  </a:cubicBezTo>
                  <a:cubicBezTo>
                    <a:pt x="236" y="372"/>
                    <a:pt x="237" y="372"/>
                    <a:pt x="238" y="371"/>
                  </a:cubicBezTo>
                  <a:cubicBezTo>
                    <a:pt x="1440" y="371"/>
                    <a:pt x="1440" y="371"/>
                    <a:pt x="1440" y="371"/>
                  </a:cubicBezTo>
                  <a:lnTo>
                    <a:pt x="158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7" name="Group 94"/>
            <p:cNvGrpSpPr/>
            <p:nvPr/>
          </p:nvGrpSpPr>
          <p:grpSpPr>
            <a:xfrm>
              <a:off x="0" y="2484819"/>
              <a:ext cx="2005694" cy="694944"/>
              <a:chOff x="449943" y="2484819"/>
              <a:chExt cx="2005694" cy="694944"/>
            </a:xfrm>
            <a:grpFill/>
          </p:grpSpPr>
          <p:sp>
            <p:nvSpPr>
              <p:cNvPr id="19" name="Freeform 22"/>
              <p:cNvSpPr>
                <a:spLocks noEditPoints="1"/>
              </p:cNvSpPr>
              <p:nvPr/>
            </p:nvSpPr>
            <p:spPr bwMode="auto">
              <a:xfrm>
                <a:off x="1980974" y="2484819"/>
                <a:ext cx="474663" cy="694944"/>
              </a:xfrm>
              <a:custGeom>
                <a:avLst/>
                <a:gdLst/>
                <a:ahLst/>
                <a:cxnLst>
                  <a:cxn ang="0">
                    <a:pos x="254" y="192"/>
                  </a:cxn>
                  <a:cxn ang="0">
                    <a:pos x="246" y="80"/>
                  </a:cxn>
                  <a:cxn ang="0">
                    <a:pos x="127" y="0"/>
                  </a:cxn>
                  <a:cxn ang="0">
                    <a:pos x="9" y="80"/>
                  </a:cxn>
                  <a:cxn ang="0">
                    <a:pos x="0" y="192"/>
                  </a:cxn>
                  <a:cxn ang="0">
                    <a:pos x="9" y="304"/>
                  </a:cxn>
                  <a:cxn ang="0">
                    <a:pos x="127" y="384"/>
                  </a:cxn>
                  <a:cxn ang="0">
                    <a:pos x="246" y="304"/>
                  </a:cxn>
                  <a:cxn ang="0">
                    <a:pos x="254" y="192"/>
                  </a:cxn>
                  <a:cxn ang="0">
                    <a:pos x="127" y="309"/>
                  </a:cxn>
                  <a:cxn ang="0">
                    <a:pos x="97" y="288"/>
                  </a:cxn>
                  <a:cxn ang="0">
                    <a:pos x="93" y="192"/>
                  </a:cxn>
                  <a:cxn ang="0">
                    <a:pos x="97" y="96"/>
                  </a:cxn>
                  <a:cxn ang="0">
                    <a:pos x="127" y="76"/>
                  </a:cxn>
                  <a:cxn ang="0">
                    <a:pos x="158" y="96"/>
                  </a:cxn>
                  <a:cxn ang="0">
                    <a:pos x="162" y="192"/>
                  </a:cxn>
                  <a:cxn ang="0">
                    <a:pos x="158" y="289"/>
                  </a:cxn>
                  <a:cxn ang="0">
                    <a:pos x="127" y="309"/>
                  </a:cxn>
                </a:cxnLst>
                <a:rect l="0" t="0" r="r" b="b"/>
                <a:pathLst>
                  <a:path w="254" h="384">
                    <a:moveTo>
                      <a:pt x="254" y="192"/>
                    </a:moveTo>
                    <a:cubicBezTo>
                      <a:pt x="254" y="114"/>
                      <a:pt x="252" y="98"/>
                      <a:pt x="246" y="80"/>
                    </a:cubicBezTo>
                    <a:cubicBezTo>
                      <a:pt x="229" y="30"/>
                      <a:pt x="189" y="0"/>
                      <a:pt x="127" y="0"/>
                    </a:cubicBezTo>
                    <a:cubicBezTo>
                      <a:pt x="66" y="0"/>
                      <a:pt x="26" y="30"/>
                      <a:pt x="9" y="80"/>
                    </a:cubicBezTo>
                    <a:cubicBezTo>
                      <a:pt x="3" y="98"/>
                      <a:pt x="0" y="114"/>
                      <a:pt x="0" y="192"/>
                    </a:cubicBezTo>
                    <a:cubicBezTo>
                      <a:pt x="0" y="270"/>
                      <a:pt x="3" y="286"/>
                      <a:pt x="9" y="304"/>
                    </a:cubicBezTo>
                    <a:cubicBezTo>
                      <a:pt x="25" y="354"/>
                      <a:pt x="66" y="384"/>
                      <a:pt x="127" y="384"/>
                    </a:cubicBezTo>
                    <a:cubicBezTo>
                      <a:pt x="189" y="384"/>
                      <a:pt x="229" y="355"/>
                      <a:pt x="246" y="304"/>
                    </a:cubicBezTo>
                    <a:cubicBezTo>
                      <a:pt x="251" y="286"/>
                      <a:pt x="254" y="271"/>
                      <a:pt x="254" y="192"/>
                    </a:cubicBezTo>
                    <a:close/>
                    <a:moveTo>
                      <a:pt x="127" y="309"/>
                    </a:moveTo>
                    <a:cubicBezTo>
                      <a:pt x="111" y="309"/>
                      <a:pt x="102" y="302"/>
                      <a:pt x="97" y="288"/>
                    </a:cubicBezTo>
                    <a:cubicBezTo>
                      <a:pt x="94" y="280"/>
                      <a:pt x="93" y="272"/>
                      <a:pt x="93" y="192"/>
                    </a:cubicBezTo>
                    <a:cubicBezTo>
                      <a:pt x="93" y="113"/>
                      <a:pt x="94" y="104"/>
                      <a:pt x="97" y="96"/>
                    </a:cubicBezTo>
                    <a:cubicBezTo>
                      <a:pt x="102" y="82"/>
                      <a:pt x="112" y="76"/>
                      <a:pt x="127" y="76"/>
                    </a:cubicBezTo>
                    <a:cubicBezTo>
                      <a:pt x="143" y="76"/>
                      <a:pt x="154" y="82"/>
                      <a:pt x="158" y="96"/>
                    </a:cubicBezTo>
                    <a:cubicBezTo>
                      <a:pt x="161" y="104"/>
                      <a:pt x="162" y="113"/>
                      <a:pt x="162" y="192"/>
                    </a:cubicBezTo>
                    <a:cubicBezTo>
                      <a:pt x="161" y="272"/>
                      <a:pt x="160" y="280"/>
                      <a:pt x="158" y="289"/>
                    </a:cubicBezTo>
                    <a:cubicBezTo>
                      <a:pt x="153" y="302"/>
                      <a:pt x="143" y="309"/>
                      <a:pt x="127" y="30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p:nvPr/>
            </p:nvSpPr>
            <p:spPr>
              <a:xfrm>
                <a:off x="449943" y="2484819"/>
                <a:ext cx="1756682" cy="694944"/>
              </a:xfrm>
              <a:custGeom>
                <a:avLst/>
                <a:gdLst>
                  <a:gd name="connsiteX0" fmla="*/ 0 w 2148839"/>
                  <a:gd name="connsiteY0" fmla="*/ 0 h 694944"/>
                  <a:gd name="connsiteX1" fmla="*/ 2148839 w 2148839"/>
                  <a:gd name="connsiteY1" fmla="*/ 0 h 694944"/>
                  <a:gd name="connsiteX2" fmla="*/ 2148839 w 2148839"/>
                  <a:gd name="connsiteY2" fmla="*/ 694944 h 694944"/>
                  <a:gd name="connsiteX3" fmla="*/ 0 w 2148839"/>
                  <a:gd name="connsiteY3" fmla="*/ 694944 h 694944"/>
                  <a:gd name="connsiteX4" fmla="*/ 0 w 2148839"/>
                  <a:gd name="connsiteY4" fmla="*/ 0 h 694944"/>
                  <a:gd name="connsiteX0" fmla="*/ 0 w 2148839"/>
                  <a:gd name="connsiteY0" fmla="*/ 0 h 694944"/>
                  <a:gd name="connsiteX1" fmla="*/ 2148839 w 2148839"/>
                  <a:gd name="connsiteY1" fmla="*/ 0 h 694944"/>
                  <a:gd name="connsiteX2" fmla="*/ 2148839 w 2148839"/>
                  <a:gd name="connsiteY2" fmla="*/ 694944 h 694944"/>
                  <a:gd name="connsiteX3" fmla="*/ 0 w 2148839"/>
                  <a:gd name="connsiteY3" fmla="*/ 694944 h 694944"/>
                  <a:gd name="connsiteX4" fmla="*/ 0 w 2148839"/>
                  <a:gd name="connsiteY4" fmla="*/ 0 h 694944"/>
                  <a:gd name="connsiteX0" fmla="*/ 0 w 2148839"/>
                  <a:gd name="connsiteY0" fmla="*/ 0 h 695071"/>
                  <a:gd name="connsiteX1" fmla="*/ 2148839 w 2148839"/>
                  <a:gd name="connsiteY1" fmla="*/ 0 h 695071"/>
                  <a:gd name="connsiteX2" fmla="*/ 2148839 w 2148839"/>
                  <a:gd name="connsiteY2" fmla="*/ 694944 h 695071"/>
                  <a:gd name="connsiteX3" fmla="*/ 0 w 2148839"/>
                  <a:gd name="connsiteY3" fmla="*/ 694944 h 695071"/>
                  <a:gd name="connsiteX4" fmla="*/ 0 w 2148839"/>
                  <a:gd name="connsiteY4" fmla="*/ 0 h 695071"/>
                  <a:gd name="connsiteX0" fmla="*/ 0 w 2473218"/>
                  <a:gd name="connsiteY0" fmla="*/ 0 h 701611"/>
                  <a:gd name="connsiteX1" fmla="*/ 2148839 w 2473218"/>
                  <a:gd name="connsiteY1" fmla="*/ 0 h 701611"/>
                  <a:gd name="connsiteX2" fmla="*/ 1946275 w 2473218"/>
                  <a:gd name="connsiteY2" fmla="*/ 585787 h 701611"/>
                  <a:gd name="connsiteX3" fmla="*/ 2148839 w 2473218"/>
                  <a:gd name="connsiteY3" fmla="*/ 694944 h 701611"/>
                  <a:gd name="connsiteX4" fmla="*/ 0 w 2473218"/>
                  <a:gd name="connsiteY4" fmla="*/ 694944 h 701611"/>
                  <a:gd name="connsiteX5" fmla="*/ 0 w 2473218"/>
                  <a:gd name="connsiteY5" fmla="*/ 0 h 701611"/>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526135"/>
                  <a:gd name="connsiteY0" fmla="*/ 0 h 694944"/>
                  <a:gd name="connsiteX1" fmla="*/ 2148839 w 2526135"/>
                  <a:gd name="connsiteY1" fmla="*/ 0 h 694944"/>
                  <a:gd name="connsiteX2" fmla="*/ 2263774 w 2526135"/>
                  <a:gd name="connsiteY2" fmla="*/ 134937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526135"/>
                  <a:gd name="connsiteY0" fmla="*/ 0 h 694944"/>
                  <a:gd name="connsiteX1" fmla="*/ 2148839 w 2526135"/>
                  <a:gd name="connsiteY1" fmla="*/ 0 h 694944"/>
                  <a:gd name="connsiteX2" fmla="*/ 1984374 w 2526135"/>
                  <a:gd name="connsiteY2" fmla="*/ 134937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526135"/>
                  <a:gd name="connsiteY0" fmla="*/ 0 h 694944"/>
                  <a:gd name="connsiteX1" fmla="*/ 2148839 w 2526135"/>
                  <a:gd name="connsiteY1" fmla="*/ 0 h 694944"/>
                  <a:gd name="connsiteX2" fmla="*/ 2003424 w 2526135"/>
                  <a:gd name="connsiteY2" fmla="*/ 131762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8839" h="694944">
                    <a:moveTo>
                      <a:pt x="0" y="0"/>
                    </a:moveTo>
                    <a:lnTo>
                      <a:pt x="2148839" y="0"/>
                    </a:lnTo>
                    <a:cubicBezTo>
                      <a:pt x="2043535" y="47889"/>
                      <a:pt x="2025014" y="64293"/>
                      <a:pt x="2003424" y="131762"/>
                    </a:cubicBezTo>
                    <a:cubicBezTo>
                      <a:pt x="1978659" y="224631"/>
                      <a:pt x="2019406" y="463878"/>
                      <a:pt x="2000250" y="557212"/>
                    </a:cubicBezTo>
                    <a:cubicBezTo>
                      <a:pt x="2051050" y="647636"/>
                      <a:pt x="2082693" y="651351"/>
                      <a:pt x="2148839" y="694944"/>
                    </a:cubicBezTo>
                    <a:lnTo>
                      <a:pt x="0" y="6949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sp>
          <p:nvSpPr>
            <p:cNvPr id="18" name="Content Placeholder 5"/>
            <p:cNvSpPr txBox="1">
              <a:spLocks/>
            </p:cNvSpPr>
            <p:nvPr/>
          </p:nvSpPr>
          <p:spPr>
            <a:xfrm>
              <a:off x="2662092" y="2690491"/>
              <a:ext cx="3824765" cy="323165"/>
            </a:xfrm>
            <a:prstGeom prst="rect">
              <a:avLst/>
            </a:prstGeom>
            <a:grpFill/>
          </p:spPr>
          <p:txBody>
            <a:bodyPr vert="horz" wrap="none" lIns="0" tIns="0" rIns="0" bIns="0" rtlCol="0">
              <a:spAutoFit/>
            </a:bodyPr>
            <a:lstStyle/>
            <a:p>
              <a:pPr defTabSz="914342">
                <a:lnSpc>
                  <a:spcPct val="150000"/>
                </a:lnSpc>
                <a:spcBef>
                  <a:spcPts val="600"/>
                </a:spcBef>
                <a:spcAft>
                  <a:spcPts val="600"/>
                </a:spcAft>
                <a:buClr>
                  <a:schemeClr val="accent5"/>
                </a:buClr>
              </a:pPr>
              <a:r>
                <a:rPr lang="en-US" sz="1400" b="1" dirty="0">
                  <a:solidFill>
                    <a:schemeClr val="bg1"/>
                  </a:solidFill>
                  <a:latin typeface="+mj-lt"/>
                </a:rPr>
                <a:t>Using Blockchain in invoicing systems</a:t>
              </a:r>
            </a:p>
          </p:txBody>
        </p:sp>
      </p:grpSp>
      <p:grpSp>
        <p:nvGrpSpPr>
          <p:cNvPr id="21" name="Group 20"/>
          <p:cNvGrpSpPr/>
          <p:nvPr/>
        </p:nvGrpSpPr>
        <p:grpSpPr>
          <a:xfrm>
            <a:off x="1142908" y="3784569"/>
            <a:ext cx="9906000" cy="701675"/>
            <a:chOff x="0" y="3579813"/>
            <a:chExt cx="9906000" cy="701675"/>
          </a:xfrm>
          <a:solidFill>
            <a:srgbClr val="4E9CC6"/>
          </a:solidFill>
          <a:effectLst>
            <a:outerShdw blurRad="50800" dist="38100" dir="2700000" algn="tl" rotWithShape="0">
              <a:prstClr val="black">
                <a:alpha val="40000"/>
              </a:prstClr>
            </a:outerShdw>
          </a:effectLst>
        </p:grpSpPr>
        <p:sp>
          <p:nvSpPr>
            <p:cNvPr id="22" name="Rectangle 21"/>
            <p:cNvSpPr/>
            <p:nvPr/>
          </p:nvSpPr>
          <p:spPr>
            <a:xfrm>
              <a:off x="3562974" y="3579813"/>
              <a:ext cx="6343026" cy="694944"/>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26"/>
            <p:cNvSpPr>
              <a:spLocks/>
            </p:cNvSpPr>
            <p:nvPr/>
          </p:nvSpPr>
          <p:spPr bwMode="auto">
            <a:xfrm>
              <a:off x="2099136" y="3579813"/>
              <a:ext cx="3649663" cy="701675"/>
            </a:xfrm>
            <a:custGeom>
              <a:avLst/>
              <a:gdLst/>
              <a:ahLst/>
              <a:cxnLst>
                <a:cxn ang="0">
                  <a:pos x="1952" y="0"/>
                </a:cxn>
                <a:cxn ang="0">
                  <a:pos x="139" y="2"/>
                </a:cxn>
                <a:cxn ang="0">
                  <a:pos x="139" y="2"/>
                </a:cxn>
                <a:cxn ang="0">
                  <a:pos x="123" y="1"/>
                </a:cxn>
                <a:cxn ang="0">
                  <a:pos x="3" y="90"/>
                </a:cxn>
                <a:cxn ang="0">
                  <a:pos x="7" y="97"/>
                </a:cxn>
                <a:cxn ang="0">
                  <a:pos x="78" y="108"/>
                </a:cxn>
                <a:cxn ang="0">
                  <a:pos x="84" y="103"/>
                </a:cxn>
                <a:cxn ang="0">
                  <a:pos x="118" y="74"/>
                </a:cxn>
                <a:cxn ang="0">
                  <a:pos x="152" y="110"/>
                </a:cxn>
                <a:cxn ang="0">
                  <a:pos x="115" y="147"/>
                </a:cxn>
                <a:cxn ang="0">
                  <a:pos x="102" y="147"/>
                </a:cxn>
                <a:cxn ang="0">
                  <a:pos x="96" y="152"/>
                </a:cxn>
                <a:cxn ang="0">
                  <a:pos x="96" y="214"/>
                </a:cxn>
                <a:cxn ang="0">
                  <a:pos x="102" y="219"/>
                </a:cxn>
                <a:cxn ang="0">
                  <a:pos x="116" y="219"/>
                </a:cxn>
                <a:cxn ang="0">
                  <a:pos x="159" y="262"/>
                </a:cxn>
                <a:cxn ang="0">
                  <a:pos x="122" y="301"/>
                </a:cxn>
                <a:cxn ang="0">
                  <a:pos x="82" y="272"/>
                </a:cxn>
                <a:cxn ang="0">
                  <a:pos x="76" y="267"/>
                </a:cxn>
                <a:cxn ang="0">
                  <a:pos x="5" y="279"/>
                </a:cxn>
                <a:cxn ang="0">
                  <a:pos x="1" y="286"/>
                </a:cxn>
                <a:cxn ang="0">
                  <a:pos x="124" y="375"/>
                </a:cxn>
                <a:cxn ang="0">
                  <a:pos x="153" y="372"/>
                </a:cxn>
                <a:cxn ang="0">
                  <a:pos x="1811" y="371"/>
                </a:cxn>
                <a:cxn ang="0">
                  <a:pos x="1952" y="0"/>
                </a:cxn>
              </a:cxnLst>
              <a:rect l="0" t="0" r="r" b="b"/>
              <a:pathLst>
                <a:path w="1952" h="375">
                  <a:moveTo>
                    <a:pt x="1952" y="0"/>
                  </a:moveTo>
                  <a:cubicBezTo>
                    <a:pt x="139" y="2"/>
                    <a:pt x="139" y="2"/>
                    <a:pt x="139" y="2"/>
                  </a:cubicBezTo>
                  <a:cubicBezTo>
                    <a:pt x="139" y="2"/>
                    <a:pt x="139" y="2"/>
                    <a:pt x="139" y="2"/>
                  </a:cubicBezTo>
                  <a:cubicBezTo>
                    <a:pt x="134" y="1"/>
                    <a:pt x="129" y="1"/>
                    <a:pt x="123" y="1"/>
                  </a:cubicBezTo>
                  <a:cubicBezTo>
                    <a:pt x="54" y="1"/>
                    <a:pt x="13" y="39"/>
                    <a:pt x="3" y="90"/>
                  </a:cubicBezTo>
                  <a:cubicBezTo>
                    <a:pt x="3" y="93"/>
                    <a:pt x="4" y="96"/>
                    <a:pt x="7" y="97"/>
                  </a:cubicBezTo>
                  <a:cubicBezTo>
                    <a:pt x="78" y="108"/>
                    <a:pt x="78" y="108"/>
                    <a:pt x="78" y="108"/>
                  </a:cubicBezTo>
                  <a:cubicBezTo>
                    <a:pt x="81" y="108"/>
                    <a:pt x="83" y="106"/>
                    <a:pt x="84" y="103"/>
                  </a:cubicBezTo>
                  <a:cubicBezTo>
                    <a:pt x="88" y="86"/>
                    <a:pt x="99" y="74"/>
                    <a:pt x="118" y="74"/>
                  </a:cubicBezTo>
                  <a:cubicBezTo>
                    <a:pt x="139" y="74"/>
                    <a:pt x="152" y="88"/>
                    <a:pt x="152" y="110"/>
                  </a:cubicBezTo>
                  <a:cubicBezTo>
                    <a:pt x="152" y="133"/>
                    <a:pt x="138" y="147"/>
                    <a:pt x="115" y="147"/>
                  </a:cubicBezTo>
                  <a:cubicBezTo>
                    <a:pt x="102" y="147"/>
                    <a:pt x="102" y="147"/>
                    <a:pt x="102" y="147"/>
                  </a:cubicBezTo>
                  <a:cubicBezTo>
                    <a:pt x="98" y="147"/>
                    <a:pt x="96" y="149"/>
                    <a:pt x="96" y="152"/>
                  </a:cubicBezTo>
                  <a:cubicBezTo>
                    <a:pt x="96" y="214"/>
                    <a:pt x="96" y="214"/>
                    <a:pt x="96" y="214"/>
                  </a:cubicBezTo>
                  <a:cubicBezTo>
                    <a:pt x="96" y="217"/>
                    <a:pt x="98" y="219"/>
                    <a:pt x="102" y="219"/>
                  </a:cubicBezTo>
                  <a:cubicBezTo>
                    <a:pt x="116" y="219"/>
                    <a:pt x="116" y="219"/>
                    <a:pt x="116" y="219"/>
                  </a:cubicBezTo>
                  <a:cubicBezTo>
                    <a:pt x="142" y="219"/>
                    <a:pt x="159" y="234"/>
                    <a:pt x="159" y="262"/>
                  </a:cubicBezTo>
                  <a:cubicBezTo>
                    <a:pt x="159" y="286"/>
                    <a:pt x="145" y="301"/>
                    <a:pt x="122" y="301"/>
                  </a:cubicBezTo>
                  <a:cubicBezTo>
                    <a:pt x="100" y="301"/>
                    <a:pt x="87" y="289"/>
                    <a:pt x="82" y="272"/>
                  </a:cubicBezTo>
                  <a:cubicBezTo>
                    <a:pt x="81" y="269"/>
                    <a:pt x="79" y="267"/>
                    <a:pt x="76" y="267"/>
                  </a:cubicBezTo>
                  <a:cubicBezTo>
                    <a:pt x="5" y="279"/>
                    <a:pt x="5" y="279"/>
                    <a:pt x="5" y="279"/>
                  </a:cubicBezTo>
                  <a:cubicBezTo>
                    <a:pt x="2" y="280"/>
                    <a:pt x="0" y="282"/>
                    <a:pt x="1" y="286"/>
                  </a:cubicBezTo>
                  <a:cubicBezTo>
                    <a:pt x="10" y="340"/>
                    <a:pt x="57" y="375"/>
                    <a:pt x="124" y="375"/>
                  </a:cubicBezTo>
                  <a:cubicBezTo>
                    <a:pt x="134" y="375"/>
                    <a:pt x="144" y="374"/>
                    <a:pt x="153" y="372"/>
                  </a:cubicBezTo>
                  <a:cubicBezTo>
                    <a:pt x="1811" y="371"/>
                    <a:pt x="1811" y="371"/>
                    <a:pt x="1811" y="371"/>
                  </a:cubicBezTo>
                  <a:lnTo>
                    <a:pt x="195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4" name="Group 95"/>
            <p:cNvGrpSpPr/>
            <p:nvPr/>
          </p:nvGrpSpPr>
          <p:grpSpPr>
            <a:xfrm>
              <a:off x="0" y="3586544"/>
              <a:ext cx="2005694" cy="694944"/>
              <a:chOff x="449943" y="3586544"/>
              <a:chExt cx="2005694" cy="694944"/>
            </a:xfrm>
            <a:grpFill/>
          </p:grpSpPr>
          <p:sp>
            <p:nvSpPr>
              <p:cNvPr id="26" name="Freeform 22"/>
              <p:cNvSpPr>
                <a:spLocks noEditPoints="1"/>
              </p:cNvSpPr>
              <p:nvPr/>
            </p:nvSpPr>
            <p:spPr bwMode="auto">
              <a:xfrm>
                <a:off x="1980974" y="3586544"/>
                <a:ext cx="474663" cy="694944"/>
              </a:xfrm>
              <a:custGeom>
                <a:avLst/>
                <a:gdLst/>
                <a:ahLst/>
                <a:cxnLst>
                  <a:cxn ang="0">
                    <a:pos x="254" y="192"/>
                  </a:cxn>
                  <a:cxn ang="0">
                    <a:pos x="246" y="80"/>
                  </a:cxn>
                  <a:cxn ang="0">
                    <a:pos x="127" y="0"/>
                  </a:cxn>
                  <a:cxn ang="0">
                    <a:pos x="9" y="80"/>
                  </a:cxn>
                  <a:cxn ang="0">
                    <a:pos x="0" y="192"/>
                  </a:cxn>
                  <a:cxn ang="0">
                    <a:pos x="9" y="304"/>
                  </a:cxn>
                  <a:cxn ang="0">
                    <a:pos x="127" y="384"/>
                  </a:cxn>
                  <a:cxn ang="0">
                    <a:pos x="246" y="304"/>
                  </a:cxn>
                  <a:cxn ang="0">
                    <a:pos x="254" y="192"/>
                  </a:cxn>
                  <a:cxn ang="0">
                    <a:pos x="127" y="309"/>
                  </a:cxn>
                  <a:cxn ang="0">
                    <a:pos x="97" y="288"/>
                  </a:cxn>
                  <a:cxn ang="0">
                    <a:pos x="93" y="192"/>
                  </a:cxn>
                  <a:cxn ang="0">
                    <a:pos x="97" y="96"/>
                  </a:cxn>
                  <a:cxn ang="0">
                    <a:pos x="127" y="76"/>
                  </a:cxn>
                  <a:cxn ang="0">
                    <a:pos x="158" y="96"/>
                  </a:cxn>
                  <a:cxn ang="0">
                    <a:pos x="162" y="192"/>
                  </a:cxn>
                  <a:cxn ang="0">
                    <a:pos x="158" y="289"/>
                  </a:cxn>
                  <a:cxn ang="0">
                    <a:pos x="127" y="309"/>
                  </a:cxn>
                </a:cxnLst>
                <a:rect l="0" t="0" r="r" b="b"/>
                <a:pathLst>
                  <a:path w="254" h="384">
                    <a:moveTo>
                      <a:pt x="254" y="192"/>
                    </a:moveTo>
                    <a:cubicBezTo>
                      <a:pt x="254" y="114"/>
                      <a:pt x="252" y="98"/>
                      <a:pt x="246" y="80"/>
                    </a:cubicBezTo>
                    <a:cubicBezTo>
                      <a:pt x="229" y="30"/>
                      <a:pt x="189" y="0"/>
                      <a:pt x="127" y="0"/>
                    </a:cubicBezTo>
                    <a:cubicBezTo>
                      <a:pt x="66" y="0"/>
                      <a:pt x="26" y="30"/>
                      <a:pt x="9" y="80"/>
                    </a:cubicBezTo>
                    <a:cubicBezTo>
                      <a:pt x="3" y="98"/>
                      <a:pt x="0" y="114"/>
                      <a:pt x="0" y="192"/>
                    </a:cubicBezTo>
                    <a:cubicBezTo>
                      <a:pt x="0" y="270"/>
                      <a:pt x="3" y="286"/>
                      <a:pt x="9" y="304"/>
                    </a:cubicBezTo>
                    <a:cubicBezTo>
                      <a:pt x="25" y="354"/>
                      <a:pt x="66" y="384"/>
                      <a:pt x="127" y="384"/>
                    </a:cubicBezTo>
                    <a:cubicBezTo>
                      <a:pt x="189" y="384"/>
                      <a:pt x="229" y="355"/>
                      <a:pt x="246" y="304"/>
                    </a:cubicBezTo>
                    <a:cubicBezTo>
                      <a:pt x="251" y="286"/>
                      <a:pt x="254" y="271"/>
                      <a:pt x="254" y="192"/>
                    </a:cubicBezTo>
                    <a:close/>
                    <a:moveTo>
                      <a:pt x="127" y="309"/>
                    </a:moveTo>
                    <a:cubicBezTo>
                      <a:pt x="111" y="309"/>
                      <a:pt x="102" y="302"/>
                      <a:pt x="97" y="288"/>
                    </a:cubicBezTo>
                    <a:cubicBezTo>
                      <a:pt x="94" y="280"/>
                      <a:pt x="93" y="272"/>
                      <a:pt x="93" y="192"/>
                    </a:cubicBezTo>
                    <a:cubicBezTo>
                      <a:pt x="93" y="113"/>
                      <a:pt x="94" y="104"/>
                      <a:pt x="97" y="96"/>
                    </a:cubicBezTo>
                    <a:cubicBezTo>
                      <a:pt x="102" y="82"/>
                      <a:pt x="112" y="76"/>
                      <a:pt x="127" y="76"/>
                    </a:cubicBezTo>
                    <a:cubicBezTo>
                      <a:pt x="143" y="76"/>
                      <a:pt x="154" y="82"/>
                      <a:pt x="158" y="96"/>
                    </a:cubicBezTo>
                    <a:cubicBezTo>
                      <a:pt x="161" y="104"/>
                      <a:pt x="162" y="113"/>
                      <a:pt x="162" y="192"/>
                    </a:cubicBezTo>
                    <a:cubicBezTo>
                      <a:pt x="161" y="272"/>
                      <a:pt x="160" y="280"/>
                      <a:pt x="158" y="289"/>
                    </a:cubicBezTo>
                    <a:cubicBezTo>
                      <a:pt x="153" y="302"/>
                      <a:pt x="143" y="309"/>
                      <a:pt x="127" y="30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26"/>
              <p:cNvSpPr/>
              <p:nvPr/>
            </p:nvSpPr>
            <p:spPr>
              <a:xfrm>
                <a:off x="449943" y="3586544"/>
                <a:ext cx="1756682" cy="694944"/>
              </a:xfrm>
              <a:custGeom>
                <a:avLst/>
                <a:gdLst>
                  <a:gd name="connsiteX0" fmla="*/ 0 w 2148839"/>
                  <a:gd name="connsiteY0" fmla="*/ 0 h 694944"/>
                  <a:gd name="connsiteX1" fmla="*/ 2148839 w 2148839"/>
                  <a:gd name="connsiteY1" fmla="*/ 0 h 694944"/>
                  <a:gd name="connsiteX2" fmla="*/ 2148839 w 2148839"/>
                  <a:gd name="connsiteY2" fmla="*/ 694944 h 694944"/>
                  <a:gd name="connsiteX3" fmla="*/ 0 w 2148839"/>
                  <a:gd name="connsiteY3" fmla="*/ 694944 h 694944"/>
                  <a:gd name="connsiteX4" fmla="*/ 0 w 2148839"/>
                  <a:gd name="connsiteY4" fmla="*/ 0 h 694944"/>
                  <a:gd name="connsiteX0" fmla="*/ 0 w 2148839"/>
                  <a:gd name="connsiteY0" fmla="*/ 0 h 694944"/>
                  <a:gd name="connsiteX1" fmla="*/ 2148839 w 2148839"/>
                  <a:gd name="connsiteY1" fmla="*/ 0 h 694944"/>
                  <a:gd name="connsiteX2" fmla="*/ 2148839 w 2148839"/>
                  <a:gd name="connsiteY2" fmla="*/ 694944 h 694944"/>
                  <a:gd name="connsiteX3" fmla="*/ 0 w 2148839"/>
                  <a:gd name="connsiteY3" fmla="*/ 694944 h 694944"/>
                  <a:gd name="connsiteX4" fmla="*/ 0 w 2148839"/>
                  <a:gd name="connsiteY4" fmla="*/ 0 h 694944"/>
                  <a:gd name="connsiteX0" fmla="*/ 0 w 2148839"/>
                  <a:gd name="connsiteY0" fmla="*/ 0 h 695071"/>
                  <a:gd name="connsiteX1" fmla="*/ 2148839 w 2148839"/>
                  <a:gd name="connsiteY1" fmla="*/ 0 h 695071"/>
                  <a:gd name="connsiteX2" fmla="*/ 2148839 w 2148839"/>
                  <a:gd name="connsiteY2" fmla="*/ 694944 h 695071"/>
                  <a:gd name="connsiteX3" fmla="*/ 0 w 2148839"/>
                  <a:gd name="connsiteY3" fmla="*/ 694944 h 695071"/>
                  <a:gd name="connsiteX4" fmla="*/ 0 w 2148839"/>
                  <a:gd name="connsiteY4" fmla="*/ 0 h 695071"/>
                  <a:gd name="connsiteX0" fmla="*/ 0 w 2473218"/>
                  <a:gd name="connsiteY0" fmla="*/ 0 h 701611"/>
                  <a:gd name="connsiteX1" fmla="*/ 2148839 w 2473218"/>
                  <a:gd name="connsiteY1" fmla="*/ 0 h 701611"/>
                  <a:gd name="connsiteX2" fmla="*/ 1946275 w 2473218"/>
                  <a:gd name="connsiteY2" fmla="*/ 585787 h 701611"/>
                  <a:gd name="connsiteX3" fmla="*/ 2148839 w 2473218"/>
                  <a:gd name="connsiteY3" fmla="*/ 694944 h 701611"/>
                  <a:gd name="connsiteX4" fmla="*/ 0 w 2473218"/>
                  <a:gd name="connsiteY4" fmla="*/ 694944 h 701611"/>
                  <a:gd name="connsiteX5" fmla="*/ 0 w 2473218"/>
                  <a:gd name="connsiteY5" fmla="*/ 0 h 701611"/>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526135"/>
                  <a:gd name="connsiteY0" fmla="*/ 0 h 694944"/>
                  <a:gd name="connsiteX1" fmla="*/ 2148839 w 2526135"/>
                  <a:gd name="connsiteY1" fmla="*/ 0 h 694944"/>
                  <a:gd name="connsiteX2" fmla="*/ 2263774 w 2526135"/>
                  <a:gd name="connsiteY2" fmla="*/ 134937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526135"/>
                  <a:gd name="connsiteY0" fmla="*/ 0 h 694944"/>
                  <a:gd name="connsiteX1" fmla="*/ 2148839 w 2526135"/>
                  <a:gd name="connsiteY1" fmla="*/ 0 h 694944"/>
                  <a:gd name="connsiteX2" fmla="*/ 1984374 w 2526135"/>
                  <a:gd name="connsiteY2" fmla="*/ 134937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526135"/>
                  <a:gd name="connsiteY0" fmla="*/ 0 h 694944"/>
                  <a:gd name="connsiteX1" fmla="*/ 2148839 w 2526135"/>
                  <a:gd name="connsiteY1" fmla="*/ 0 h 694944"/>
                  <a:gd name="connsiteX2" fmla="*/ 2003424 w 2526135"/>
                  <a:gd name="connsiteY2" fmla="*/ 131762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8839" h="694944">
                    <a:moveTo>
                      <a:pt x="0" y="0"/>
                    </a:moveTo>
                    <a:lnTo>
                      <a:pt x="2148839" y="0"/>
                    </a:lnTo>
                    <a:cubicBezTo>
                      <a:pt x="2043535" y="47889"/>
                      <a:pt x="2025014" y="64293"/>
                      <a:pt x="2003424" y="131762"/>
                    </a:cubicBezTo>
                    <a:cubicBezTo>
                      <a:pt x="1978659" y="224631"/>
                      <a:pt x="2019406" y="463878"/>
                      <a:pt x="2000250" y="557212"/>
                    </a:cubicBezTo>
                    <a:cubicBezTo>
                      <a:pt x="2051050" y="647636"/>
                      <a:pt x="2082693" y="651351"/>
                      <a:pt x="2148839" y="694944"/>
                    </a:cubicBezTo>
                    <a:lnTo>
                      <a:pt x="0" y="6949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sp>
          <p:nvSpPr>
            <p:cNvPr id="25" name="Content Placeholder 5"/>
            <p:cNvSpPr txBox="1">
              <a:spLocks/>
            </p:cNvSpPr>
            <p:nvPr/>
          </p:nvSpPr>
          <p:spPr>
            <a:xfrm>
              <a:off x="2662092" y="3789041"/>
              <a:ext cx="3678892" cy="279628"/>
            </a:xfrm>
            <a:prstGeom prst="rect">
              <a:avLst/>
            </a:prstGeom>
            <a:grpFill/>
          </p:spPr>
          <p:txBody>
            <a:bodyPr vert="horz" wrap="none" lIns="0" tIns="0" rIns="0" bIns="0" rtlCol="0">
              <a:spAutoFit/>
            </a:bodyPr>
            <a:lstStyle/>
            <a:p>
              <a:pPr defTabSz="914342">
                <a:lnSpc>
                  <a:spcPct val="150000"/>
                </a:lnSpc>
                <a:spcBef>
                  <a:spcPts val="600"/>
                </a:spcBef>
                <a:spcAft>
                  <a:spcPts val="600"/>
                </a:spcAft>
                <a:buClr>
                  <a:schemeClr val="accent5"/>
                </a:buClr>
              </a:pPr>
              <a:r>
                <a:rPr lang="en-US" sz="1400" b="1" dirty="0">
                  <a:solidFill>
                    <a:schemeClr val="bg1"/>
                  </a:solidFill>
                  <a:latin typeface="+mj-lt"/>
                </a:rPr>
                <a:t>Capgemini Prototype: Fast Invoicing</a:t>
              </a:r>
            </a:p>
          </p:txBody>
        </p:sp>
      </p:grpSp>
      <p:grpSp>
        <p:nvGrpSpPr>
          <p:cNvPr id="28" name="Group 27"/>
          <p:cNvGrpSpPr/>
          <p:nvPr/>
        </p:nvGrpSpPr>
        <p:grpSpPr>
          <a:xfrm>
            <a:off x="1142908" y="4700953"/>
            <a:ext cx="9906000" cy="695325"/>
            <a:chOff x="0" y="4621213"/>
            <a:chExt cx="9906000" cy="695325"/>
          </a:xfrm>
          <a:solidFill>
            <a:srgbClr val="4E9CC6"/>
          </a:solidFill>
          <a:effectLst>
            <a:outerShdw blurRad="50800" dist="38100" dir="2700000" algn="tl" rotWithShape="0">
              <a:prstClr val="black">
                <a:alpha val="40000"/>
              </a:prstClr>
            </a:outerShdw>
          </a:effectLst>
        </p:grpSpPr>
        <p:sp>
          <p:nvSpPr>
            <p:cNvPr id="29" name="Rectangle 28"/>
            <p:cNvSpPr/>
            <p:nvPr/>
          </p:nvSpPr>
          <p:spPr>
            <a:xfrm>
              <a:off x="3562974" y="4621213"/>
              <a:ext cx="6343026" cy="694944"/>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27"/>
            <p:cNvSpPr>
              <a:spLocks noEditPoints="1"/>
            </p:cNvSpPr>
            <p:nvPr/>
          </p:nvSpPr>
          <p:spPr bwMode="auto">
            <a:xfrm>
              <a:off x="2099136" y="4621213"/>
              <a:ext cx="4389438" cy="695325"/>
            </a:xfrm>
            <a:custGeom>
              <a:avLst/>
              <a:gdLst/>
              <a:ahLst/>
              <a:cxnLst>
                <a:cxn ang="0">
                  <a:pos x="194" y="2"/>
                </a:cxn>
                <a:cxn ang="0">
                  <a:pos x="193" y="2"/>
                </a:cxn>
                <a:cxn ang="0">
                  <a:pos x="110" y="2"/>
                </a:cxn>
                <a:cxn ang="0">
                  <a:pos x="102" y="7"/>
                </a:cxn>
                <a:cxn ang="0">
                  <a:pos x="1" y="240"/>
                </a:cxn>
                <a:cxn ang="0">
                  <a:pos x="0" y="246"/>
                </a:cxn>
                <a:cxn ang="0">
                  <a:pos x="0" y="315"/>
                </a:cxn>
                <a:cxn ang="0">
                  <a:pos x="5" y="321"/>
                </a:cxn>
                <a:cxn ang="0">
                  <a:pos x="149" y="320"/>
                </a:cxn>
                <a:cxn ang="0">
                  <a:pos x="152" y="324"/>
                </a:cxn>
                <a:cxn ang="0">
                  <a:pos x="152" y="367"/>
                </a:cxn>
                <a:cxn ang="0">
                  <a:pos x="157" y="372"/>
                </a:cxn>
                <a:cxn ang="0">
                  <a:pos x="196" y="372"/>
                </a:cxn>
                <a:cxn ang="0">
                  <a:pos x="196" y="372"/>
                </a:cxn>
                <a:cxn ang="0">
                  <a:pos x="2208" y="370"/>
                </a:cxn>
                <a:cxn ang="0">
                  <a:pos x="2349" y="0"/>
                </a:cxn>
                <a:cxn ang="0">
                  <a:pos x="194" y="2"/>
                </a:cxn>
                <a:cxn ang="0">
                  <a:pos x="152" y="239"/>
                </a:cxn>
                <a:cxn ang="0">
                  <a:pos x="149" y="242"/>
                </a:cxn>
                <a:cxn ang="0">
                  <a:pos x="96" y="242"/>
                </a:cxn>
                <a:cxn ang="0">
                  <a:pos x="96" y="241"/>
                </a:cxn>
                <a:cxn ang="0">
                  <a:pos x="152" y="115"/>
                </a:cxn>
                <a:cxn ang="0">
                  <a:pos x="152" y="177"/>
                </a:cxn>
                <a:cxn ang="0">
                  <a:pos x="152" y="177"/>
                </a:cxn>
                <a:cxn ang="0">
                  <a:pos x="152" y="239"/>
                </a:cxn>
              </a:cxnLst>
              <a:rect l="0" t="0" r="r" b="b"/>
              <a:pathLst>
                <a:path w="2349" h="372">
                  <a:moveTo>
                    <a:pt x="194" y="2"/>
                  </a:moveTo>
                  <a:cubicBezTo>
                    <a:pt x="193" y="2"/>
                    <a:pt x="193" y="2"/>
                    <a:pt x="193" y="2"/>
                  </a:cubicBezTo>
                  <a:cubicBezTo>
                    <a:pt x="110" y="2"/>
                    <a:pt x="110" y="2"/>
                    <a:pt x="110" y="2"/>
                  </a:cubicBezTo>
                  <a:cubicBezTo>
                    <a:pt x="105" y="2"/>
                    <a:pt x="103" y="4"/>
                    <a:pt x="102" y="7"/>
                  </a:cubicBezTo>
                  <a:cubicBezTo>
                    <a:pt x="1" y="240"/>
                    <a:pt x="1" y="240"/>
                    <a:pt x="1" y="240"/>
                  </a:cubicBezTo>
                  <a:cubicBezTo>
                    <a:pt x="0" y="242"/>
                    <a:pt x="0" y="243"/>
                    <a:pt x="0" y="246"/>
                  </a:cubicBezTo>
                  <a:cubicBezTo>
                    <a:pt x="0" y="315"/>
                    <a:pt x="0" y="315"/>
                    <a:pt x="0" y="315"/>
                  </a:cubicBezTo>
                  <a:cubicBezTo>
                    <a:pt x="0" y="318"/>
                    <a:pt x="2" y="321"/>
                    <a:pt x="5" y="321"/>
                  </a:cubicBezTo>
                  <a:cubicBezTo>
                    <a:pt x="149" y="320"/>
                    <a:pt x="149" y="320"/>
                    <a:pt x="149" y="320"/>
                  </a:cubicBezTo>
                  <a:cubicBezTo>
                    <a:pt x="151" y="320"/>
                    <a:pt x="152" y="322"/>
                    <a:pt x="152" y="324"/>
                  </a:cubicBezTo>
                  <a:cubicBezTo>
                    <a:pt x="152" y="367"/>
                    <a:pt x="152" y="367"/>
                    <a:pt x="152" y="367"/>
                  </a:cubicBezTo>
                  <a:cubicBezTo>
                    <a:pt x="152" y="370"/>
                    <a:pt x="154" y="372"/>
                    <a:pt x="157" y="372"/>
                  </a:cubicBezTo>
                  <a:cubicBezTo>
                    <a:pt x="196" y="372"/>
                    <a:pt x="196" y="372"/>
                    <a:pt x="196" y="372"/>
                  </a:cubicBezTo>
                  <a:cubicBezTo>
                    <a:pt x="196" y="372"/>
                    <a:pt x="196" y="372"/>
                    <a:pt x="196" y="372"/>
                  </a:cubicBezTo>
                  <a:cubicBezTo>
                    <a:pt x="2208" y="370"/>
                    <a:pt x="2208" y="370"/>
                    <a:pt x="2208" y="370"/>
                  </a:cubicBezTo>
                  <a:cubicBezTo>
                    <a:pt x="2349" y="0"/>
                    <a:pt x="2349" y="0"/>
                    <a:pt x="2349" y="0"/>
                  </a:cubicBezTo>
                  <a:lnTo>
                    <a:pt x="194" y="2"/>
                  </a:lnTo>
                  <a:close/>
                  <a:moveTo>
                    <a:pt x="152" y="239"/>
                  </a:moveTo>
                  <a:cubicBezTo>
                    <a:pt x="152" y="241"/>
                    <a:pt x="151" y="242"/>
                    <a:pt x="149" y="242"/>
                  </a:cubicBezTo>
                  <a:cubicBezTo>
                    <a:pt x="96" y="242"/>
                    <a:pt x="96" y="242"/>
                    <a:pt x="96" y="242"/>
                  </a:cubicBezTo>
                  <a:cubicBezTo>
                    <a:pt x="96" y="241"/>
                    <a:pt x="96" y="241"/>
                    <a:pt x="96" y="241"/>
                  </a:cubicBezTo>
                  <a:cubicBezTo>
                    <a:pt x="152" y="115"/>
                    <a:pt x="152" y="115"/>
                    <a:pt x="152" y="115"/>
                  </a:cubicBezTo>
                  <a:cubicBezTo>
                    <a:pt x="152" y="177"/>
                    <a:pt x="152" y="177"/>
                    <a:pt x="152" y="177"/>
                  </a:cubicBezTo>
                  <a:cubicBezTo>
                    <a:pt x="152" y="177"/>
                    <a:pt x="152" y="177"/>
                    <a:pt x="152" y="177"/>
                  </a:cubicBezTo>
                  <a:lnTo>
                    <a:pt x="152" y="2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1" name="Group 96"/>
            <p:cNvGrpSpPr/>
            <p:nvPr/>
          </p:nvGrpSpPr>
          <p:grpSpPr>
            <a:xfrm>
              <a:off x="0" y="4621594"/>
              <a:ext cx="2005694" cy="694944"/>
              <a:chOff x="449943" y="4621594"/>
              <a:chExt cx="2005694" cy="694944"/>
            </a:xfrm>
            <a:grpFill/>
          </p:grpSpPr>
          <p:sp>
            <p:nvSpPr>
              <p:cNvPr id="33" name="Freeform 22"/>
              <p:cNvSpPr>
                <a:spLocks noEditPoints="1"/>
              </p:cNvSpPr>
              <p:nvPr/>
            </p:nvSpPr>
            <p:spPr bwMode="auto">
              <a:xfrm>
                <a:off x="1980974" y="4621594"/>
                <a:ext cx="474663" cy="694944"/>
              </a:xfrm>
              <a:custGeom>
                <a:avLst/>
                <a:gdLst/>
                <a:ahLst/>
                <a:cxnLst>
                  <a:cxn ang="0">
                    <a:pos x="254" y="192"/>
                  </a:cxn>
                  <a:cxn ang="0">
                    <a:pos x="246" y="80"/>
                  </a:cxn>
                  <a:cxn ang="0">
                    <a:pos x="127" y="0"/>
                  </a:cxn>
                  <a:cxn ang="0">
                    <a:pos x="9" y="80"/>
                  </a:cxn>
                  <a:cxn ang="0">
                    <a:pos x="0" y="192"/>
                  </a:cxn>
                  <a:cxn ang="0">
                    <a:pos x="9" y="304"/>
                  </a:cxn>
                  <a:cxn ang="0">
                    <a:pos x="127" y="384"/>
                  </a:cxn>
                  <a:cxn ang="0">
                    <a:pos x="246" y="304"/>
                  </a:cxn>
                  <a:cxn ang="0">
                    <a:pos x="254" y="192"/>
                  </a:cxn>
                  <a:cxn ang="0">
                    <a:pos x="127" y="309"/>
                  </a:cxn>
                  <a:cxn ang="0">
                    <a:pos x="97" y="288"/>
                  </a:cxn>
                  <a:cxn ang="0">
                    <a:pos x="93" y="192"/>
                  </a:cxn>
                  <a:cxn ang="0">
                    <a:pos x="97" y="96"/>
                  </a:cxn>
                  <a:cxn ang="0">
                    <a:pos x="127" y="76"/>
                  </a:cxn>
                  <a:cxn ang="0">
                    <a:pos x="158" y="96"/>
                  </a:cxn>
                  <a:cxn ang="0">
                    <a:pos x="162" y="192"/>
                  </a:cxn>
                  <a:cxn ang="0">
                    <a:pos x="158" y="289"/>
                  </a:cxn>
                  <a:cxn ang="0">
                    <a:pos x="127" y="309"/>
                  </a:cxn>
                </a:cxnLst>
                <a:rect l="0" t="0" r="r" b="b"/>
                <a:pathLst>
                  <a:path w="254" h="384">
                    <a:moveTo>
                      <a:pt x="254" y="192"/>
                    </a:moveTo>
                    <a:cubicBezTo>
                      <a:pt x="254" y="114"/>
                      <a:pt x="252" y="98"/>
                      <a:pt x="246" y="80"/>
                    </a:cubicBezTo>
                    <a:cubicBezTo>
                      <a:pt x="229" y="30"/>
                      <a:pt x="189" y="0"/>
                      <a:pt x="127" y="0"/>
                    </a:cubicBezTo>
                    <a:cubicBezTo>
                      <a:pt x="66" y="0"/>
                      <a:pt x="26" y="30"/>
                      <a:pt x="9" y="80"/>
                    </a:cubicBezTo>
                    <a:cubicBezTo>
                      <a:pt x="3" y="98"/>
                      <a:pt x="0" y="114"/>
                      <a:pt x="0" y="192"/>
                    </a:cubicBezTo>
                    <a:cubicBezTo>
                      <a:pt x="0" y="270"/>
                      <a:pt x="3" y="286"/>
                      <a:pt x="9" y="304"/>
                    </a:cubicBezTo>
                    <a:cubicBezTo>
                      <a:pt x="25" y="354"/>
                      <a:pt x="66" y="384"/>
                      <a:pt x="127" y="384"/>
                    </a:cubicBezTo>
                    <a:cubicBezTo>
                      <a:pt x="189" y="384"/>
                      <a:pt x="229" y="355"/>
                      <a:pt x="246" y="304"/>
                    </a:cubicBezTo>
                    <a:cubicBezTo>
                      <a:pt x="251" y="286"/>
                      <a:pt x="254" y="271"/>
                      <a:pt x="254" y="192"/>
                    </a:cubicBezTo>
                    <a:close/>
                    <a:moveTo>
                      <a:pt x="127" y="309"/>
                    </a:moveTo>
                    <a:cubicBezTo>
                      <a:pt x="111" y="309"/>
                      <a:pt x="102" y="302"/>
                      <a:pt x="97" y="288"/>
                    </a:cubicBezTo>
                    <a:cubicBezTo>
                      <a:pt x="94" y="280"/>
                      <a:pt x="93" y="272"/>
                      <a:pt x="93" y="192"/>
                    </a:cubicBezTo>
                    <a:cubicBezTo>
                      <a:pt x="93" y="113"/>
                      <a:pt x="94" y="104"/>
                      <a:pt x="97" y="96"/>
                    </a:cubicBezTo>
                    <a:cubicBezTo>
                      <a:pt x="102" y="82"/>
                      <a:pt x="112" y="76"/>
                      <a:pt x="127" y="76"/>
                    </a:cubicBezTo>
                    <a:cubicBezTo>
                      <a:pt x="143" y="76"/>
                      <a:pt x="154" y="82"/>
                      <a:pt x="158" y="96"/>
                    </a:cubicBezTo>
                    <a:cubicBezTo>
                      <a:pt x="161" y="104"/>
                      <a:pt x="162" y="113"/>
                      <a:pt x="162" y="192"/>
                    </a:cubicBezTo>
                    <a:cubicBezTo>
                      <a:pt x="161" y="272"/>
                      <a:pt x="160" y="280"/>
                      <a:pt x="158" y="289"/>
                    </a:cubicBezTo>
                    <a:cubicBezTo>
                      <a:pt x="153" y="302"/>
                      <a:pt x="143" y="309"/>
                      <a:pt x="127" y="30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33"/>
              <p:cNvSpPr/>
              <p:nvPr/>
            </p:nvSpPr>
            <p:spPr>
              <a:xfrm>
                <a:off x="449943" y="4621594"/>
                <a:ext cx="1756682" cy="694944"/>
              </a:xfrm>
              <a:custGeom>
                <a:avLst/>
                <a:gdLst>
                  <a:gd name="connsiteX0" fmla="*/ 0 w 2148839"/>
                  <a:gd name="connsiteY0" fmla="*/ 0 h 694944"/>
                  <a:gd name="connsiteX1" fmla="*/ 2148839 w 2148839"/>
                  <a:gd name="connsiteY1" fmla="*/ 0 h 694944"/>
                  <a:gd name="connsiteX2" fmla="*/ 2148839 w 2148839"/>
                  <a:gd name="connsiteY2" fmla="*/ 694944 h 694944"/>
                  <a:gd name="connsiteX3" fmla="*/ 0 w 2148839"/>
                  <a:gd name="connsiteY3" fmla="*/ 694944 h 694944"/>
                  <a:gd name="connsiteX4" fmla="*/ 0 w 2148839"/>
                  <a:gd name="connsiteY4" fmla="*/ 0 h 694944"/>
                  <a:gd name="connsiteX0" fmla="*/ 0 w 2148839"/>
                  <a:gd name="connsiteY0" fmla="*/ 0 h 694944"/>
                  <a:gd name="connsiteX1" fmla="*/ 2148839 w 2148839"/>
                  <a:gd name="connsiteY1" fmla="*/ 0 h 694944"/>
                  <a:gd name="connsiteX2" fmla="*/ 2148839 w 2148839"/>
                  <a:gd name="connsiteY2" fmla="*/ 694944 h 694944"/>
                  <a:gd name="connsiteX3" fmla="*/ 0 w 2148839"/>
                  <a:gd name="connsiteY3" fmla="*/ 694944 h 694944"/>
                  <a:gd name="connsiteX4" fmla="*/ 0 w 2148839"/>
                  <a:gd name="connsiteY4" fmla="*/ 0 h 694944"/>
                  <a:gd name="connsiteX0" fmla="*/ 0 w 2148839"/>
                  <a:gd name="connsiteY0" fmla="*/ 0 h 695071"/>
                  <a:gd name="connsiteX1" fmla="*/ 2148839 w 2148839"/>
                  <a:gd name="connsiteY1" fmla="*/ 0 h 695071"/>
                  <a:gd name="connsiteX2" fmla="*/ 2148839 w 2148839"/>
                  <a:gd name="connsiteY2" fmla="*/ 694944 h 695071"/>
                  <a:gd name="connsiteX3" fmla="*/ 0 w 2148839"/>
                  <a:gd name="connsiteY3" fmla="*/ 694944 h 695071"/>
                  <a:gd name="connsiteX4" fmla="*/ 0 w 2148839"/>
                  <a:gd name="connsiteY4" fmla="*/ 0 h 695071"/>
                  <a:gd name="connsiteX0" fmla="*/ 0 w 2473218"/>
                  <a:gd name="connsiteY0" fmla="*/ 0 h 701611"/>
                  <a:gd name="connsiteX1" fmla="*/ 2148839 w 2473218"/>
                  <a:gd name="connsiteY1" fmla="*/ 0 h 701611"/>
                  <a:gd name="connsiteX2" fmla="*/ 1946275 w 2473218"/>
                  <a:gd name="connsiteY2" fmla="*/ 585787 h 701611"/>
                  <a:gd name="connsiteX3" fmla="*/ 2148839 w 2473218"/>
                  <a:gd name="connsiteY3" fmla="*/ 694944 h 701611"/>
                  <a:gd name="connsiteX4" fmla="*/ 0 w 2473218"/>
                  <a:gd name="connsiteY4" fmla="*/ 694944 h 701611"/>
                  <a:gd name="connsiteX5" fmla="*/ 0 w 2473218"/>
                  <a:gd name="connsiteY5" fmla="*/ 0 h 701611"/>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473218"/>
                  <a:gd name="connsiteY0" fmla="*/ 0 h 694944"/>
                  <a:gd name="connsiteX1" fmla="*/ 2148839 w 2473218"/>
                  <a:gd name="connsiteY1" fmla="*/ 0 h 694944"/>
                  <a:gd name="connsiteX2" fmla="*/ 2000250 w 2473218"/>
                  <a:gd name="connsiteY2" fmla="*/ 557212 h 694944"/>
                  <a:gd name="connsiteX3" fmla="*/ 2148839 w 2473218"/>
                  <a:gd name="connsiteY3" fmla="*/ 694944 h 694944"/>
                  <a:gd name="connsiteX4" fmla="*/ 0 w 2473218"/>
                  <a:gd name="connsiteY4" fmla="*/ 694944 h 694944"/>
                  <a:gd name="connsiteX5" fmla="*/ 0 w 2473218"/>
                  <a:gd name="connsiteY5" fmla="*/ 0 h 694944"/>
                  <a:gd name="connsiteX0" fmla="*/ 0 w 2526135"/>
                  <a:gd name="connsiteY0" fmla="*/ 0 h 694944"/>
                  <a:gd name="connsiteX1" fmla="*/ 2148839 w 2526135"/>
                  <a:gd name="connsiteY1" fmla="*/ 0 h 694944"/>
                  <a:gd name="connsiteX2" fmla="*/ 2263774 w 2526135"/>
                  <a:gd name="connsiteY2" fmla="*/ 134937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526135"/>
                  <a:gd name="connsiteY0" fmla="*/ 0 h 694944"/>
                  <a:gd name="connsiteX1" fmla="*/ 2148839 w 2526135"/>
                  <a:gd name="connsiteY1" fmla="*/ 0 h 694944"/>
                  <a:gd name="connsiteX2" fmla="*/ 1984374 w 2526135"/>
                  <a:gd name="connsiteY2" fmla="*/ 134937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526135"/>
                  <a:gd name="connsiteY0" fmla="*/ 0 h 694944"/>
                  <a:gd name="connsiteX1" fmla="*/ 2148839 w 2526135"/>
                  <a:gd name="connsiteY1" fmla="*/ 0 h 694944"/>
                  <a:gd name="connsiteX2" fmla="*/ 2003424 w 2526135"/>
                  <a:gd name="connsiteY2" fmla="*/ 131762 h 694944"/>
                  <a:gd name="connsiteX3" fmla="*/ 2000250 w 2526135"/>
                  <a:gd name="connsiteY3" fmla="*/ 557212 h 694944"/>
                  <a:gd name="connsiteX4" fmla="*/ 2148839 w 2526135"/>
                  <a:gd name="connsiteY4" fmla="*/ 694944 h 694944"/>
                  <a:gd name="connsiteX5" fmla="*/ 0 w 2526135"/>
                  <a:gd name="connsiteY5" fmla="*/ 694944 h 694944"/>
                  <a:gd name="connsiteX6" fmla="*/ 0 w 2526135"/>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 name="connsiteX0" fmla="*/ 0 w 2148839"/>
                  <a:gd name="connsiteY0" fmla="*/ 0 h 694944"/>
                  <a:gd name="connsiteX1" fmla="*/ 2148839 w 2148839"/>
                  <a:gd name="connsiteY1" fmla="*/ 0 h 694944"/>
                  <a:gd name="connsiteX2" fmla="*/ 2003424 w 2148839"/>
                  <a:gd name="connsiteY2" fmla="*/ 131762 h 694944"/>
                  <a:gd name="connsiteX3" fmla="*/ 2000250 w 2148839"/>
                  <a:gd name="connsiteY3" fmla="*/ 557212 h 694944"/>
                  <a:gd name="connsiteX4" fmla="*/ 2148839 w 2148839"/>
                  <a:gd name="connsiteY4" fmla="*/ 694944 h 694944"/>
                  <a:gd name="connsiteX5" fmla="*/ 0 w 2148839"/>
                  <a:gd name="connsiteY5" fmla="*/ 694944 h 694944"/>
                  <a:gd name="connsiteX6" fmla="*/ 0 w 2148839"/>
                  <a:gd name="connsiteY6" fmla="*/ 0 h 69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8839" h="694944">
                    <a:moveTo>
                      <a:pt x="0" y="0"/>
                    </a:moveTo>
                    <a:lnTo>
                      <a:pt x="2148839" y="0"/>
                    </a:lnTo>
                    <a:cubicBezTo>
                      <a:pt x="2043535" y="47889"/>
                      <a:pt x="2025014" y="64293"/>
                      <a:pt x="2003424" y="131762"/>
                    </a:cubicBezTo>
                    <a:cubicBezTo>
                      <a:pt x="1978659" y="224631"/>
                      <a:pt x="2019406" y="463878"/>
                      <a:pt x="2000250" y="557212"/>
                    </a:cubicBezTo>
                    <a:cubicBezTo>
                      <a:pt x="2051050" y="647636"/>
                      <a:pt x="2082693" y="651351"/>
                      <a:pt x="2148839" y="694944"/>
                    </a:cubicBezTo>
                    <a:lnTo>
                      <a:pt x="0" y="6949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sp>
          <p:nvSpPr>
            <p:cNvPr id="32" name="Content Placeholder 5"/>
            <p:cNvSpPr txBox="1">
              <a:spLocks/>
            </p:cNvSpPr>
            <p:nvPr/>
          </p:nvSpPr>
          <p:spPr>
            <a:xfrm>
              <a:off x="2662092" y="4827266"/>
              <a:ext cx="3066545" cy="323165"/>
            </a:xfrm>
            <a:prstGeom prst="rect">
              <a:avLst/>
            </a:prstGeom>
            <a:grpFill/>
          </p:spPr>
          <p:txBody>
            <a:bodyPr vert="horz" wrap="none" lIns="0" tIns="0" rIns="0" bIns="0" rtlCol="0">
              <a:spAutoFit/>
            </a:bodyPr>
            <a:lstStyle/>
            <a:p>
              <a:pPr defTabSz="914342">
                <a:lnSpc>
                  <a:spcPct val="150000"/>
                </a:lnSpc>
                <a:spcBef>
                  <a:spcPts val="600"/>
                </a:spcBef>
                <a:spcAft>
                  <a:spcPts val="600"/>
                </a:spcAft>
                <a:buClr>
                  <a:schemeClr val="accent5"/>
                </a:buClr>
              </a:pPr>
              <a:r>
                <a:rPr lang="en-US" sz="1400" b="1" dirty="0">
                  <a:solidFill>
                    <a:schemeClr val="bg1"/>
                  </a:solidFill>
                  <a:latin typeface="+mj-lt"/>
                </a:rPr>
                <a:t>Capgemini’s Value Proposition</a:t>
              </a:r>
            </a:p>
          </p:txBody>
        </p:sp>
      </p:grpSp>
      <p:grpSp>
        <p:nvGrpSpPr>
          <p:cNvPr id="87" name="Group 86"/>
          <p:cNvGrpSpPr/>
          <p:nvPr/>
        </p:nvGrpSpPr>
        <p:grpSpPr>
          <a:xfrm>
            <a:off x="1812995" y="3858229"/>
            <a:ext cx="464815" cy="554355"/>
            <a:chOff x="598488" y="3360738"/>
            <a:chExt cx="560387" cy="668337"/>
          </a:xfrm>
          <a:solidFill>
            <a:schemeClr val="bg1"/>
          </a:solidFill>
        </p:grpSpPr>
        <p:sp>
          <p:nvSpPr>
            <p:cNvPr id="230442" name="Freeform 42"/>
            <p:cNvSpPr>
              <a:spLocks/>
            </p:cNvSpPr>
            <p:nvPr/>
          </p:nvSpPr>
          <p:spPr bwMode="auto">
            <a:xfrm>
              <a:off x="730250" y="3530600"/>
              <a:ext cx="304800" cy="498475"/>
            </a:xfrm>
            <a:custGeom>
              <a:avLst/>
              <a:gdLst/>
              <a:ahLst/>
              <a:cxnLst>
                <a:cxn ang="0">
                  <a:pos x="60" y="76"/>
                </a:cxn>
                <a:cxn ang="0">
                  <a:pos x="81" y="40"/>
                </a:cxn>
                <a:cxn ang="0">
                  <a:pos x="41" y="0"/>
                </a:cxn>
                <a:cxn ang="0">
                  <a:pos x="0" y="40"/>
                </a:cxn>
                <a:cxn ang="0">
                  <a:pos x="21" y="76"/>
                </a:cxn>
                <a:cxn ang="0">
                  <a:pos x="21" y="96"/>
                </a:cxn>
                <a:cxn ang="0">
                  <a:pos x="60" y="96"/>
                </a:cxn>
                <a:cxn ang="0">
                  <a:pos x="60" y="117"/>
                </a:cxn>
                <a:cxn ang="0">
                  <a:pos x="52" y="126"/>
                </a:cxn>
                <a:cxn ang="0">
                  <a:pos x="52" y="126"/>
                </a:cxn>
                <a:cxn ang="0">
                  <a:pos x="41" y="133"/>
                </a:cxn>
                <a:cxn ang="0">
                  <a:pos x="29" y="126"/>
                </a:cxn>
                <a:cxn ang="0">
                  <a:pos x="29" y="126"/>
                </a:cxn>
                <a:cxn ang="0">
                  <a:pos x="21" y="117"/>
                </a:cxn>
                <a:cxn ang="0">
                  <a:pos x="21" y="109"/>
                </a:cxn>
              </a:cxnLst>
              <a:rect l="0" t="0" r="r" b="b"/>
              <a:pathLst>
                <a:path w="81" h="133">
                  <a:moveTo>
                    <a:pt x="60" y="76"/>
                  </a:moveTo>
                  <a:cubicBezTo>
                    <a:pt x="72" y="69"/>
                    <a:pt x="81" y="56"/>
                    <a:pt x="81" y="40"/>
                  </a:cubicBezTo>
                  <a:cubicBezTo>
                    <a:pt x="81" y="18"/>
                    <a:pt x="63" y="0"/>
                    <a:pt x="41" y="0"/>
                  </a:cubicBezTo>
                  <a:cubicBezTo>
                    <a:pt x="18" y="0"/>
                    <a:pt x="0" y="18"/>
                    <a:pt x="0" y="40"/>
                  </a:cubicBezTo>
                  <a:cubicBezTo>
                    <a:pt x="0" y="56"/>
                    <a:pt x="9" y="69"/>
                    <a:pt x="21" y="76"/>
                  </a:cubicBezTo>
                  <a:cubicBezTo>
                    <a:pt x="21" y="96"/>
                    <a:pt x="21" y="96"/>
                    <a:pt x="21" y="96"/>
                  </a:cubicBezTo>
                  <a:cubicBezTo>
                    <a:pt x="60" y="96"/>
                    <a:pt x="60" y="96"/>
                    <a:pt x="60" y="96"/>
                  </a:cubicBezTo>
                  <a:cubicBezTo>
                    <a:pt x="60" y="117"/>
                    <a:pt x="60" y="117"/>
                    <a:pt x="60" y="117"/>
                  </a:cubicBezTo>
                  <a:cubicBezTo>
                    <a:pt x="60" y="120"/>
                    <a:pt x="57" y="124"/>
                    <a:pt x="52" y="126"/>
                  </a:cubicBezTo>
                  <a:cubicBezTo>
                    <a:pt x="52" y="126"/>
                    <a:pt x="52" y="126"/>
                    <a:pt x="52" y="126"/>
                  </a:cubicBezTo>
                  <a:cubicBezTo>
                    <a:pt x="52" y="130"/>
                    <a:pt x="47" y="133"/>
                    <a:pt x="41" y="133"/>
                  </a:cubicBezTo>
                  <a:cubicBezTo>
                    <a:pt x="34" y="133"/>
                    <a:pt x="29" y="130"/>
                    <a:pt x="29" y="126"/>
                  </a:cubicBezTo>
                  <a:cubicBezTo>
                    <a:pt x="29" y="126"/>
                    <a:pt x="29" y="126"/>
                    <a:pt x="29" y="126"/>
                  </a:cubicBezTo>
                  <a:cubicBezTo>
                    <a:pt x="24" y="124"/>
                    <a:pt x="21" y="120"/>
                    <a:pt x="21" y="117"/>
                  </a:cubicBezTo>
                  <a:cubicBezTo>
                    <a:pt x="21" y="109"/>
                    <a:pt x="21" y="109"/>
                    <a:pt x="21" y="109"/>
                  </a:cubicBezTo>
                </a:path>
              </a:pathLst>
            </a:cu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443" name="Freeform 43"/>
            <p:cNvSpPr>
              <a:spLocks/>
            </p:cNvSpPr>
            <p:nvPr/>
          </p:nvSpPr>
          <p:spPr bwMode="auto">
            <a:xfrm>
              <a:off x="790575" y="3582988"/>
              <a:ext cx="107950" cy="107950"/>
            </a:xfrm>
            <a:custGeom>
              <a:avLst/>
              <a:gdLst/>
              <a:ahLst/>
              <a:cxnLst>
                <a:cxn ang="0">
                  <a:pos x="0" y="29"/>
                </a:cxn>
                <a:cxn ang="0">
                  <a:pos x="29" y="0"/>
                </a:cxn>
              </a:cxnLst>
              <a:rect l="0" t="0" r="r" b="b"/>
              <a:pathLst>
                <a:path w="29" h="29">
                  <a:moveTo>
                    <a:pt x="0" y="29"/>
                  </a:moveTo>
                  <a:cubicBezTo>
                    <a:pt x="0" y="13"/>
                    <a:pt x="13" y="0"/>
                    <a:pt x="29" y="0"/>
                  </a:cubicBezTo>
                </a:path>
              </a:pathLst>
            </a:cu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444" name="Line 44"/>
            <p:cNvSpPr>
              <a:spLocks noChangeShapeType="1"/>
            </p:cNvSpPr>
            <p:nvPr/>
          </p:nvSpPr>
          <p:spPr bwMode="auto">
            <a:xfrm flipV="1">
              <a:off x="884238" y="3360738"/>
              <a:ext cx="1588" cy="112713"/>
            </a:xfrm>
            <a:prstGeom prst="lin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445" name="Line 45"/>
            <p:cNvSpPr>
              <a:spLocks noChangeShapeType="1"/>
            </p:cNvSpPr>
            <p:nvPr/>
          </p:nvSpPr>
          <p:spPr bwMode="auto">
            <a:xfrm flipH="1" flipV="1">
              <a:off x="603250" y="3519488"/>
              <a:ext cx="96838" cy="55563"/>
            </a:xfrm>
            <a:prstGeom prst="lin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446" name="Line 46"/>
            <p:cNvSpPr>
              <a:spLocks noChangeShapeType="1"/>
            </p:cNvSpPr>
            <p:nvPr/>
          </p:nvSpPr>
          <p:spPr bwMode="auto">
            <a:xfrm flipH="1">
              <a:off x="598488" y="3781425"/>
              <a:ext cx="98425" cy="55563"/>
            </a:xfrm>
            <a:prstGeom prst="lin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447" name="Line 47"/>
            <p:cNvSpPr>
              <a:spLocks noChangeShapeType="1"/>
            </p:cNvSpPr>
            <p:nvPr/>
          </p:nvSpPr>
          <p:spPr bwMode="auto">
            <a:xfrm>
              <a:off x="1057275" y="3792538"/>
              <a:ext cx="93663" cy="52388"/>
            </a:xfrm>
            <a:prstGeom prst="lin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448" name="Line 48"/>
            <p:cNvSpPr>
              <a:spLocks noChangeShapeType="1"/>
            </p:cNvSpPr>
            <p:nvPr/>
          </p:nvSpPr>
          <p:spPr bwMode="auto">
            <a:xfrm flipV="1">
              <a:off x="1060450" y="3525838"/>
              <a:ext cx="98425" cy="57150"/>
            </a:xfrm>
            <a:prstGeom prst="lin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6" name="Group 95"/>
          <p:cNvGrpSpPr/>
          <p:nvPr/>
        </p:nvGrpSpPr>
        <p:grpSpPr>
          <a:xfrm flipH="1">
            <a:off x="1757037" y="4777945"/>
            <a:ext cx="576728" cy="541338"/>
            <a:chOff x="690563" y="4267200"/>
            <a:chExt cx="698500" cy="655638"/>
          </a:xfrm>
          <a:solidFill>
            <a:schemeClr val="bg1"/>
          </a:solidFill>
        </p:grpSpPr>
        <p:sp>
          <p:nvSpPr>
            <p:cNvPr id="230453" name="Freeform 53"/>
            <p:cNvSpPr>
              <a:spLocks/>
            </p:cNvSpPr>
            <p:nvPr/>
          </p:nvSpPr>
          <p:spPr bwMode="auto">
            <a:xfrm>
              <a:off x="690563" y="4267200"/>
              <a:ext cx="533400" cy="655638"/>
            </a:xfrm>
            <a:custGeom>
              <a:avLst/>
              <a:gdLst/>
              <a:ahLst/>
              <a:cxnLst>
                <a:cxn ang="0">
                  <a:pos x="142" y="86"/>
                </a:cxn>
                <a:cxn ang="0">
                  <a:pos x="121" y="86"/>
                </a:cxn>
                <a:cxn ang="0">
                  <a:pos x="112" y="81"/>
                </a:cxn>
                <a:cxn ang="0">
                  <a:pos x="86" y="41"/>
                </a:cxn>
                <a:cxn ang="0">
                  <a:pos x="86" y="13"/>
                </a:cxn>
                <a:cxn ang="0">
                  <a:pos x="74" y="8"/>
                </a:cxn>
                <a:cxn ang="0">
                  <a:pos x="66" y="72"/>
                </a:cxn>
                <a:cxn ang="0">
                  <a:pos x="59" y="77"/>
                </a:cxn>
                <a:cxn ang="0">
                  <a:pos x="15" y="77"/>
                </a:cxn>
                <a:cxn ang="0">
                  <a:pos x="3" y="89"/>
                </a:cxn>
                <a:cxn ang="0">
                  <a:pos x="16" y="102"/>
                </a:cxn>
                <a:cxn ang="0">
                  <a:pos x="0" y="118"/>
                </a:cxn>
                <a:cxn ang="0">
                  <a:pos x="16" y="130"/>
                </a:cxn>
                <a:cxn ang="0">
                  <a:pos x="5" y="142"/>
                </a:cxn>
                <a:cxn ang="0">
                  <a:pos x="21" y="154"/>
                </a:cxn>
                <a:cxn ang="0">
                  <a:pos x="12" y="163"/>
                </a:cxn>
                <a:cxn ang="0">
                  <a:pos x="24" y="175"/>
                </a:cxn>
                <a:cxn ang="0">
                  <a:pos x="105" y="175"/>
                </a:cxn>
                <a:cxn ang="0">
                  <a:pos x="116" y="164"/>
                </a:cxn>
              </a:cxnLst>
              <a:rect l="0" t="0" r="r" b="b"/>
              <a:pathLst>
                <a:path w="142" h="175">
                  <a:moveTo>
                    <a:pt x="142" y="86"/>
                  </a:moveTo>
                  <a:cubicBezTo>
                    <a:pt x="121" y="86"/>
                    <a:pt x="121" y="86"/>
                    <a:pt x="121" y="86"/>
                  </a:cubicBezTo>
                  <a:cubicBezTo>
                    <a:pt x="121" y="86"/>
                    <a:pt x="115" y="84"/>
                    <a:pt x="112" y="81"/>
                  </a:cubicBezTo>
                  <a:cubicBezTo>
                    <a:pt x="109" y="78"/>
                    <a:pt x="86" y="54"/>
                    <a:pt x="86" y="41"/>
                  </a:cubicBezTo>
                  <a:cubicBezTo>
                    <a:pt x="85" y="31"/>
                    <a:pt x="86" y="13"/>
                    <a:pt x="86" y="13"/>
                  </a:cubicBezTo>
                  <a:cubicBezTo>
                    <a:pt x="86" y="13"/>
                    <a:pt x="86" y="0"/>
                    <a:pt x="74" y="8"/>
                  </a:cubicBezTo>
                  <a:cubicBezTo>
                    <a:pt x="67" y="13"/>
                    <a:pt x="54" y="30"/>
                    <a:pt x="66" y="72"/>
                  </a:cubicBezTo>
                  <a:cubicBezTo>
                    <a:pt x="67" y="75"/>
                    <a:pt x="67" y="77"/>
                    <a:pt x="59" y="77"/>
                  </a:cubicBezTo>
                  <a:cubicBezTo>
                    <a:pt x="15" y="77"/>
                    <a:pt x="15" y="77"/>
                    <a:pt x="15" y="77"/>
                  </a:cubicBezTo>
                  <a:cubicBezTo>
                    <a:pt x="15" y="77"/>
                    <a:pt x="3" y="78"/>
                    <a:pt x="3" y="89"/>
                  </a:cubicBezTo>
                  <a:cubicBezTo>
                    <a:pt x="3" y="100"/>
                    <a:pt x="8" y="102"/>
                    <a:pt x="16" y="102"/>
                  </a:cubicBezTo>
                  <a:cubicBezTo>
                    <a:pt x="16" y="102"/>
                    <a:pt x="0" y="102"/>
                    <a:pt x="0" y="118"/>
                  </a:cubicBezTo>
                  <a:cubicBezTo>
                    <a:pt x="0" y="124"/>
                    <a:pt x="8" y="130"/>
                    <a:pt x="16" y="130"/>
                  </a:cubicBezTo>
                  <a:cubicBezTo>
                    <a:pt x="16" y="130"/>
                    <a:pt x="5" y="133"/>
                    <a:pt x="5" y="142"/>
                  </a:cubicBezTo>
                  <a:cubicBezTo>
                    <a:pt x="5" y="151"/>
                    <a:pt x="16" y="154"/>
                    <a:pt x="21" y="154"/>
                  </a:cubicBezTo>
                  <a:cubicBezTo>
                    <a:pt x="21" y="154"/>
                    <a:pt x="12" y="155"/>
                    <a:pt x="12" y="163"/>
                  </a:cubicBezTo>
                  <a:cubicBezTo>
                    <a:pt x="12" y="172"/>
                    <a:pt x="19" y="175"/>
                    <a:pt x="24" y="175"/>
                  </a:cubicBezTo>
                  <a:cubicBezTo>
                    <a:pt x="105" y="175"/>
                    <a:pt x="105" y="175"/>
                    <a:pt x="105" y="175"/>
                  </a:cubicBezTo>
                  <a:cubicBezTo>
                    <a:pt x="105" y="175"/>
                    <a:pt x="116" y="175"/>
                    <a:pt x="116" y="164"/>
                  </a:cubicBezTo>
                </a:path>
              </a:pathLst>
            </a:cu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454" name="Freeform 54"/>
            <p:cNvSpPr>
              <a:spLocks/>
            </p:cNvSpPr>
            <p:nvPr/>
          </p:nvSpPr>
          <p:spPr bwMode="auto">
            <a:xfrm>
              <a:off x="1227138" y="4529138"/>
              <a:ext cx="161925" cy="393700"/>
            </a:xfrm>
            <a:custGeom>
              <a:avLst/>
              <a:gdLst/>
              <a:ahLst/>
              <a:cxnLst>
                <a:cxn ang="0">
                  <a:pos x="43" y="0"/>
                </a:cxn>
                <a:cxn ang="0">
                  <a:pos x="13" y="0"/>
                </a:cxn>
                <a:cxn ang="0">
                  <a:pos x="0" y="13"/>
                </a:cxn>
                <a:cxn ang="0">
                  <a:pos x="0" y="94"/>
                </a:cxn>
                <a:cxn ang="0">
                  <a:pos x="11" y="105"/>
                </a:cxn>
                <a:cxn ang="0">
                  <a:pos x="43" y="105"/>
                </a:cxn>
              </a:cxnLst>
              <a:rect l="0" t="0" r="r" b="b"/>
              <a:pathLst>
                <a:path w="43" h="105">
                  <a:moveTo>
                    <a:pt x="43" y="0"/>
                  </a:moveTo>
                  <a:cubicBezTo>
                    <a:pt x="13" y="0"/>
                    <a:pt x="13" y="0"/>
                    <a:pt x="13" y="0"/>
                  </a:cubicBezTo>
                  <a:cubicBezTo>
                    <a:pt x="13" y="0"/>
                    <a:pt x="0" y="0"/>
                    <a:pt x="0" y="13"/>
                  </a:cubicBezTo>
                  <a:cubicBezTo>
                    <a:pt x="0" y="94"/>
                    <a:pt x="0" y="94"/>
                    <a:pt x="0" y="94"/>
                  </a:cubicBezTo>
                  <a:cubicBezTo>
                    <a:pt x="0" y="94"/>
                    <a:pt x="5" y="105"/>
                    <a:pt x="11" y="105"/>
                  </a:cubicBezTo>
                  <a:cubicBezTo>
                    <a:pt x="43" y="105"/>
                    <a:pt x="43" y="105"/>
                    <a:pt x="43" y="105"/>
                  </a:cubicBezTo>
                </a:path>
              </a:pathLst>
            </a:cu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455" name="Oval 55"/>
            <p:cNvSpPr>
              <a:spLocks noChangeArrowheads="1"/>
            </p:cNvSpPr>
            <p:nvPr/>
          </p:nvSpPr>
          <p:spPr bwMode="auto">
            <a:xfrm>
              <a:off x="1287463" y="4824413"/>
              <a:ext cx="57150" cy="60325"/>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69" name="Shape 2965"/>
          <p:cNvSpPr/>
          <p:nvPr/>
        </p:nvSpPr>
        <p:spPr>
          <a:xfrm>
            <a:off x="1757037" y="2116135"/>
            <a:ext cx="561410" cy="432000"/>
          </a:xfrm>
          <a:custGeom>
            <a:avLst/>
            <a:gdLst/>
            <a:ahLst/>
            <a:cxnLst>
              <a:cxn ang="0">
                <a:pos x="wd2" y="hd2"/>
              </a:cxn>
              <a:cxn ang="5400000">
                <a:pos x="wd2" y="hd2"/>
              </a:cxn>
              <a:cxn ang="10800000">
                <a:pos x="wd2" y="hd2"/>
              </a:cxn>
              <a:cxn ang="16200000">
                <a:pos x="wd2" y="hd2"/>
              </a:cxn>
            </a:cxnLst>
            <a:rect l="0" t="0" r="r" b="b"/>
            <a:pathLst>
              <a:path w="21508" h="21542" extrusionOk="0">
                <a:moveTo>
                  <a:pt x="21409" y="5972"/>
                </a:moveTo>
                <a:lnTo>
                  <a:pt x="19763" y="8186"/>
                </a:lnTo>
                <a:lnTo>
                  <a:pt x="18666" y="10220"/>
                </a:lnTo>
                <a:cubicBezTo>
                  <a:pt x="18473" y="10526"/>
                  <a:pt x="18266" y="10760"/>
                  <a:pt x="18029" y="10994"/>
                </a:cubicBezTo>
                <a:cubicBezTo>
                  <a:pt x="17732" y="11282"/>
                  <a:pt x="17421" y="11498"/>
                  <a:pt x="17080" y="11678"/>
                </a:cubicBezTo>
                <a:cubicBezTo>
                  <a:pt x="16887" y="11768"/>
                  <a:pt x="16680" y="11840"/>
                  <a:pt x="16472" y="11894"/>
                </a:cubicBezTo>
                <a:cubicBezTo>
                  <a:pt x="16472" y="11894"/>
                  <a:pt x="16472" y="11894"/>
                  <a:pt x="16457" y="11894"/>
                </a:cubicBezTo>
                <a:cubicBezTo>
                  <a:pt x="16264" y="11930"/>
                  <a:pt x="16087" y="11984"/>
                  <a:pt x="15879" y="11984"/>
                </a:cubicBezTo>
                <a:cubicBezTo>
                  <a:pt x="16087" y="11984"/>
                  <a:pt x="16279" y="11930"/>
                  <a:pt x="16472" y="11894"/>
                </a:cubicBezTo>
                <a:cubicBezTo>
                  <a:pt x="16472" y="11894"/>
                  <a:pt x="16472" y="11894"/>
                  <a:pt x="16487" y="11894"/>
                </a:cubicBezTo>
                <a:lnTo>
                  <a:pt x="17273" y="12848"/>
                </a:lnTo>
                <a:cubicBezTo>
                  <a:pt x="17273" y="12848"/>
                  <a:pt x="17273" y="12866"/>
                  <a:pt x="17287" y="12866"/>
                </a:cubicBezTo>
                <a:cubicBezTo>
                  <a:pt x="17539" y="13172"/>
                  <a:pt x="17717" y="13586"/>
                  <a:pt x="17717" y="14054"/>
                </a:cubicBezTo>
                <a:cubicBezTo>
                  <a:pt x="17717" y="14972"/>
                  <a:pt x="17110" y="15692"/>
                  <a:pt x="16368" y="15692"/>
                </a:cubicBezTo>
                <a:cubicBezTo>
                  <a:pt x="16294" y="15692"/>
                  <a:pt x="16220" y="15692"/>
                  <a:pt x="16131" y="15674"/>
                </a:cubicBezTo>
                <a:cubicBezTo>
                  <a:pt x="16146" y="15782"/>
                  <a:pt x="16146" y="15872"/>
                  <a:pt x="16146" y="15980"/>
                </a:cubicBezTo>
                <a:cubicBezTo>
                  <a:pt x="16146" y="16898"/>
                  <a:pt x="15538" y="17618"/>
                  <a:pt x="14797" y="17618"/>
                </a:cubicBezTo>
                <a:cubicBezTo>
                  <a:pt x="14708" y="17618"/>
                  <a:pt x="14619" y="17618"/>
                  <a:pt x="14545" y="17600"/>
                </a:cubicBezTo>
                <a:cubicBezTo>
                  <a:pt x="14545" y="17690"/>
                  <a:pt x="14560" y="17780"/>
                  <a:pt x="14560" y="17888"/>
                </a:cubicBezTo>
                <a:cubicBezTo>
                  <a:pt x="14560" y="18788"/>
                  <a:pt x="13952" y="19526"/>
                  <a:pt x="13211" y="19526"/>
                </a:cubicBezTo>
                <a:cubicBezTo>
                  <a:pt x="13136" y="19526"/>
                  <a:pt x="13062" y="19526"/>
                  <a:pt x="12973" y="19508"/>
                </a:cubicBezTo>
                <a:cubicBezTo>
                  <a:pt x="12988" y="19616"/>
                  <a:pt x="12988" y="19706"/>
                  <a:pt x="12988" y="19814"/>
                </a:cubicBezTo>
                <a:cubicBezTo>
                  <a:pt x="12988" y="20714"/>
                  <a:pt x="12395" y="21452"/>
                  <a:pt x="11639" y="21452"/>
                </a:cubicBezTo>
                <a:cubicBezTo>
                  <a:pt x="11254" y="21452"/>
                  <a:pt x="10898" y="21236"/>
                  <a:pt x="10646" y="20912"/>
                </a:cubicBezTo>
                <a:cubicBezTo>
                  <a:pt x="10616" y="20894"/>
                  <a:pt x="10601" y="20876"/>
                  <a:pt x="10587" y="20858"/>
                </a:cubicBezTo>
                <a:lnTo>
                  <a:pt x="9430" y="19436"/>
                </a:lnTo>
                <a:lnTo>
                  <a:pt x="8215" y="20912"/>
                </a:lnTo>
                <a:cubicBezTo>
                  <a:pt x="7977" y="21308"/>
                  <a:pt x="7607" y="21542"/>
                  <a:pt x="7177" y="21542"/>
                </a:cubicBezTo>
                <a:cubicBezTo>
                  <a:pt x="6450" y="21542"/>
                  <a:pt x="5887" y="20822"/>
                  <a:pt x="5887" y="19958"/>
                </a:cubicBezTo>
                <a:cubicBezTo>
                  <a:pt x="5887" y="19832"/>
                  <a:pt x="5887" y="19706"/>
                  <a:pt x="5917" y="19580"/>
                </a:cubicBezTo>
                <a:cubicBezTo>
                  <a:pt x="5813" y="19598"/>
                  <a:pt x="5709" y="19616"/>
                  <a:pt x="5590" y="19616"/>
                </a:cubicBezTo>
                <a:cubicBezTo>
                  <a:pt x="4864" y="19616"/>
                  <a:pt x="4301" y="18896"/>
                  <a:pt x="4301" y="18032"/>
                </a:cubicBezTo>
                <a:cubicBezTo>
                  <a:pt x="4301" y="17906"/>
                  <a:pt x="4301" y="17798"/>
                  <a:pt x="4330" y="17690"/>
                </a:cubicBezTo>
                <a:cubicBezTo>
                  <a:pt x="4227" y="17708"/>
                  <a:pt x="4123" y="17726"/>
                  <a:pt x="4004" y="17726"/>
                </a:cubicBezTo>
                <a:cubicBezTo>
                  <a:pt x="3278" y="17726"/>
                  <a:pt x="2714" y="17024"/>
                  <a:pt x="2714" y="16160"/>
                </a:cubicBezTo>
                <a:cubicBezTo>
                  <a:pt x="2714" y="16016"/>
                  <a:pt x="2714" y="15890"/>
                  <a:pt x="2744" y="15782"/>
                </a:cubicBezTo>
                <a:cubicBezTo>
                  <a:pt x="2655" y="15800"/>
                  <a:pt x="2566" y="15800"/>
                  <a:pt x="2477" y="15800"/>
                </a:cubicBezTo>
                <a:cubicBezTo>
                  <a:pt x="1751" y="15800"/>
                  <a:pt x="1173" y="15098"/>
                  <a:pt x="1173" y="14234"/>
                </a:cubicBezTo>
                <a:cubicBezTo>
                  <a:pt x="1173" y="13910"/>
                  <a:pt x="1262" y="13586"/>
                  <a:pt x="1410" y="13316"/>
                </a:cubicBezTo>
                <a:cubicBezTo>
                  <a:pt x="1410" y="13298"/>
                  <a:pt x="1410" y="13280"/>
                  <a:pt x="1425" y="13280"/>
                </a:cubicBezTo>
                <a:cubicBezTo>
                  <a:pt x="1439" y="13262"/>
                  <a:pt x="1484" y="13208"/>
                  <a:pt x="1514" y="13172"/>
                </a:cubicBezTo>
                <a:cubicBezTo>
                  <a:pt x="1543" y="13118"/>
                  <a:pt x="1573" y="13064"/>
                  <a:pt x="1617" y="13028"/>
                </a:cubicBezTo>
                <a:cubicBezTo>
                  <a:pt x="1958" y="12578"/>
                  <a:pt x="2522" y="11930"/>
                  <a:pt x="2907" y="11480"/>
                </a:cubicBezTo>
                <a:lnTo>
                  <a:pt x="135" y="8150"/>
                </a:lnTo>
                <a:cubicBezTo>
                  <a:pt x="1" y="7970"/>
                  <a:pt x="-43" y="7736"/>
                  <a:pt x="46" y="7610"/>
                </a:cubicBezTo>
                <a:cubicBezTo>
                  <a:pt x="165" y="7502"/>
                  <a:pt x="342" y="7538"/>
                  <a:pt x="491" y="7718"/>
                </a:cubicBezTo>
                <a:lnTo>
                  <a:pt x="3263" y="11048"/>
                </a:lnTo>
                <a:cubicBezTo>
                  <a:pt x="3485" y="10742"/>
                  <a:pt x="3826" y="10544"/>
                  <a:pt x="4212" y="10544"/>
                </a:cubicBezTo>
                <a:cubicBezTo>
                  <a:pt x="4938" y="10544"/>
                  <a:pt x="5502" y="11264"/>
                  <a:pt x="5502" y="12128"/>
                </a:cubicBezTo>
                <a:cubicBezTo>
                  <a:pt x="5502" y="12254"/>
                  <a:pt x="5502" y="12380"/>
                  <a:pt x="5472" y="12488"/>
                </a:cubicBezTo>
                <a:cubicBezTo>
                  <a:pt x="5561" y="12470"/>
                  <a:pt x="5650" y="12470"/>
                  <a:pt x="5739" y="12470"/>
                </a:cubicBezTo>
                <a:cubicBezTo>
                  <a:pt x="6465" y="12470"/>
                  <a:pt x="7043" y="13190"/>
                  <a:pt x="7043" y="14054"/>
                </a:cubicBezTo>
                <a:cubicBezTo>
                  <a:pt x="7043" y="14180"/>
                  <a:pt x="7043" y="14288"/>
                  <a:pt x="6999" y="14396"/>
                </a:cubicBezTo>
                <a:cubicBezTo>
                  <a:pt x="7117" y="14378"/>
                  <a:pt x="7221" y="14360"/>
                  <a:pt x="7325" y="14360"/>
                </a:cubicBezTo>
                <a:cubicBezTo>
                  <a:pt x="8051" y="14360"/>
                  <a:pt x="8630" y="15080"/>
                  <a:pt x="8630" y="15944"/>
                </a:cubicBezTo>
                <a:cubicBezTo>
                  <a:pt x="8630" y="16070"/>
                  <a:pt x="8630" y="16196"/>
                  <a:pt x="8585" y="16322"/>
                </a:cubicBezTo>
                <a:cubicBezTo>
                  <a:pt x="8704" y="16304"/>
                  <a:pt x="8808" y="16286"/>
                  <a:pt x="8911" y="16286"/>
                </a:cubicBezTo>
                <a:cubicBezTo>
                  <a:pt x="9638" y="16286"/>
                  <a:pt x="10216" y="17006"/>
                  <a:pt x="10216" y="17870"/>
                </a:cubicBezTo>
                <a:cubicBezTo>
                  <a:pt x="10216" y="18230"/>
                  <a:pt x="10112" y="18608"/>
                  <a:pt x="9934" y="18860"/>
                </a:cubicBezTo>
                <a:cubicBezTo>
                  <a:pt x="9934" y="18860"/>
                  <a:pt x="9934" y="18878"/>
                  <a:pt x="9905" y="18878"/>
                </a:cubicBezTo>
                <a:lnTo>
                  <a:pt x="9816" y="18986"/>
                </a:lnTo>
                <a:lnTo>
                  <a:pt x="11002" y="20426"/>
                </a:lnTo>
                <a:cubicBezTo>
                  <a:pt x="11165" y="20678"/>
                  <a:pt x="11402" y="20822"/>
                  <a:pt x="11698" y="20822"/>
                </a:cubicBezTo>
                <a:cubicBezTo>
                  <a:pt x="12173" y="20822"/>
                  <a:pt x="12543" y="20354"/>
                  <a:pt x="12543" y="19796"/>
                </a:cubicBezTo>
                <a:cubicBezTo>
                  <a:pt x="12543" y="19508"/>
                  <a:pt x="12454" y="19256"/>
                  <a:pt x="12306" y="19076"/>
                </a:cubicBezTo>
                <a:cubicBezTo>
                  <a:pt x="12247" y="19040"/>
                  <a:pt x="12217" y="18968"/>
                  <a:pt x="12173" y="18896"/>
                </a:cubicBezTo>
                <a:lnTo>
                  <a:pt x="11565" y="18176"/>
                </a:lnTo>
                <a:lnTo>
                  <a:pt x="10142" y="16430"/>
                </a:lnTo>
                <a:cubicBezTo>
                  <a:pt x="10053" y="16322"/>
                  <a:pt x="10053" y="16124"/>
                  <a:pt x="10142" y="16016"/>
                </a:cubicBezTo>
                <a:cubicBezTo>
                  <a:pt x="10231" y="15908"/>
                  <a:pt x="10394" y="15908"/>
                  <a:pt x="10483" y="16016"/>
                </a:cubicBezTo>
                <a:lnTo>
                  <a:pt x="11876" y="17708"/>
                </a:lnTo>
                <a:lnTo>
                  <a:pt x="12425" y="18392"/>
                </a:lnTo>
                <a:lnTo>
                  <a:pt x="12529" y="18518"/>
                </a:lnTo>
                <a:cubicBezTo>
                  <a:pt x="12692" y="18770"/>
                  <a:pt x="12944" y="18932"/>
                  <a:pt x="13225" y="18932"/>
                </a:cubicBezTo>
                <a:cubicBezTo>
                  <a:pt x="13715" y="18932"/>
                  <a:pt x="14085" y="18446"/>
                  <a:pt x="14085" y="17888"/>
                </a:cubicBezTo>
                <a:cubicBezTo>
                  <a:pt x="14085" y="17600"/>
                  <a:pt x="13996" y="17348"/>
                  <a:pt x="13833" y="17168"/>
                </a:cubicBezTo>
                <a:cubicBezTo>
                  <a:pt x="13804" y="17132"/>
                  <a:pt x="13759" y="17078"/>
                  <a:pt x="13729" y="17042"/>
                </a:cubicBezTo>
                <a:lnTo>
                  <a:pt x="13077" y="16268"/>
                </a:lnTo>
                <a:lnTo>
                  <a:pt x="11713" y="14594"/>
                </a:lnTo>
                <a:cubicBezTo>
                  <a:pt x="11624" y="14486"/>
                  <a:pt x="11624" y="14288"/>
                  <a:pt x="11713" y="14180"/>
                </a:cubicBezTo>
                <a:cubicBezTo>
                  <a:pt x="11802" y="14072"/>
                  <a:pt x="11965" y="14072"/>
                  <a:pt x="12054" y="14180"/>
                </a:cubicBezTo>
                <a:lnTo>
                  <a:pt x="13418" y="15854"/>
                </a:lnTo>
                <a:lnTo>
                  <a:pt x="13996" y="16538"/>
                </a:lnTo>
                <a:lnTo>
                  <a:pt x="14085" y="16646"/>
                </a:lnTo>
                <a:cubicBezTo>
                  <a:pt x="14248" y="16916"/>
                  <a:pt x="14485" y="17060"/>
                  <a:pt x="14782" y="17060"/>
                </a:cubicBezTo>
                <a:cubicBezTo>
                  <a:pt x="15256" y="17060"/>
                  <a:pt x="15627" y="16592"/>
                  <a:pt x="15627" y="16016"/>
                </a:cubicBezTo>
                <a:cubicBezTo>
                  <a:pt x="15627" y="15746"/>
                  <a:pt x="15538" y="15476"/>
                  <a:pt x="15390" y="15314"/>
                </a:cubicBezTo>
                <a:cubicBezTo>
                  <a:pt x="15331" y="15260"/>
                  <a:pt x="15301" y="15206"/>
                  <a:pt x="15256" y="15134"/>
                </a:cubicBezTo>
                <a:lnTo>
                  <a:pt x="13314" y="12776"/>
                </a:lnTo>
                <a:cubicBezTo>
                  <a:pt x="13225" y="12668"/>
                  <a:pt x="13225" y="12470"/>
                  <a:pt x="13314" y="12362"/>
                </a:cubicBezTo>
                <a:cubicBezTo>
                  <a:pt x="13403" y="12254"/>
                  <a:pt x="13566" y="12254"/>
                  <a:pt x="13655" y="12362"/>
                </a:cubicBezTo>
                <a:lnTo>
                  <a:pt x="15597" y="14720"/>
                </a:lnTo>
                <a:lnTo>
                  <a:pt x="15627" y="14774"/>
                </a:lnTo>
                <a:cubicBezTo>
                  <a:pt x="15790" y="15026"/>
                  <a:pt x="16042" y="15188"/>
                  <a:pt x="16324" y="15188"/>
                </a:cubicBezTo>
                <a:cubicBezTo>
                  <a:pt x="16813" y="15188"/>
                  <a:pt x="17184" y="14702"/>
                  <a:pt x="17184" y="14144"/>
                </a:cubicBezTo>
                <a:cubicBezTo>
                  <a:pt x="17184" y="13874"/>
                  <a:pt x="17110" y="13640"/>
                  <a:pt x="16976" y="13478"/>
                </a:cubicBezTo>
                <a:lnTo>
                  <a:pt x="14901" y="10958"/>
                </a:lnTo>
                <a:cubicBezTo>
                  <a:pt x="14886" y="10940"/>
                  <a:pt x="14871" y="10886"/>
                  <a:pt x="14856" y="10868"/>
                </a:cubicBezTo>
                <a:lnTo>
                  <a:pt x="11787" y="7142"/>
                </a:lnTo>
                <a:lnTo>
                  <a:pt x="11298" y="6566"/>
                </a:lnTo>
                <a:cubicBezTo>
                  <a:pt x="11268" y="6512"/>
                  <a:pt x="11254" y="6476"/>
                  <a:pt x="11224" y="6440"/>
                </a:cubicBezTo>
                <a:cubicBezTo>
                  <a:pt x="11224" y="6404"/>
                  <a:pt x="11209" y="6386"/>
                  <a:pt x="11209" y="6368"/>
                </a:cubicBezTo>
                <a:cubicBezTo>
                  <a:pt x="10957" y="5738"/>
                  <a:pt x="10394" y="5324"/>
                  <a:pt x="9771" y="5324"/>
                </a:cubicBezTo>
                <a:cubicBezTo>
                  <a:pt x="9401" y="5324"/>
                  <a:pt x="9030" y="5504"/>
                  <a:pt x="8748" y="5756"/>
                </a:cubicBezTo>
                <a:lnTo>
                  <a:pt x="8748" y="5792"/>
                </a:lnTo>
                <a:lnTo>
                  <a:pt x="8215" y="8618"/>
                </a:lnTo>
                <a:cubicBezTo>
                  <a:pt x="8215" y="8690"/>
                  <a:pt x="8200" y="8744"/>
                  <a:pt x="8170" y="8816"/>
                </a:cubicBezTo>
                <a:cubicBezTo>
                  <a:pt x="8007" y="9392"/>
                  <a:pt x="7533" y="9824"/>
                  <a:pt x="6984" y="9824"/>
                </a:cubicBezTo>
                <a:cubicBezTo>
                  <a:pt x="6302" y="9824"/>
                  <a:pt x="5754" y="9158"/>
                  <a:pt x="5754" y="8330"/>
                </a:cubicBezTo>
                <a:cubicBezTo>
                  <a:pt x="5754" y="8258"/>
                  <a:pt x="5754" y="8150"/>
                  <a:pt x="5768" y="8060"/>
                </a:cubicBezTo>
                <a:cubicBezTo>
                  <a:pt x="5768" y="8042"/>
                  <a:pt x="5768" y="7988"/>
                  <a:pt x="5798" y="7952"/>
                </a:cubicBezTo>
                <a:cubicBezTo>
                  <a:pt x="6095" y="6386"/>
                  <a:pt x="6984" y="1670"/>
                  <a:pt x="6984" y="1670"/>
                </a:cubicBezTo>
                <a:cubicBezTo>
                  <a:pt x="6999" y="1580"/>
                  <a:pt x="7043" y="1472"/>
                  <a:pt x="7073" y="1418"/>
                </a:cubicBezTo>
                <a:cubicBezTo>
                  <a:pt x="7251" y="806"/>
                  <a:pt x="7740" y="374"/>
                  <a:pt x="8303" y="374"/>
                </a:cubicBezTo>
                <a:cubicBezTo>
                  <a:pt x="8481" y="374"/>
                  <a:pt x="8644" y="410"/>
                  <a:pt x="8808" y="500"/>
                </a:cubicBezTo>
                <a:lnTo>
                  <a:pt x="14574" y="2066"/>
                </a:lnTo>
                <a:lnTo>
                  <a:pt x="16012" y="158"/>
                </a:lnTo>
                <a:cubicBezTo>
                  <a:pt x="16176" y="-40"/>
                  <a:pt x="16413" y="-58"/>
                  <a:pt x="16576" y="140"/>
                </a:cubicBezTo>
                <a:lnTo>
                  <a:pt x="21335" y="5378"/>
                </a:lnTo>
                <a:cubicBezTo>
                  <a:pt x="21542" y="5468"/>
                  <a:pt x="21557" y="5756"/>
                  <a:pt x="21409" y="5972"/>
                </a:cubicBezTo>
              </a:path>
            </a:pathLst>
          </a:custGeom>
          <a:solidFill>
            <a:schemeClr val="bg1"/>
          </a:solidFill>
          <a:ln w="3175">
            <a:miter lim="400000"/>
          </a:ln>
        </p:spPr>
        <p:txBody>
          <a:bodyPr lIns="45719" rIns="45719" anchor="ctr"/>
          <a:lstStyle/>
          <a:p>
            <a:pPr defTabSz="457198">
              <a:lnSpc>
                <a:spcPct val="93000"/>
              </a:lnSpc>
              <a:defRPr sz="1800">
                <a:latin typeface="Arial"/>
                <a:ea typeface="Arial"/>
                <a:cs typeface="Arial"/>
                <a:sym typeface="Arial"/>
              </a:defRPr>
            </a:pPr>
            <a:endParaRPr dirty="0"/>
          </a:p>
        </p:txBody>
      </p:sp>
      <p:pic>
        <p:nvPicPr>
          <p:cNvPr id="70" name="Picture 69"/>
          <p:cNvPicPr>
            <a:picLocks noChangeAspect="1"/>
          </p:cNvPicPr>
          <p:nvPr/>
        </p:nvPicPr>
        <p:blipFill>
          <a:blip r:embed="rId2">
            <a:biLevel thresh="25000"/>
          </a:blip>
          <a:stretch>
            <a:fillRect/>
          </a:stretch>
        </p:blipFill>
        <p:spPr>
          <a:xfrm>
            <a:off x="1668524" y="2879422"/>
            <a:ext cx="738437" cy="738437"/>
          </a:xfrm>
          <a:prstGeom prst="rect">
            <a:avLst/>
          </a:prstGeom>
        </p:spPr>
      </p:pic>
    </p:spTree>
    <p:extLst>
      <p:ext uri="{BB962C8B-B14F-4D97-AF65-F5344CB8AC3E}">
        <p14:creationId xmlns:p14="http://schemas.microsoft.com/office/powerpoint/2010/main" val="3285346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Technology Stack</a:t>
            </a:r>
            <a:br>
              <a:rPr lang="en-US" dirty="0"/>
            </a:br>
            <a:r>
              <a:rPr lang="en-US" altLang="en-US" sz="1800" i="1" dirty="0">
                <a:solidFill>
                  <a:srgbClr val="197EB5"/>
                </a:solidFill>
              </a:rPr>
              <a:t>Fabric vs Corda</a:t>
            </a:r>
            <a:endParaRPr lang="en-US" dirty="0">
              <a:solidFill>
                <a:srgbClr val="197EB5"/>
              </a:solidFill>
            </a:endParaRPr>
          </a:p>
        </p:txBody>
      </p:sp>
      <p:sp>
        <p:nvSpPr>
          <p:cNvPr id="6" name="Title 1"/>
          <p:cNvSpPr txBox="1">
            <a:spLocks/>
          </p:cNvSpPr>
          <p:nvPr/>
        </p:nvSpPr>
        <p:spPr>
          <a:xfrm>
            <a:off x="1143003" y="642213"/>
            <a:ext cx="9905999" cy="814447"/>
          </a:xfrm>
          <a:prstGeom prst="rect">
            <a:avLst/>
          </a:prstGeom>
          <a:effectLst/>
        </p:spPr>
        <p:txBody>
          <a:bodyPr vert="horz" lIns="241805" tIns="26867" rIns="134336" bIns="26867" rtlCol="0" anchor="ctr">
            <a:noAutofit/>
          </a:bodyPr>
          <a:lstStyle>
            <a:lvl1pPr marL="285750" indent="0" algn="l" defTabSz="914342" rtl="0" eaLnBrk="1" latinLnBrk="0" hangingPunct="1">
              <a:lnSpc>
                <a:spcPct val="100000"/>
              </a:lnSpc>
              <a:spcBef>
                <a:spcPct val="0"/>
              </a:spcBef>
              <a:buNone/>
              <a:defRPr sz="2800" b="0" kern="1200">
                <a:solidFill>
                  <a:schemeClr val="tx1"/>
                </a:solidFill>
                <a:latin typeface="+mj-lt"/>
                <a:ea typeface="+mj-ea"/>
                <a:cs typeface="+mj-cs"/>
              </a:defRPr>
            </a:lvl1pPr>
          </a:lstStyle>
          <a:p>
            <a:endParaRPr lang="en-US" sz="2276" dirty="0"/>
          </a:p>
        </p:txBody>
      </p:sp>
      <p:graphicFrame>
        <p:nvGraphicFramePr>
          <p:cNvPr id="8" name="Table 7"/>
          <p:cNvGraphicFramePr>
            <a:graphicFrameLocks noGrp="1"/>
          </p:cNvGraphicFramePr>
          <p:nvPr>
            <p:extLst/>
          </p:nvPr>
        </p:nvGraphicFramePr>
        <p:xfrm>
          <a:off x="1253866" y="1815628"/>
          <a:ext cx="4922888" cy="3718147"/>
        </p:xfrm>
        <a:graphic>
          <a:graphicData uri="http://schemas.openxmlformats.org/drawingml/2006/table">
            <a:tbl>
              <a:tblPr firstRow="1" bandRow="1">
                <a:tableStyleId>{5C22544A-7EE6-4342-B048-85BDC9FD1C3A}</a:tableStyleId>
              </a:tblPr>
              <a:tblGrid>
                <a:gridCol w="895473">
                  <a:extLst>
                    <a:ext uri="{9D8B030D-6E8A-4147-A177-3AD203B41FA5}">
                      <a16:colId xmlns="" xmlns:a16="http://schemas.microsoft.com/office/drawing/2014/main" val="20000"/>
                    </a:ext>
                  </a:extLst>
                </a:gridCol>
                <a:gridCol w="956690">
                  <a:extLst>
                    <a:ext uri="{9D8B030D-6E8A-4147-A177-3AD203B41FA5}">
                      <a16:colId xmlns="" xmlns:a16="http://schemas.microsoft.com/office/drawing/2014/main" val="20001"/>
                    </a:ext>
                  </a:extLst>
                </a:gridCol>
                <a:gridCol w="1191834">
                  <a:extLst>
                    <a:ext uri="{9D8B030D-6E8A-4147-A177-3AD203B41FA5}">
                      <a16:colId xmlns="" xmlns:a16="http://schemas.microsoft.com/office/drawing/2014/main" val="20002"/>
                    </a:ext>
                  </a:extLst>
                </a:gridCol>
                <a:gridCol w="785208">
                  <a:extLst>
                    <a:ext uri="{9D8B030D-6E8A-4147-A177-3AD203B41FA5}">
                      <a16:colId xmlns="" xmlns:a16="http://schemas.microsoft.com/office/drawing/2014/main" val="20003"/>
                    </a:ext>
                  </a:extLst>
                </a:gridCol>
                <a:gridCol w="1093683">
                  <a:extLst>
                    <a:ext uri="{9D8B030D-6E8A-4147-A177-3AD203B41FA5}">
                      <a16:colId xmlns="" xmlns:a16="http://schemas.microsoft.com/office/drawing/2014/main" val="20004"/>
                    </a:ext>
                  </a:extLst>
                </a:gridCol>
              </a:tblGrid>
              <a:tr h="521094">
                <a:tc gridSpan="5">
                  <a:txBody>
                    <a:bodyPr/>
                    <a:lstStyle/>
                    <a:p>
                      <a:pPr algn="ctr"/>
                      <a:r>
                        <a:rPr lang="en-US" sz="1500" dirty="0"/>
                        <a:t>Hyperledger - Fabric 1.0</a:t>
                      </a:r>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B0F0"/>
                    </a:solidFill>
                  </a:tcPr>
                </a:tc>
                <a:tc hMerge="1">
                  <a:txBody>
                    <a:bodyPr/>
                    <a:lstStyle/>
                    <a:p>
                      <a:endParaRPr lang="en-US" sz="1200" dirty="0"/>
                    </a:p>
                  </a:txBody>
                  <a:tcPr/>
                </a:tc>
                <a:tc hMerge="1">
                  <a:txBody>
                    <a:bodyPr/>
                    <a:lstStyle/>
                    <a:p>
                      <a:endParaRPr lang="en-US" sz="1200" dirty="0"/>
                    </a:p>
                  </a:txBody>
                  <a:tcPr/>
                </a:tc>
                <a:tc hMerge="1">
                  <a:txBody>
                    <a:bodyPr/>
                    <a:lstStyle/>
                    <a:p>
                      <a:endParaRPr lang="en-US" sz="1200" dirty="0"/>
                    </a:p>
                  </a:txBody>
                  <a:tcPr/>
                </a:tc>
                <a:tc hMerge="1">
                  <a:txBody>
                    <a:bodyPr/>
                    <a:lstStyle/>
                    <a:p>
                      <a:endParaRPr lang="en-US" sz="1200" dirty="0"/>
                    </a:p>
                  </a:txBody>
                  <a:tcPr/>
                </a:tc>
                <a:extLst>
                  <a:ext uri="{0D108BD9-81ED-4DB2-BD59-A6C34878D82A}">
                    <a16:rowId xmlns="" xmlns:a16="http://schemas.microsoft.com/office/drawing/2014/main" val="10000"/>
                  </a:ext>
                </a:extLst>
              </a:tr>
              <a:tr h="728103">
                <a:tc>
                  <a:txBody>
                    <a:bodyPr/>
                    <a:lstStyle/>
                    <a:p>
                      <a:pPr algn="ctr"/>
                      <a:r>
                        <a:rPr lang="en-US" sz="1000" b="1" dirty="0">
                          <a:solidFill>
                            <a:schemeClr val="accent6">
                              <a:lumMod val="50000"/>
                            </a:schemeClr>
                          </a:solidFill>
                        </a:rPr>
                        <a:t>User</a:t>
                      </a:r>
                      <a:r>
                        <a:rPr lang="en-US" sz="1000" b="1" baseline="0" dirty="0">
                          <a:solidFill>
                            <a:schemeClr val="accent6">
                              <a:lumMod val="50000"/>
                            </a:schemeClr>
                          </a:solidFill>
                        </a:rPr>
                        <a:t> Interface</a:t>
                      </a:r>
                      <a:endParaRPr lang="en-US" sz="1000" b="1" dirty="0">
                        <a:solidFill>
                          <a:schemeClr val="accent6">
                            <a:lumMod val="50000"/>
                          </a:schemeClr>
                        </a:solidFill>
                      </a:endParaRPr>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pPr algn="ctr"/>
                      <a:r>
                        <a:rPr lang="en-US" sz="1000" b="1" dirty="0">
                          <a:solidFill>
                            <a:schemeClr val="accent6">
                              <a:lumMod val="50000"/>
                            </a:schemeClr>
                          </a:solidFill>
                        </a:rPr>
                        <a:t>API</a:t>
                      </a:r>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pPr algn="ctr"/>
                      <a:r>
                        <a:rPr lang="en-US" sz="1000" b="1" dirty="0">
                          <a:solidFill>
                            <a:schemeClr val="accent6">
                              <a:lumMod val="50000"/>
                            </a:schemeClr>
                          </a:solidFill>
                        </a:rPr>
                        <a:t>Blockchain Network</a:t>
                      </a:r>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pPr algn="ctr"/>
                      <a:r>
                        <a:rPr lang="en-US" sz="1000" b="1" dirty="0">
                          <a:solidFill>
                            <a:schemeClr val="accent6">
                              <a:lumMod val="50000"/>
                            </a:schemeClr>
                          </a:solidFill>
                        </a:rPr>
                        <a:t>Smart</a:t>
                      </a:r>
                      <a:r>
                        <a:rPr lang="en-US" sz="1000" b="1" baseline="0" dirty="0">
                          <a:solidFill>
                            <a:schemeClr val="accent6">
                              <a:lumMod val="50000"/>
                            </a:schemeClr>
                          </a:solidFill>
                        </a:rPr>
                        <a:t> Contract</a:t>
                      </a:r>
                      <a:endParaRPr lang="en-US" sz="1000" b="1" dirty="0">
                        <a:solidFill>
                          <a:schemeClr val="accent6">
                            <a:lumMod val="50000"/>
                          </a:schemeClr>
                        </a:solidFill>
                      </a:endParaRPr>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pPr algn="ctr"/>
                      <a:r>
                        <a:rPr lang="en-US" sz="1000" b="1" dirty="0">
                          <a:solidFill>
                            <a:schemeClr val="accent6">
                              <a:lumMod val="50000"/>
                            </a:schemeClr>
                          </a:solidFill>
                        </a:rPr>
                        <a:t>Deployment</a:t>
                      </a:r>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extLst>
                  <a:ext uri="{0D108BD9-81ED-4DB2-BD59-A6C34878D82A}">
                    <a16:rowId xmlns="" xmlns:a16="http://schemas.microsoft.com/office/drawing/2014/main" val="10001"/>
                  </a:ext>
                </a:extLst>
              </a:tr>
              <a:tr h="899422">
                <a:tc>
                  <a:txBody>
                    <a:bodyPr/>
                    <a:lstStyle/>
                    <a:p>
                      <a:endParaRPr lang="en-US" sz="1000" dirty="0"/>
                    </a:p>
                    <a:p>
                      <a:endParaRPr lang="en-US" sz="1000" dirty="0"/>
                    </a:p>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b="1"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extLst>
                  <a:ext uri="{0D108BD9-81ED-4DB2-BD59-A6C34878D82A}">
                    <a16:rowId xmlns="" xmlns:a16="http://schemas.microsoft.com/office/drawing/2014/main" val="10002"/>
                  </a:ext>
                </a:extLst>
              </a:tr>
              <a:tr h="796301">
                <a:tc>
                  <a:txBody>
                    <a:bodyPr/>
                    <a:lstStyle/>
                    <a:p>
                      <a:endParaRPr lang="en-US" sz="1000" dirty="0"/>
                    </a:p>
                    <a:p>
                      <a:endParaRPr lang="en-US" sz="1000" dirty="0"/>
                    </a:p>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extLst>
                  <a:ext uri="{0D108BD9-81ED-4DB2-BD59-A6C34878D82A}">
                    <a16:rowId xmlns="" xmlns:a16="http://schemas.microsoft.com/office/drawing/2014/main" val="10003"/>
                  </a:ext>
                </a:extLst>
              </a:tr>
              <a:tr h="773227">
                <a:tc>
                  <a:txBody>
                    <a:bodyPr/>
                    <a:lstStyle/>
                    <a:p>
                      <a:endParaRPr lang="en-US" sz="1000" dirty="0"/>
                    </a:p>
                    <a:p>
                      <a:endParaRPr lang="en-US" sz="1000" dirty="0"/>
                    </a:p>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1000" dirty="0"/>
                    </a:p>
                    <a:p>
                      <a:endParaRPr lang="en-US" sz="1000" dirty="0"/>
                    </a:p>
                  </a:txBody>
                  <a:tcPr marL="74314" marR="74314" marT="37157" marB="371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extLst>
                  <a:ext uri="{0D108BD9-81ED-4DB2-BD59-A6C34878D82A}">
                    <a16:rowId xmlns="" xmlns:a16="http://schemas.microsoft.com/office/drawing/2014/main" val="10004"/>
                  </a:ext>
                </a:extLst>
              </a:tr>
            </a:tbl>
          </a:graphicData>
        </a:graphic>
      </p:graphicFrame>
      <p:pic>
        <p:nvPicPr>
          <p:cNvPr id="9" name="Picture 8" descr="AngularJS_logo.svg_.png"/>
          <p:cNvPicPr>
            <a:picLocks noChangeAspect="1"/>
          </p:cNvPicPr>
          <p:nvPr/>
        </p:nvPicPr>
        <p:blipFill>
          <a:blip r:embed="rId2" cstate="print"/>
          <a:srcRect/>
          <a:stretch>
            <a:fillRect/>
          </a:stretch>
        </p:blipFill>
        <p:spPr bwMode="auto">
          <a:xfrm>
            <a:off x="1320483" y="3385882"/>
            <a:ext cx="767876" cy="227467"/>
          </a:xfrm>
          <a:prstGeom prst="rect">
            <a:avLst/>
          </a:prstGeom>
          <a:noFill/>
          <a:ln w="9525">
            <a:noFill/>
            <a:miter lim="800000"/>
            <a:headEnd/>
            <a:tailEnd/>
          </a:ln>
        </p:spPr>
      </p:pic>
      <p:pic>
        <p:nvPicPr>
          <p:cNvPr id="10" name="Picture 9" descr="nodejs-new-pantone-black.png"/>
          <p:cNvPicPr>
            <a:picLocks noChangeAspect="1"/>
          </p:cNvPicPr>
          <p:nvPr/>
        </p:nvPicPr>
        <p:blipFill>
          <a:blip r:embed="rId3" cstate="print"/>
          <a:srcRect/>
          <a:stretch>
            <a:fillRect/>
          </a:stretch>
        </p:blipFill>
        <p:spPr bwMode="auto">
          <a:xfrm>
            <a:off x="2422994" y="4228645"/>
            <a:ext cx="433500" cy="265777"/>
          </a:xfrm>
          <a:prstGeom prst="rect">
            <a:avLst/>
          </a:prstGeom>
          <a:noFill/>
          <a:ln w="9525">
            <a:noFill/>
            <a:miter lim="800000"/>
            <a:headEnd/>
            <a:tailEnd/>
          </a:ln>
        </p:spPr>
      </p:pic>
      <p:pic>
        <p:nvPicPr>
          <p:cNvPr id="11" name="Picture 10" descr="spring-boot.png"/>
          <p:cNvPicPr>
            <a:picLocks noChangeAspect="1"/>
          </p:cNvPicPr>
          <p:nvPr/>
        </p:nvPicPr>
        <p:blipFill>
          <a:blip r:embed="rId4" cstate="print"/>
          <a:srcRect/>
          <a:stretch>
            <a:fillRect/>
          </a:stretch>
        </p:blipFill>
        <p:spPr bwMode="auto">
          <a:xfrm>
            <a:off x="2259591" y="3385882"/>
            <a:ext cx="795799" cy="227467"/>
          </a:xfrm>
          <a:prstGeom prst="rect">
            <a:avLst/>
          </a:prstGeom>
          <a:noFill/>
          <a:ln w="9525">
            <a:noFill/>
            <a:miter lim="800000"/>
            <a:headEnd/>
            <a:tailEnd/>
          </a:ln>
        </p:spPr>
      </p:pic>
      <p:pic>
        <p:nvPicPr>
          <p:cNvPr id="12" name="Picture 11" descr="bootstrap.png"/>
          <p:cNvPicPr>
            <a:picLocks noChangeAspect="1"/>
          </p:cNvPicPr>
          <p:nvPr/>
        </p:nvPicPr>
        <p:blipFill>
          <a:blip r:embed="rId5" cstate="print"/>
          <a:srcRect/>
          <a:stretch>
            <a:fillRect/>
          </a:stretch>
        </p:blipFill>
        <p:spPr bwMode="auto">
          <a:xfrm>
            <a:off x="1407964" y="4163769"/>
            <a:ext cx="691536" cy="318675"/>
          </a:xfrm>
          <a:prstGeom prst="rect">
            <a:avLst/>
          </a:prstGeom>
          <a:noFill/>
          <a:ln w="9525">
            <a:noFill/>
            <a:miter lim="800000"/>
            <a:headEnd/>
            <a:tailEnd/>
          </a:ln>
        </p:spPr>
      </p:pic>
      <p:pic>
        <p:nvPicPr>
          <p:cNvPr id="13" name="Picture 12" descr="hyperledger_new.png"/>
          <p:cNvPicPr>
            <a:picLocks noChangeAspect="1"/>
          </p:cNvPicPr>
          <p:nvPr/>
        </p:nvPicPr>
        <p:blipFill>
          <a:blip r:embed="rId6" cstate="print"/>
          <a:srcRect/>
          <a:stretch>
            <a:fillRect/>
          </a:stretch>
        </p:blipFill>
        <p:spPr bwMode="auto">
          <a:xfrm>
            <a:off x="3208982" y="3385881"/>
            <a:ext cx="1040939" cy="242554"/>
          </a:xfrm>
          <a:prstGeom prst="rect">
            <a:avLst/>
          </a:prstGeom>
          <a:noFill/>
          <a:ln w="9525">
            <a:noFill/>
            <a:miter lim="800000"/>
            <a:headEnd/>
            <a:tailEnd/>
          </a:ln>
        </p:spPr>
      </p:pic>
      <p:pic>
        <p:nvPicPr>
          <p:cNvPr id="14" name="Picture 13" descr="Golang.png"/>
          <p:cNvPicPr>
            <a:picLocks noChangeAspect="1"/>
          </p:cNvPicPr>
          <p:nvPr/>
        </p:nvPicPr>
        <p:blipFill>
          <a:blip r:embed="rId7" cstate="print"/>
          <a:srcRect/>
          <a:stretch>
            <a:fillRect/>
          </a:stretch>
        </p:blipFill>
        <p:spPr bwMode="auto">
          <a:xfrm>
            <a:off x="4249921" y="3343933"/>
            <a:ext cx="806213" cy="341491"/>
          </a:xfrm>
          <a:prstGeom prst="rect">
            <a:avLst/>
          </a:prstGeom>
          <a:noFill/>
          <a:ln w="9525">
            <a:noFill/>
            <a:miter lim="800000"/>
            <a:headEnd/>
            <a:tailEnd/>
          </a:ln>
        </p:spPr>
      </p:pic>
      <p:pic>
        <p:nvPicPr>
          <p:cNvPr id="15" name="Picture 14" descr="java-logo-vector.png"/>
          <p:cNvPicPr>
            <a:picLocks noChangeAspect="1"/>
          </p:cNvPicPr>
          <p:nvPr/>
        </p:nvPicPr>
        <p:blipFill>
          <a:blip r:embed="rId8" cstate="print"/>
          <a:srcRect/>
          <a:stretch>
            <a:fillRect/>
          </a:stretch>
        </p:blipFill>
        <p:spPr bwMode="auto">
          <a:xfrm>
            <a:off x="4504865" y="4059537"/>
            <a:ext cx="507040" cy="507040"/>
          </a:xfrm>
          <a:prstGeom prst="rect">
            <a:avLst/>
          </a:prstGeom>
          <a:noFill/>
          <a:ln w="9525">
            <a:noFill/>
            <a:miter lim="800000"/>
            <a:headEnd/>
            <a:tailEnd/>
          </a:ln>
        </p:spPr>
      </p:pic>
      <p:pic>
        <p:nvPicPr>
          <p:cNvPr id="16" name="Picture 19" descr="docker.png"/>
          <p:cNvPicPr>
            <a:picLocks noChangeAspect="1"/>
          </p:cNvPicPr>
          <p:nvPr/>
        </p:nvPicPr>
        <p:blipFill>
          <a:blip r:embed="rId9" cstate="print"/>
          <a:srcRect/>
          <a:stretch>
            <a:fillRect/>
          </a:stretch>
        </p:blipFill>
        <p:spPr bwMode="auto">
          <a:xfrm>
            <a:off x="5124420" y="3301983"/>
            <a:ext cx="961673" cy="326452"/>
          </a:xfrm>
          <a:prstGeom prst="rect">
            <a:avLst/>
          </a:prstGeom>
          <a:noFill/>
          <a:ln w="9525">
            <a:noFill/>
            <a:miter lim="800000"/>
            <a:headEnd/>
            <a:tailEnd/>
          </a:ln>
        </p:spPr>
      </p:pic>
      <p:pic>
        <p:nvPicPr>
          <p:cNvPr id="17" name="Picture 21" descr="vagrant.png"/>
          <p:cNvPicPr>
            <a:picLocks noChangeAspect="1"/>
          </p:cNvPicPr>
          <p:nvPr/>
        </p:nvPicPr>
        <p:blipFill>
          <a:blip r:embed="rId10" cstate="print"/>
          <a:srcRect/>
          <a:stretch>
            <a:fillRect/>
          </a:stretch>
        </p:blipFill>
        <p:spPr bwMode="auto">
          <a:xfrm>
            <a:off x="5253710" y="4081564"/>
            <a:ext cx="516072" cy="516072"/>
          </a:xfrm>
          <a:prstGeom prst="rect">
            <a:avLst/>
          </a:prstGeom>
          <a:noFill/>
          <a:ln w="9525">
            <a:noFill/>
            <a:miter lim="800000"/>
            <a:headEnd/>
            <a:tailEnd/>
          </a:ln>
        </p:spPr>
      </p:pic>
      <p:pic>
        <p:nvPicPr>
          <p:cNvPr id="19" name="Picture 23" descr="couchdb-site-white.png"/>
          <p:cNvPicPr>
            <a:picLocks noChangeAspect="1"/>
          </p:cNvPicPr>
          <p:nvPr/>
        </p:nvPicPr>
        <p:blipFill>
          <a:blip r:embed="rId11" cstate="print"/>
          <a:srcRect/>
          <a:stretch>
            <a:fillRect/>
          </a:stretch>
        </p:blipFill>
        <p:spPr bwMode="auto">
          <a:xfrm>
            <a:off x="3208982" y="4184779"/>
            <a:ext cx="1054077" cy="309643"/>
          </a:xfrm>
          <a:prstGeom prst="rect">
            <a:avLst/>
          </a:prstGeom>
          <a:noFill/>
          <a:ln w="9525">
            <a:noFill/>
            <a:miter lim="800000"/>
            <a:headEnd/>
            <a:tailEnd/>
          </a:ln>
        </p:spPr>
      </p:pic>
      <p:pic>
        <p:nvPicPr>
          <p:cNvPr id="20" name="Picture 24" descr="leveldb.png"/>
          <p:cNvPicPr>
            <a:picLocks noChangeAspect="1"/>
          </p:cNvPicPr>
          <p:nvPr/>
        </p:nvPicPr>
        <p:blipFill>
          <a:blip r:embed="rId12" cstate="print"/>
          <a:srcRect/>
          <a:stretch>
            <a:fillRect/>
          </a:stretch>
        </p:blipFill>
        <p:spPr bwMode="auto">
          <a:xfrm>
            <a:off x="3411736" y="4934616"/>
            <a:ext cx="495429" cy="495429"/>
          </a:xfrm>
          <a:prstGeom prst="rect">
            <a:avLst/>
          </a:prstGeom>
          <a:noFill/>
          <a:ln w="9525">
            <a:noFill/>
            <a:miter lim="800000"/>
            <a:headEnd/>
            <a:tailEnd/>
          </a:ln>
        </p:spPr>
      </p:pic>
      <p:pic>
        <p:nvPicPr>
          <p:cNvPr id="21" name="Picture 10" descr="java-logo-vector.png"/>
          <p:cNvPicPr>
            <a:picLocks noChangeAspect="1"/>
          </p:cNvPicPr>
          <p:nvPr/>
        </p:nvPicPr>
        <p:blipFill>
          <a:blip r:embed="rId8" cstate="print"/>
          <a:srcRect/>
          <a:stretch>
            <a:fillRect/>
          </a:stretch>
        </p:blipFill>
        <p:spPr bwMode="auto">
          <a:xfrm>
            <a:off x="2326996" y="4945168"/>
            <a:ext cx="507040" cy="507040"/>
          </a:xfrm>
          <a:prstGeom prst="rect">
            <a:avLst/>
          </a:prstGeom>
          <a:noFill/>
          <a:ln w="9525">
            <a:noFill/>
            <a:miter lim="800000"/>
            <a:headEnd/>
            <a:tailEnd/>
          </a:ln>
        </p:spPr>
      </p:pic>
      <p:graphicFrame>
        <p:nvGraphicFramePr>
          <p:cNvPr id="22" name="Table 21"/>
          <p:cNvGraphicFramePr>
            <a:graphicFrameLocks noGrp="1"/>
          </p:cNvGraphicFramePr>
          <p:nvPr>
            <p:extLst/>
          </p:nvPr>
        </p:nvGraphicFramePr>
        <p:xfrm>
          <a:off x="6267647" y="1815626"/>
          <a:ext cx="4657550" cy="3718151"/>
        </p:xfrm>
        <a:graphic>
          <a:graphicData uri="http://schemas.openxmlformats.org/drawingml/2006/table">
            <a:tbl>
              <a:tblPr firstRow="1" bandRow="1">
                <a:tableStyleId>{5C22544A-7EE6-4342-B048-85BDC9FD1C3A}</a:tableStyleId>
              </a:tblPr>
              <a:tblGrid>
                <a:gridCol w="1085910">
                  <a:extLst>
                    <a:ext uri="{9D8B030D-6E8A-4147-A177-3AD203B41FA5}">
                      <a16:colId xmlns="" xmlns:a16="http://schemas.microsoft.com/office/drawing/2014/main" val="20000"/>
                    </a:ext>
                  </a:extLst>
                </a:gridCol>
                <a:gridCol w="1342209">
                  <a:extLst>
                    <a:ext uri="{9D8B030D-6E8A-4147-A177-3AD203B41FA5}">
                      <a16:colId xmlns="" xmlns:a16="http://schemas.microsoft.com/office/drawing/2014/main" val="20001"/>
                    </a:ext>
                  </a:extLst>
                </a:gridCol>
                <a:gridCol w="1023718">
                  <a:extLst>
                    <a:ext uri="{9D8B030D-6E8A-4147-A177-3AD203B41FA5}">
                      <a16:colId xmlns="" xmlns:a16="http://schemas.microsoft.com/office/drawing/2014/main" val="20002"/>
                    </a:ext>
                  </a:extLst>
                </a:gridCol>
                <a:gridCol w="1205713">
                  <a:extLst>
                    <a:ext uri="{9D8B030D-6E8A-4147-A177-3AD203B41FA5}">
                      <a16:colId xmlns="" xmlns:a16="http://schemas.microsoft.com/office/drawing/2014/main" val="20003"/>
                    </a:ext>
                  </a:extLst>
                </a:gridCol>
              </a:tblGrid>
              <a:tr h="526269">
                <a:tc gridSpan="4">
                  <a:txBody>
                    <a:bodyPr/>
                    <a:lstStyle/>
                    <a:p>
                      <a:pPr algn="ctr"/>
                      <a:r>
                        <a:rPr lang="en-US" sz="1200" dirty="0"/>
                        <a:t>R3-Corda 0.14</a:t>
                      </a:r>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lumMod val="60000"/>
                        <a:lumOff val="40000"/>
                      </a:schemeClr>
                    </a:solidFill>
                  </a:tcPr>
                </a:tc>
                <a:tc hMerge="1">
                  <a:txBody>
                    <a:bodyPr/>
                    <a:lstStyle/>
                    <a:p>
                      <a:endParaRPr lang="en-US" sz="1200" dirty="0"/>
                    </a:p>
                  </a:txBody>
                  <a:tcPr/>
                </a:tc>
                <a:tc hMerge="1">
                  <a:txBody>
                    <a:bodyPr/>
                    <a:lstStyle/>
                    <a:p>
                      <a:endParaRPr lang="en-US" sz="1200" dirty="0"/>
                    </a:p>
                  </a:txBody>
                  <a:tcPr/>
                </a:tc>
                <a:tc hMerge="1">
                  <a:txBody>
                    <a:bodyPr/>
                    <a:lstStyle/>
                    <a:p>
                      <a:endParaRPr lang="en-US" sz="1200" dirty="0"/>
                    </a:p>
                  </a:txBody>
                  <a:tcPr/>
                </a:tc>
                <a:extLst>
                  <a:ext uri="{0D108BD9-81ED-4DB2-BD59-A6C34878D82A}">
                    <a16:rowId xmlns="" xmlns:a16="http://schemas.microsoft.com/office/drawing/2014/main" val="10000"/>
                  </a:ext>
                </a:extLst>
              </a:tr>
              <a:tr h="704098">
                <a:tc>
                  <a:txBody>
                    <a:bodyPr/>
                    <a:lstStyle/>
                    <a:p>
                      <a:pPr algn="ctr"/>
                      <a:r>
                        <a:rPr lang="en-US" sz="900" b="1" dirty="0">
                          <a:solidFill>
                            <a:schemeClr val="accent6">
                              <a:lumMod val="50000"/>
                            </a:schemeClr>
                          </a:solidFill>
                        </a:rPr>
                        <a:t>UI/</a:t>
                      </a:r>
                      <a:r>
                        <a:rPr lang="en-US" sz="900" b="1" baseline="0" dirty="0">
                          <a:solidFill>
                            <a:schemeClr val="accent6">
                              <a:lumMod val="50000"/>
                            </a:schemeClr>
                          </a:solidFill>
                        </a:rPr>
                        <a:t> CordApp</a:t>
                      </a:r>
                      <a:endParaRPr lang="en-US" sz="900" b="1" dirty="0">
                        <a:solidFill>
                          <a:schemeClr val="accent6">
                            <a:lumMod val="50000"/>
                          </a:schemeClr>
                        </a:solidFill>
                      </a:endParaRPr>
                    </a:p>
                    <a:p>
                      <a:pPr algn="ctr"/>
                      <a:endParaRPr lang="en-US" sz="900" b="1" dirty="0">
                        <a:solidFill>
                          <a:schemeClr val="accent6">
                            <a:lumMod val="50000"/>
                          </a:schemeClr>
                        </a:solidFill>
                      </a:endParaRPr>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pPr algn="ctr"/>
                      <a:r>
                        <a:rPr lang="en-US" sz="900" b="1" dirty="0">
                          <a:solidFill>
                            <a:schemeClr val="accent6">
                              <a:lumMod val="50000"/>
                            </a:schemeClr>
                          </a:solidFill>
                        </a:rPr>
                        <a:t>Blockchain Network</a:t>
                      </a:r>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pPr algn="ctr"/>
                      <a:r>
                        <a:rPr lang="en-US" sz="900" b="1" dirty="0">
                          <a:solidFill>
                            <a:schemeClr val="accent6">
                              <a:lumMod val="50000"/>
                            </a:schemeClr>
                          </a:solidFill>
                        </a:rPr>
                        <a:t>Smart</a:t>
                      </a:r>
                      <a:r>
                        <a:rPr lang="en-US" sz="900" b="1" baseline="0" dirty="0">
                          <a:solidFill>
                            <a:schemeClr val="accent6">
                              <a:lumMod val="50000"/>
                            </a:schemeClr>
                          </a:solidFill>
                        </a:rPr>
                        <a:t> Contract</a:t>
                      </a:r>
                      <a:endParaRPr lang="en-US" sz="900" b="1" dirty="0">
                        <a:solidFill>
                          <a:schemeClr val="accent6">
                            <a:lumMod val="50000"/>
                          </a:schemeClr>
                        </a:solidFill>
                      </a:endParaRPr>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pPr algn="ctr"/>
                      <a:r>
                        <a:rPr lang="en-US" sz="900" b="1" dirty="0">
                          <a:solidFill>
                            <a:schemeClr val="accent6">
                              <a:lumMod val="50000"/>
                            </a:schemeClr>
                          </a:solidFill>
                        </a:rPr>
                        <a:t>Build/ Deployment</a:t>
                      </a:r>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extLst>
                  <a:ext uri="{0D108BD9-81ED-4DB2-BD59-A6C34878D82A}">
                    <a16:rowId xmlns="" xmlns:a16="http://schemas.microsoft.com/office/drawing/2014/main" val="10001"/>
                  </a:ext>
                </a:extLst>
              </a:tr>
              <a:tr h="891358">
                <a:tc>
                  <a:txBody>
                    <a:bodyPr/>
                    <a:lstStyle/>
                    <a:p>
                      <a:endParaRPr lang="en-US" sz="800" dirty="0"/>
                    </a:p>
                    <a:p>
                      <a:endParaRPr lang="en-US" sz="800" dirty="0"/>
                    </a:p>
                    <a:p>
                      <a:endParaRPr lang="en-US" sz="800"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800"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800"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800" b="1"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extLst>
                  <a:ext uri="{0D108BD9-81ED-4DB2-BD59-A6C34878D82A}">
                    <a16:rowId xmlns="" xmlns:a16="http://schemas.microsoft.com/office/drawing/2014/main" val="10002"/>
                  </a:ext>
                </a:extLst>
              </a:tr>
              <a:tr h="786494">
                <a:tc>
                  <a:txBody>
                    <a:bodyPr/>
                    <a:lstStyle/>
                    <a:p>
                      <a:endParaRPr lang="en-US" sz="800" dirty="0"/>
                    </a:p>
                    <a:p>
                      <a:endParaRPr lang="en-US" sz="800" dirty="0"/>
                    </a:p>
                    <a:p>
                      <a:endParaRPr lang="en-US" sz="800"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800"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800"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800"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extLst>
                  <a:ext uri="{0D108BD9-81ED-4DB2-BD59-A6C34878D82A}">
                    <a16:rowId xmlns="" xmlns:a16="http://schemas.microsoft.com/office/drawing/2014/main" val="10003"/>
                  </a:ext>
                </a:extLst>
              </a:tr>
              <a:tr h="809932">
                <a:tc>
                  <a:txBody>
                    <a:bodyPr/>
                    <a:lstStyle/>
                    <a:p>
                      <a:endParaRPr lang="en-US" sz="800" dirty="0"/>
                    </a:p>
                    <a:p>
                      <a:endParaRPr lang="en-US" sz="800" dirty="0"/>
                    </a:p>
                    <a:p>
                      <a:endParaRPr lang="en-US" sz="800"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800"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800"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tc>
                  <a:txBody>
                    <a:bodyPr/>
                    <a:lstStyle/>
                    <a:p>
                      <a:endParaRPr lang="en-US" sz="800" dirty="0"/>
                    </a:p>
                    <a:p>
                      <a:endParaRPr lang="en-US" sz="800" dirty="0"/>
                    </a:p>
                  </a:txBody>
                  <a:tcPr marL="60387" marR="60387" marT="30204" marB="3020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gradFill flip="none" rotWithShape="1">
                      <a:gsLst>
                        <a:gs pos="0">
                          <a:schemeClr val="bg1">
                            <a:lumMod val="95000"/>
                          </a:schemeClr>
                        </a:gs>
                        <a:gs pos="50000">
                          <a:schemeClr val="bg1"/>
                        </a:gs>
                        <a:gs pos="100000">
                          <a:schemeClr val="bg1">
                            <a:lumMod val="95000"/>
                            <a:shade val="100000"/>
                            <a:satMod val="115000"/>
                          </a:schemeClr>
                        </a:gs>
                      </a:gsLst>
                      <a:lin ang="5400000" scaled="1"/>
                      <a:tileRect/>
                    </a:gradFill>
                  </a:tcPr>
                </a:tc>
                <a:extLst>
                  <a:ext uri="{0D108BD9-81ED-4DB2-BD59-A6C34878D82A}">
                    <a16:rowId xmlns="" xmlns:a16="http://schemas.microsoft.com/office/drawing/2014/main" val="10004"/>
                  </a:ext>
                </a:extLst>
              </a:tr>
            </a:tbl>
          </a:graphicData>
        </a:graphic>
      </p:graphicFrame>
      <p:pic>
        <p:nvPicPr>
          <p:cNvPr id="23" name="Picture 22" descr="AngularJS_logo.svg_.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72784" y="4378884"/>
            <a:ext cx="805072" cy="21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bootstra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464547" y="5161206"/>
            <a:ext cx="561228" cy="25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java-logo-vector.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91188" y="4063958"/>
            <a:ext cx="411568" cy="41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9" descr="docker.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53341" y="3243312"/>
            <a:ext cx="1095363" cy="37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mlcss.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451908" y="4834626"/>
            <a:ext cx="605095" cy="28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0" descr="java-logo-vector.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205" y="3916031"/>
            <a:ext cx="411567" cy="41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86050" y="3299045"/>
            <a:ext cx="821845" cy="2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382473" y="3311572"/>
            <a:ext cx="821845" cy="247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543763" y="4130807"/>
            <a:ext cx="785719" cy="33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91992" y="3231639"/>
            <a:ext cx="1078590" cy="33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860478" y="4020852"/>
            <a:ext cx="499299" cy="55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descr="bootstrap.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94261" y="5198687"/>
            <a:ext cx="561228" cy="25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2" descr="htmlcss.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50396" y="4877366"/>
            <a:ext cx="605095" cy="28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1"/>
          <p:cNvSpPr>
            <a:spLocks noChangeArrowheads="1"/>
          </p:cNvSpPr>
          <p:nvPr/>
        </p:nvSpPr>
        <p:spPr bwMode="auto">
          <a:xfrm>
            <a:off x="2020225" y="5627411"/>
            <a:ext cx="40575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a:defRPr sz="1900">
                <a:solidFill>
                  <a:schemeClr val="tx1"/>
                </a:solidFill>
                <a:latin typeface="Calibri" panose="020F0502020204030204" pitchFamily="34" charset="0"/>
              </a:defRPr>
            </a:lvl1pPr>
            <a:lvl2pPr>
              <a:defRPr sz="1900">
                <a:solidFill>
                  <a:schemeClr val="tx1"/>
                </a:solidFill>
                <a:latin typeface="Calibri" panose="020F0502020204030204" pitchFamily="34" charset="0"/>
              </a:defRPr>
            </a:lvl2pPr>
            <a:lvl3pPr>
              <a:defRPr sz="1900">
                <a:solidFill>
                  <a:schemeClr val="tx1"/>
                </a:solidFill>
                <a:latin typeface="Calibri" panose="020F0502020204030204" pitchFamily="34" charset="0"/>
              </a:defRPr>
            </a:lvl3pPr>
            <a:lvl4pPr>
              <a:defRPr sz="1900">
                <a:solidFill>
                  <a:schemeClr val="tx1"/>
                </a:solidFill>
                <a:latin typeface="Calibri" panose="020F0502020204030204" pitchFamily="34" charset="0"/>
              </a:defRPr>
            </a:lvl4pPr>
            <a:lvl5pPr>
              <a:defRPr sz="1900">
                <a:solidFill>
                  <a:schemeClr val="tx1"/>
                </a:solidFill>
                <a:latin typeface="Calibri" panose="020F0502020204030204" pitchFamily="34" charset="0"/>
              </a:defRPr>
            </a:lvl5pPr>
            <a:lvl6pPr marL="2371725" indent="-85725" defTabSz="957263" eaLnBrk="0" fontAlgn="base" hangingPunct="0">
              <a:spcBef>
                <a:spcPct val="0"/>
              </a:spcBef>
              <a:spcAft>
                <a:spcPct val="0"/>
              </a:spcAft>
              <a:defRPr sz="1900">
                <a:solidFill>
                  <a:schemeClr val="tx1"/>
                </a:solidFill>
                <a:latin typeface="Calibri" panose="020F0502020204030204" pitchFamily="34" charset="0"/>
              </a:defRPr>
            </a:lvl6pPr>
            <a:lvl7pPr marL="2828925" indent="-85725" defTabSz="957263" eaLnBrk="0" fontAlgn="base" hangingPunct="0">
              <a:spcBef>
                <a:spcPct val="0"/>
              </a:spcBef>
              <a:spcAft>
                <a:spcPct val="0"/>
              </a:spcAft>
              <a:defRPr sz="1900">
                <a:solidFill>
                  <a:schemeClr val="tx1"/>
                </a:solidFill>
                <a:latin typeface="Calibri" panose="020F0502020204030204" pitchFamily="34" charset="0"/>
              </a:defRPr>
            </a:lvl7pPr>
            <a:lvl8pPr marL="3286125" indent="-85725" defTabSz="957263" eaLnBrk="0" fontAlgn="base" hangingPunct="0">
              <a:spcBef>
                <a:spcPct val="0"/>
              </a:spcBef>
              <a:spcAft>
                <a:spcPct val="0"/>
              </a:spcAft>
              <a:defRPr sz="1900">
                <a:solidFill>
                  <a:schemeClr val="tx1"/>
                </a:solidFill>
                <a:latin typeface="Calibri" panose="020F0502020204030204" pitchFamily="34" charset="0"/>
              </a:defRPr>
            </a:lvl8pPr>
            <a:lvl9pPr marL="3743325" indent="-85725" defTabSz="957263" eaLnBrk="0" fontAlgn="base" hangingPunct="0">
              <a:spcBef>
                <a:spcPct val="0"/>
              </a:spcBef>
              <a:spcAft>
                <a:spcPct val="0"/>
              </a:spcAft>
              <a:defRPr sz="1900">
                <a:solidFill>
                  <a:schemeClr val="tx1"/>
                </a:solidFill>
                <a:latin typeface="Calibri" panose="020F0502020204030204" pitchFamily="34" charset="0"/>
              </a:defRPr>
            </a:lvl9pPr>
          </a:lstStyle>
          <a:p>
            <a:pPr>
              <a:buFont typeface="Arial" panose="020B0604020202020204" pitchFamily="34" charset="0"/>
              <a:buChar char="•"/>
            </a:pPr>
            <a:r>
              <a:rPr lang="en-US" altLang="en-US" sz="1000" dirty="0">
                <a:latin typeface="+mn-lt"/>
              </a:rPr>
              <a:t>Node Communication: Peer-Peer Broadcast, HTTP2/gRPC</a:t>
            </a:r>
          </a:p>
        </p:txBody>
      </p:sp>
      <p:sp>
        <p:nvSpPr>
          <p:cNvPr id="40" name="Rectangle 1"/>
          <p:cNvSpPr>
            <a:spLocks noChangeArrowheads="1"/>
          </p:cNvSpPr>
          <p:nvPr/>
        </p:nvSpPr>
        <p:spPr bwMode="auto">
          <a:xfrm>
            <a:off x="6806014" y="5627411"/>
            <a:ext cx="3416321" cy="25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a:defRPr sz="1900">
                <a:solidFill>
                  <a:schemeClr val="tx1"/>
                </a:solidFill>
                <a:latin typeface="Calibri" panose="020F0502020204030204" pitchFamily="34" charset="0"/>
              </a:defRPr>
            </a:lvl1pPr>
            <a:lvl2pPr>
              <a:defRPr sz="1900">
                <a:solidFill>
                  <a:schemeClr val="tx1"/>
                </a:solidFill>
                <a:latin typeface="Calibri" panose="020F0502020204030204" pitchFamily="34" charset="0"/>
              </a:defRPr>
            </a:lvl2pPr>
            <a:lvl3pPr>
              <a:defRPr sz="1900">
                <a:solidFill>
                  <a:schemeClr val="tx1"/>
                </a:solidFill>
                <a:latin typeface="Calibri" panose="020F0502020204030204" pitchFamily="34" charset="0"/>
              </a:defRPr>
            </a:lvl3pPr>
            <a:lvl4pPr>
              <a:defRPr sz="1900">
                <a:solidFill>
                  <a:schemeClr val="tx1"/>
                </a:solidFill>
                <a:latin typeface="Calibri" panose="020F0502020204030204" pitchFamily="34" charset="0"/>
              </a:defRPr>
            </a:lvl4pPr>
            <a:lvl5pPr>
              <a:defRPr sz="1900">
                <a:solidFill>
                  <a:schemeClr val="tx1"/>
                </a:solidFill>
                <a:latin typeface="Calibri" panose="020F0502020204030204" pitchFamily="34" charset="0"/>
              </a:defRPr>
            </a:lvl5pPr>
            <a:lvl6pPr marL="2371725" indent="-85725" defTabSz="957263" eaLnBrk="0" fontAlgn="base" hangingPunct="0">
              <a:spcBef>
                <a:spcPct val="0"/>
              </a:spcBef>
              <a:spcAft>
                <a:spcPct val="0"/>
              </a:spcAft>
              <a:defRPr sz="1900">
                <a:solidFill>
                  <a:schemeClr val="tx1"/>
                </a:solidFill>
                <a:latin typeface="Calibri" panose="020F0502020204030204" pitchFamily="34" charset="0"/>
              </a:defRPr>
            </a:lvl6pPr>
            <a:lvl7pPr marL="2828925" indent="-85725" defTabSz="957263" eaLnBrk="0" fontAlgn="base" hangingPunct="0">
              <a:spcBef>
                <a:spcPct val="0"/>
              </a:spcBef>
              <a:spcAft>
                <a:spcPct val="0"/>
              </a:spcAft>
              <a:defRPr sz="1900">
                <a:solidFill>
                  <a:schemeClr val="tx1"/>
                </a:solidFill>
                <a:latin typeface="Calibri" panose="020F0502020204030204" pitchFamily="34" charset="0"/>
              </a:defRPr>
            </a:lvl7pPr>
            <a:lvl8pPr marL="3286125" indent="-85725" defTabSz="957263" eaLnBrk="0" fontAlgn="base" hangingPunct="0">
              <a:spcBef>
                <a:spcPct val="0"/>
              </a:spcBef>
              <a:spcAft>
                <a:spcPct val="0"/>
              </a:spcAft>
              <a:defRPr sz="1900">
                <a:solidFill>
                  <a:schemeClr val="tx1"/>
                </a:solidFill>
                <a:latin typeface="Calibri" panose="020F0502020204030204" pitchFamily="34" charset="0"/>
              </a:defRPr>
            </a:lvl8pPr>
            <a:lvl9pPr marL="3743325" indent="-85725" defTabSz="957263" eaLnBrk="0" fontAlgn="base" hangingPunct="0">
              <a:spcBef>
                <a:spcPct val="0"/>
              </a:spcBef>
              <a:spcAft>
                <a:spcPct val="0"/>
              </a:spcAft>
              <a:defRPr sz="1900">
                <a:solidFill>
                  <a:schemeClr val="tx1"/>
                </a:solidFill>
                <a:latin typeface="Calibri" panose="020F0502020204030204" pitchFamily="34" charset="0"/>
              </a:defRPr>
            </a:lvl9pPr>
          </a:lstStyle>
          <a:p>
            <a:pPr algn="ctr">
              <a:lnSpc>
                <a:spcPct val="107000"/>
              </a:lnSpc>
              <a:buFont typeface="Arial" panose="020B0604020202020204" pitchFamily="34" charset="0"/>
              <a:buChar char="•"/>
            </a:pPr>
            <a:r>
              <a:rPr lang="en-US" altLang="en-US" sz="1000" dirty="0">
                <a:latin typeface="+mn-lt"/>
              </a:rPr>
              <a:t>Node Communication: Point-to-point, AMQP1.0</a:t>
            </a:r>
            <a:endParaRPr lang="en-US" altLang="en-US" sz="1000" dirty="0">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714327"/>
      </p:ext>
    </p:extLst>
  </p:cSld>
  <p:clrMapOvr>
    <a:masterClrMapping/>
  </p:clrMapOvr>
  <p:transition spd="med">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Smart Trade Chain</a:t>
            </a:r>
            <a:br>
              <a:rPr lang="en-US" dirty="0"/>
            </a:br>
            <a:r>
              <a:rPr lang="en-US" sz="1800" i="1" dirty="0"/>
              <a:t>Data Model of Prototype</a:t>
            </a:r>
          </a:p>
        </p:txBody>
      </p:sp>
      <p:sp>
        <p:nvSpPr>
          <p:cNvPr id="6" name="Oval 5"/>
          <p:cNvSpPr/>
          <p:nvPr/>
        </p:nvSpPr>
        <p:spPr>
          <a:xfrm>
            <a:off x="5064727" y="4102735"/>
            <a:ext cx="1963029" cy="589372"/>
          </a:xfrm>
          <a:prstGeom prst="ellipse">
            <a:avLst/>
          </a:prstGeom>
          <a:solidFill>
            <a:schemeClr val="bg1">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2">
                  <a:lumMod val="50000"/>
                </a:schemeClr>
              </a:solidFill>
            </a:endParaRPr>
          </a:p>
        </p:txBody>
      </p:sp>
      <p:sp>
        <p:nvSpPr>
          <p:cNvPr id="12" name="Can 11"/>
          <p:cNvSpPr/>
          <p:nvPr/>
        </p:nvSpPr>
        <p:spPr>
          <a:xfrm>
            <a:off x="5139561" y="3504026"/>
            <a:ext cx="1802812" cy="922048"/>
          </a:xfrm>
          <a:prstGeom prst="can">
            <a:avLst/>
          </a:prstGeom>
          <a:solidFill>
            <a:srgbClr val="0098C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2">
                  <a:lumMod val="50000"/>
                </a:schemeClr>
              </a:solidFill>
            </a:endParaRPr>
          </a:p>
        </p:txBody>
      </p:sp>
      <p:sp>
        <p:nvSpPr>
          <p:cNvPr id="13" name="TextBox 12"/>
          <p:cNvSpPr txBox="1"/>
          <p:nvPr/>
        </p:nvSpPr>
        <p:spPr>
          <a:xfrm>
            <a:off x="5497373" y="3822937"/>
            <a:ext cx="1087191" cy="442557"/>
          </a:xfrm>
          <a:prstGeom prst="rect">
            <a:avLst/>
          </a:prstGeom>
          <a:noFill/>
        </p:spPr>
        <p:txBody>
          <a:bodyPr wrap="square" rtlCol="0">
            <a:spAutoFit/>
          </a:bodyPr>
          <a:lstStyle/>
          <a:p>
            <a:pPr algn="ctr"/>
            <a:r>
              <a:rPr lang="en-US" sz="1138" b="1" dirty="0">
                <a:solidFill>
                  <a:schemeClr val="bg1"/>
                </a:solidFill>
                <a:effectLst>
                  <a:outerShdw blurRad="38100" dist="38100" dir="2700000" algn="tl">
                    <a:srgbClr val="000000">
                      <a:alpha val="43137"/>
                    </a:srgbClr>
                  </a:outerShdw>
                </a:effectLst>
              </a:rPr>
              <a:t>SHARED LEDGER</a:t>
            </a:r>
          </a:p>
        </p:txBody>
      </p:sp>
      <p:sp>
        <p:nvSpPr>
          <p:cNvPr id="14" name="Round Diagonal Corner Rectangle 13"/>
          <p:cNvSpPr/>
          <p:nvPr/>
        </p:nvSpPr>
        <p:spPr>
          <a:xfrm>
            <a:off x="1892809" y="2057400"/>
            <a:ext cx="2320997" cy="1562274"/>
          </a:xfrm>
          <a:prstGeom prst="round2DiagRect">
            <a:avLst/>
          </a:prstGeom>
          <a:solidFill>
            <a:srgbClr val="F2F3F4"/>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Seller </a:t>
            </a:r>
          </a:p>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Seller’s Bank </a:t>
            </a:r>
          </a:p>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Buyer</a:t>
            </a:r>
          </a:p>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Buyer’s Bank </a:t>
            </a:r>
          </a:p>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Transporter</a:t>
            </a:r>
          </a:p>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Insurer </a:t>
            </a:r>
          </a:p>
        </p:txBody>
      </p:sp>
      <p:sp>
        <p:nvSpPr>
          <p:cNvPr id="15" name="Round Diagonal Corner Rectangle 14"/>
          <p:cNvSpPr/>
          <p:nvPr/>
        </p:nvSpPr>
        <p:spPr>
          <a:xfrm flipH="1">
            <a:off x="7894458" y="2176272"/>
            <a:ext cx="2273670" cy="1443402"/>
          </a:xfrm>
          <a:prstGeom prst="round2DiagRect">
            <a:avLst/>
          </a:prstGeom>
          <a:solidFill>
            <a:srgbClr val="F2F3F4"/>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Sales Contract </a:t>
            </a:r>
          </a:p>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Product Details </a:t>
            </a:r>
          </a:p>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Delivery Details</a:t>
            </a:r>
          </a:p>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Insurance Details </a:t>
            </a:r>
          </a:p>
        </p:txBody>
      </p:sp>
      <p:sp>
        <p:nvSpPr>
          <p:cNvPr id="16" name="Round Diagonal Corner Rectangle 15"/>
          <p:cNvSpPr/>
          <p:nvPr/>
        </p:nvSpPr>
        <p:spPr>
          <a:xfrm>
            <a:off x="1892809" y="3965049"/>
            <a:ext cx="2286433" cy="1362430"/>
          </a:xfrm>
          <a:prstGeom prst="round2DiagRect">
            <a:avLst/>
          </a:prstGeom>
          <a:solidFill>
            <a:srgbClr val="F2F3F4"/>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Configurations </a:t>
            </a:r>
          </a:p>
        </p:txBody>
      </p:sp>
      <p:sp>
        <p:nvSpPr>
          <p:cNvPr id="17" name="Round Diagonal Corner Rectangle 16"/>
          <p:cNvSpPr/>
          <p:nvPr/>
        </p:nvSpPr>
        <p:spPr>
          <a:xfrm flipH="1">
            <a:off x="7894458" y="3965049"/>
            <a:ext cx="2273670" cy="1362430"/>
          </a:xfrm>
          <a:prstGeom prst="round2DiagRect">
            <a:avLst/>
          </a:prstGeom>
          <a:solidFill>
            <a:srgbClr val="F2F3F4"/>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Trade Conditions </a:t>
            </a:r>
          </a:p>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LC Regulations </a:t>
            </a:r>
          </a:p>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Payment Conditions </a:t>
            </a:r>
          </a:p>
          <a:p>
            <a:pPr marL="232229" indent="-232229" defTabSz="743133" eaLnBrk="0" fontAlgn="base" hangingPunct="0">
              <a:spcBef>
                <a:spcPts val="488"/>
              </a:spcBef>
              <a:spcAft>
                <a:spcPct val="0"/>
              </a:spcAft>
              <a:buClr>
                <a:srgbClr val="00B0F0"/>
              </a:buClr>
              <a:buFont typeface="Wingdings" panose="05000000000000000000" pitchFamily="2" charset="2"/>
              <a:buChar char="§"/>
            </a:pPr>
            <a:r>
              <a:rPr lang="en-US" sz="1138" dirty="0">
                <a:solidFill>
                  <a:schemeClr val="tx1"/>
                </a:solidFill>
                <a:latin typeface="Arial" pitchFamily="34" charset="0"/>
                <a:ea typeface="Calibri" pitchFamily="34" charset="0"/>
                <a:cs typeface="Times New Roman" pitchFamily="18" charset="0"/>
              </a:rPr>
              <a:t>SLAs</a:t>
            </a:r>
          </a:p>
        </p:txBody>
      </p:sp>
      <p:cxnSp>
        <p:nvCxnSpPr>
          <p:cNvPr id="18" name="Elbow Connector 17"/>
          <p:cNvCxnSpPr>
            <a:stCxn id="14" idx="0"/>
          </p:cNvCxnSpPr>
          <p:nvPr/>
        </p:nvCxnSpPr>
        <p:spPr>
          <a:xfrm>
            <a:off x="4213805" y="2838538"/>
            <a:ext cx="925756" cy="984399"/>
          </a:xfrm>
          <a:prstGeom prst="bentConnector2">
            <a:avLst/>
          </a:prstGeom>
          <a:ln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0"/>
            <a:endCxn id="12" idx="2"/>
          </p:cNvCxnSpPr>
          <p:nvPr/>
        </p:nvCxnSpPr>
        <p:spPr>
          <a:xfrm flipV="1">
            <a:off x="4179241" y="3965050"/>
            <a:ext cx="960320" cy="681214"/>
          </a:xfrm>
          <a:prstGeom prst="bentConnector3">
            <a:avLst/>
          </a:prstGeom>
          <a:ln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cxnSpLocks/>
            <a:stCxn id="15" idx="0"/>
          </p:cNvCxnSpPr>
          <p:nvPr/>
        </p:nvCxnSpPr>
        <p:spPr>
          <a:xfrm rot="10800000" flipV="1">
            <a:off x="6942374" y="2897973"/>
            <a:ext cx="952085" cy="924964"/>
          </a:xfrm>
          <a:prstGeom prst="bentConnector3">
            <a:avLst>
              <a:gd name="adj1" fmla="val 50000"/>
            </a:avLst>
          </a:prstGeom>
          <a:ln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7" idx="0"/>
            <a:endCxn id="12" idx="4"/>
          </p:cNvCxnSpPr>
          <p:nvPr/>
        </p:nvCxnSpPr>
        <p:spPr>
          <a:xfrm rot="10800000">
            <a:off x="6942375" y="3965050"/>
            <a:ext cx="952085" cy="681214"/>
          </a:xfrm>
          <a:prstGeom prst="bentConnector3">
            <a:avLst>
              <a:gd name="adj1" fmla="val 50000"/>
            </a:avLst>
          </a:prstGeom>
          <a:ln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583832" y="3432074"/>
            <a:ext cx="663236" cy="192360"/>
          </a:xfrm>
          <a:prstGeom prst="rect">
            <a:avLst/>
          </a:prstGeom>
          <a:noFill/>
        </p:spPr>
        <p:txBody>
          <a:bodyPr wrap="square" rtlCol="0">
            <a:spAutoFit/>
          </a:bodyPr>
          <a:lstStyle/>
          <a:p>
            <a:pPr algn="ctr"/>
            <a:r>
              <a:rPr lang="en-US" sz="650" dirty="0">
                <a:solidFill>
                  <a:schemeClr val="tx2">
                    <a:lumMod val="50000"/>
                  </a:schemeClr>
                </a:solidFill>
              </a:rPr>
              <a:t>REFERS</a:t>
            </a:r>
          </a:p>
        </p:txBody>
      </p:sp>
      <p:sp>
        <p:nvSpPr>
          <p:cNvPr id="23" name="TextBox 22"/>
          <p:cNvSpPr txBox="1"/>
          <p:nvPr/>
        </p:nvSpPr>
        <p:spPr>
          <a:xfrm>
            <a:off x="4612592" y="4132336"/>
            <a:ext cx="663236" cy="192360"/>
          </a:xfrm>
          <a:prstGeom prst="rect">
            <a:avLst/>
          </a:prstGeom>
          <a:noFill/>
        </p:spPr>
        <p:txBody>
          <a:bodyPr wrap="square" rtlCol="0">
            <a:spAutoFit/>
          </a:bodyPr>
          <a:lstStyle/>
          <a:p>
            <a:pPr algn="ctr"/>
            <a:r>
              <a:rPr lang="en-US" sz="650" dirty="0">
                <a:solidFill>
                  <a:schemeClr val="tx2">
                    <a:lumMod val="50000"/>
                  </a:schemeClr>
                </a:solidFill>
              </a:rPr>
              <a:t>USES</a:t>
            </a:r>
          </a:p>
        </p:txBody>
      </p:sp>
      <p:sp>
        <p:nvSpPr>
          <p:cNvPr id="24" name="TextBox 23"/>
          <p:cNvSpPr txBox="1"/>
          <p:nvPr/>
        </p:nvSpPr>
        <p:spPr>
          <a:xfrm>
            <a:off x="6832299" y="3432074"/>
            <a:ext cx="663236" cy="192360"/>
          </a:xfrm>
          <a:prstGeom prst="rect">
            <a:avLst/>
          </a:prstGeom>
          <a:noFill/>
        </p:spPr>
        <p:txBody>
          <a:bodyPr wrap="square" rtlCol="0">
            <a:spAutoFit/>
          </a:bodyPr>
          <a:lstStyle/>
          <a:p>
            <a:pPr algn="ctr"/>
            <a:r>
              <a:rPr lang="en-US" sz="650" dirty="0">
                <a:solidFill>
                  <a:schemeClr val="tx2">
                    <a:lumMod val="50000"/>
                  </a:schemeClr>
                </a:solidFill>
              </a:rPr>
              <a:t>UPDATE </a:t>
            </a:r>
          </a:p>
        </p:txBody>
      </p:sp>
      <p:sp>
        <p:nvSpPr>
          <p:cNvPr id="25" name="TextBox 24"/>
          <p:cNvSpPr txBox="1"/>
          <p:nvPr/>
        </p:nvSpPr>
        <p:spPr>
          <a:xfrm>
            <a:off x="6832299" y="4132336"/>
            <a:ext cx="663236" cy="192360"/>
          </a:xfrm>
          <a:prstGeom prst="rect">
            <a:avLst/>
          </a:prstGeom>
          <a:noFill/>
        </p:spPr>
        <p:txBody>
          <a:bodyPr wrap="square" rtlCol="0">
            <a:spAutoFit/>
          </a:bodyPr>
          <a:lstStyle/>
          <a:p>
            <a:pPr algn="ctr"/>
            <a:r>
              <a:rPr lang="en-US" sz="650" dirty="0">
                <a:solidFill>
                  <a:schemeClr val="tx2">
                    <a:lumMod val="50000"/>
                  </a:schemeClr>
                </a:solidFill>
              </a:rPr>
              <a:t>VALIDATE</a:t>
            </a:r>
          </a:p>
        </p:txBody>
      </p:sp>
      <p:grpSp>
        <p:nvGrpSpPr>
          <p:cNvPr id="26" name="Groupe 662"/>
          <p:cNvGrpSpPr/>
          <p:nvPr/>
        </p:nvGrpSpPr>
        <p:grpSpPr>
          <a:xfrm>
            <a:off x="5622292" y="2852604"/>
            <a:ext cx="770558" cy="767070"/>
            <a:chOff x="5080001" y="2759075"/>
            <a:chExt cx="350838" cy="349251"/>
          </a:xfrm>
        </p:grpSpPr>
        <p:sp>
          <p:nvSpPr>
            <p:cNvPr id="27" name="Freeform 193"/>
            <p:cNvSpPr>
              <a:spLocks/>
            </p:cNvSpPr>
            <p:nvPr/>
          </p:nvSpPr>
          <p:spPr bwMode="auto">
            <a:xfrm>
              <a:off x="5194301" y="2855913"/>
              <a:ext cx="63500" cy="82550"/>
            </a:xfrm>
            <a:custGeom>
              <a:avLst/>
              <a:gdLst/>
              <a:ahLst/>
              <a:cxnLst>
                <a:cxn ang="0">
                  <a:pos x="32" y="34"/>
                </a:cxn>
                <a:cxn ang="0">
                  <a:pos x="20" y="19"/>
                </a:cxn>
                <a:cxn ang="0">
                  <a:pos x="24" y="10"/>
                </a:cxn>
                <a:cxn ang="0">
                  <a:pos x="16" y="0"/>
                </a:cxn>
                <a:cxn ang="0">
                  <a:pos x="8" y="10"/>
                </a:cxn>
                <a:cxn ang="0">
                  <a:pos x="13" y="19"/>
                </a:cxn>
                <a:cxn ang="0">
                  <a:pos x="0" y="43"/>
                </a:cxn>
              </a:cxnLst>
              <a:rect l="0" t="0" r="r" b="b"/>
              <a:pathLst>
                <a:path w="32" h="43">
                  <a:moveTo>
                    <a:pt x="32" y="34"/>
                  </a:moveTo>
                  <a:cubicBezTo>
                    <a:pt x="30" y="26"/>
                    <a:pt x="26" y="21"/>
                    <a:pt x="20" y="19"/>
                  </a:cubicBezTo>
                  <a:cubicBezTo>
                    <a:pt x="22" y="17"/>
                    <a:pt x="24" y="13"/>
                    <a:pt x="24" y="10"/>
                  </a:cubicBezTo>
                  <a:cubicBezTo>
                    <a:pt x="24" y="4"/>
                    <a:pt x="21" y="0"/>
                    <a:pt x="16" y="0"/>
                  </a:cubicBezTo>
                  <a:cubicBezTo>
                    <a:pt x="12" y="0"/>
                    <a:pt x="8" y="4"/>
                    <a:pt x="8" y="10"/>
                  </a:cubicBezTo>
                  <a:cubicBezTo>
                    <a:pt x="8" y="13"/>
                    <a:pt x="11" y="17"/>
                    <a:pt x="13" y="19"/>
                  </a:cubicBezTo>
                  <a:cubicBezTo>
                    <a:pt x="3" y="21"/>
                    <a:pt x="0" y="30"/>
                    <a:pt x="0" y="43"/>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28" name="Freeform 194"/>
            <p:cNvSpPr>
              <a:spLocks/>
            </p:cNvSpPr>
            <p:nvPr/>
          </p:nvSpPr>
          <p:spPr bwMode="auto">
            <a:xfrm>
              <a:off x="5218113" y="2944813"/>
              <a:ext cx="23813" cy="1588"/>
            </a:xfrm>
            <a:custGeom>
              <a:avLst/>
              <a:gdLst/>
              <a:ahLst/>
              <a:cxnLst>
                <a:cxn ang="0">
                  <a:pos x="12" y="0"/>
                </a:cxn>
                <a:cxn ang="0">
                  <a:pos x="0" y="0"/>
                </a:cxn>
              </a:cxnLst>
              <a:rect l="0" t="0" r="r" b="b"/>
              <a:pathLst>
                <a:path w="12">
                  <a:moveTo>
                    <a:pt x="12" y="0"/>
                  </a:moveTo>
                  <a:cubicBezTo>
                    <a:pt x="7" y="0"/>
                    <a:pt x="5" y="0"/>
                    <a:pt x="0" y="0"/>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29" name="Freeform 195"/>
            <p:cNvSpPr>
              <a:spLocks/>
            </p:cNvSpPr>
            <p:nvPr/>
          </p:nvSpPr>
          <p:spPr bwMode="auto">
            <a:xfrm>
              <a:off x="5281613" y="2876551"/>
              <a:ext cx="58738" cy="63500"/>
            </a:xfrm>
            <a:custGeom>
              <a:avLst/>
              <a:gdLst/>
              <a:ahLst/>
              <a:cxnLst>
                <a:cxn ang="0">
                  <a:pos x="0" y="29"/>
                </a:cxn>
                <a:cxn ang="0">
                  <a:pos x="9" y="22"/>
                </a:cxn>
                <a:cxn ang="0">
                  <a:pos x="4" y="12"/>
                </a:cxn>
                <a:cxn ang="0">
                  <a:pos x="14" y="0"/>
                </a:cxn>
                <a:cxn ang="0">
                  <a:pos x="23" y="12"/>
                </a:cxn>
                <a:cxn ang="0">
                  <a:pos x="18" y="22"/>
                </a:cxn>
                <a:cxn ang="0">
                  <a:pos x="30" y="33"/>
                </a:cxn>
              </a:cxnLst>
              <a:rect l="0" t="0" r="r" b="b"/>
              <a:pathLst>
                <a:path w="30" h="33">
                  <a:moveTo>
                    <a:pt x="0" y="29"/>
                  </a:moveTo>
                  <a:cubicBezTo>
                    <a:pt x="3" y="26"/>
                    <a:pt x="6" y="23"/>
                    <a:pt x="9" y="22"/>
                  </a:cubicBezTo>
                  <a:cubicBezTo>
                    <a:pt x="7" y="20"/>
                    <a:pt x="4" y="16"/>
                    <a:pt x="4" y="12"/>
                  </a:cubicBezTo>
                  <a:cubicBezTo>
                    <a:pt x="4" y="5"/>
                    <a:pt x="8" y="0"/>
                    <a:pt x="14" y="0"/>
                  </a:cubicBezTo>
                  <a:cubicBezTo>
                    <a:pt x="19" y="0"/>
                    <a:pt x="23" y="5"/>
                    <a:pt x="23" y="12"/>
                  </a:cubicBezTo>
                  <a:cubicBezTo>
                    <a:pt x="23" y="16"/>
                    <a:pt x="20" y="20"/>
                    <a:pt x="18" y="22"/>
                  </a:cubicBezTo>
                  <a:cubicBezTo>
                    <a:pt x="24" y="24"/>
                    <a:pt x="27" y="28"/>
                    <a:pt x="30" y="33"/>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30" name="Freeform 196"/>
            <p:cNvSpPr>
              <a:spLocks/>
            </p:cNvSpPr>
            <p:nvPr/>
          </p:nvSpPr>
          <p:spPr bwMode="auto">
            <a:xfrm>
              <a:off x="5241926" y="2921001"/>
              <a:ext cx="15875" cy="23813"/>
            </a:xfrm>
            <a:custGeom>
              <a:avLst/>
              <a:gdLst/>
              <a:ahLst/>
              <a:cxnLst>
                <a:cxn ang="0">
                  <a:pos x="0" y="12"/>
                </a:cxn>
                <a:cxn ang="0">
                  <a:pos x="8" y="0"/>
                </a:cxn>
              </a:cxnLst>
              <a:rect l="0" t="0" r="r" b="b"/>
              <a:pathLst>
                <a:path w="8" h="12">
                  <a:moveTo>
                    <a:pt x="0" y="12"/>
                  </a:moveTo>
                  <a:cubicBezTo>
                    <a:pt x="0" y="6"/>
                    <a:pt x="3" y="1"/>
                    <a:pt x="8" y="0"/>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31" name="Freeform 197"/>
            <p:cNvSpPr>
              <a:spLocks/>
            </p:cNvSpPr>
            <p:nvPr/>
          </p:nvSpPr>
          <p:spPr bwMode="auto">
            <a:xfrm>
              <a:off x="5218113" y="2944813"/>
              <a:ext cx="34925" cy="71438"/>
            </a:xfrm>
            <a:custGeom>
              <a:avLst/>
              <a:gdLst/>
              <a:ahLst/>
              <a:cxnLst>
                <a:cxn ang="0">
                  <a:pos x="12" y="0"/>
                </a:cxn>
                <a:cxn ang="0">
                  <a:pos x="12" y="1"/>
                </a:cxn>
                <a:cxn ang="0">
                  <a:pos x="18" y="14"/>
                </a:cxn>
                <a:cxn ang="0">
                  <a:pos x="0" y="37"/>
                </a:cxn>
              </a:cxnLst>
              <a:rect l="0" t="0" r="r" b="b"/>
              <a:pathLst>
                <a:path w="18" h="37">
                  <a:moveTo>
                    <a:pt x="12" y="0"/>
                  </a:moveTo>
                  <a:cubicBezTo>
                    <a:pt x="12" y="0"/>
                    <a:pt x="12" y="1"/>
                    <a:pt x="12" y="1"/>
                  </a:cubicBezTo>
                  <a:cubicBezTo>
                    <a:pt x="12" y="6"/>
                    <a:pt x="15" y="11"/>
                    <a:pt x="18" y="14"/>
                  </a:cubicBezTo>
                  <a:cubicBezTo>
                    <a:pt x="8" y="17"/>
                    <a:pt x="1" y="25"/>
                    <a:pt x="0" y="37"/>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32" name="Freeform 198"/>
            <p:cNvSpPr>
              <a:spLocks/>
            </p:cNvSpPr>
            <p:nvPr/>
          </p:nvSpPr>
          <p:spPr bwMode="auto">
            <a:xfrm>
              <a:off x="5292726" y="2981326"/>
              <a:ext cx="17463" cy="36513"/>
            </a:xfrm>
            <a:custGeom>
              <a:avLst/>
              <a:gdLst/>
              <a:ahLst/>
              <a:cxnLst>
                <a:cxn ang="0">
                  <a:pos x="0" y="0"/>
                </a:cxn>
                <a:cxn ang="0">
                  <a:pos x="9" y="19"/>
                </a:cxn>
              </a:cxnLst>
              <a:rect l="0" t="0" r="r" b="b"/>
              <a:pathLst>
                <a:path w="9" h="19">
                  <a:moveTo>
                    <a:pt x="0" y="0"/>
                  </a:moveTo>
                  <a:cubicBezTo>
                    <a:pt x="5" y="6"/>
                    <a:pt x="8" y="10"/>
                    <a:pt x="9" y="19"/>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33" name="Freeform 199"/>
            <p:cNvSpPr>
              <a:spLocks/>
            </p:cNvSpPr>
            <p:nvPr/>
          </p:nvSpPr>
          <p:spPr bwMode="auto">
            <a:xfrm>
              <a:off x="5257801" y="2919413"/>
              <a:ext cx="23813" cy="12700"/>
            </a:xfrm>
            <a:custGeom>
              <a:avLst/>
              <a:gdLst/>
              <a:ahLst/>
              <a:cxnLst>
                <a:cxn ang="0">
                  <a:pos x="0" y="1"/>
                </a:cxn>
                <a:cxn ang="0">
                  <a:pos x="3" y="0"/>
                </a:cxn>
                <a:cxn ang="0">
                  <a:pos x="13" y="7"/>
                </a:cxn>
              </a:cxnLst>
              <a:rect l="0" t="0" r="r" b="b"/>
              <a:pathLst>
                <a:path w="13" h="7">
                  <a:moveTo>
                    <a:pt x="0" y="1"/>
                  </a:moveTo>
                  <a:cubicBezTo>
                    <a:pt x="1" y="0"/>
                    <a:pt x="2" y="0"/>
                    <a:pt x="3" y="0"/>
                  </a:cubicBezTo>
                  <a:cubicBezTo>
                    <a:pt x="8" y="0"/>
                    <a:pt x="11" y="2"/>
                    <a:pt x="13" y="7"/>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34" name="Freeform 200"/>
            <p:cNvSpPr>
              <a:spLocks/>
            </p:cNvSpPr>
            <p:nvPr/>
          </p:nvSpPr>
          <p:spPr bwMode="auto">
            <a:xfrm>
              <a:off x="5275263" y="2932113"/>
              <a:ext cx="17463" cy="49213"/>
            </a:xfrm>
            <a:custGeom>
              <a:avLst/>
              <a:gdLst/>
              <a:ahLst/>
              <a:cxnLst>
                <a:cxn ang="0">
                  <a:pos x="4" y="0"/>
                </a:cxn>
                <a:cxn ang="0">
                  <a:pos x="6" y="7"/>
                </a:cxn>
                <a:cxn ang="0">
                  <a:pos x="0" y="20"/>
                </a:cxn>
                <a:cxn ang="0">
                  <a:pos x="9" y="25"/>
                </a:cxn>
              </a:cxnLst>
              <a:rect l="0" t="0" r="r" b="b"/>
              <a:pathLst>
                <a:path w="9" h="25">
                  <a:moveTo>
                    <a:pt x="4" y="0"/>
                  </a:moveTo>
                  <a:cubicBezTo>
                    <a:pt x="5" y="2"/>
                    <a:pt x="6" y="4"/>
                    <a:pt x="6" y="7"/>
                  </a:cubicBezTo>
                  <a:cubicBezTo>
                    <a:pt x="6" y="12"/>
                    <a:pt x="2" y="17"/>
                    <a:pt x="0" y="20"/>
                  </a:cubicBezTo>
                  <a:cubicBezTo>
                    <a:pt x="3" y="21"/>
                    <a:pt x="6" y="23"/>
                    <a:pt x="9" y="25"/>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35" name="Freeform 201"/>
            <p:cNvSpPr>
              <a:spLocks/>
            </p:cNvSpPr>
            <p:nvPr/>
          </p:nvSpPr>
          <p:spPr bwMode="auto">
            <a:xfrm>
              <a:off x="5160963" y="2940051"/>
              <a:ext cx="61913" cy="88900"/>
            </a:xfrm>
            <a:custGeom>
              <a:avLst/>
              <a:gdLst/>
              <a:ahLst/>
              <a:cxnLst>
                <a:cxn ang="0">
                  <a:pos x="32" y="32"/>
                </a:cxn>
                <a:cxn ang="0">
                  <a:pos x="21" y="19"/>
                </a:cxn>
                <a:cxn ang="0">
                  <a:pos x="26" y="10"/>
                </a:cxn>
                <a:cxn ang="0">
                  <a:pos x="18" y="0"/>
                </a:cxn>
                <a:cxn ang="0">
                  <a:pos x="10" y="10"/>
                </a:cxn>
                <a:cxn ang="0">
                  <a:pos x="14" y="19"/>
                </a:cxn>
                <a:cxn ang="0">
                  <a:pos x="0" y="46"/>
                </a:cxn>
              </a:cxnLst>
              <a:rect l="0" t="0" r="r" b="b"/>
              <a:pathLst>
                <a:path w="32" h="46">
                  <a:moveTo>
                    <a:pt x="32" y="32"/>
                  </a:moveTo>
                  <a:cubicBezTo>
                    <a:pt x="30" y="24"/>
                    <a:pt x="28" y="20"/>
                    <a:pt x="21" y="19"/>
                  </a:cubicBezTo>
                  <a:cubicBezTo>
                    <a:pt x="23" y="17"/>
                    <a:pt x="26" y="13"/>
                    <a:pt x="26" y="10"/>
                  </a:cubicBezTo>
                  <a:cubicBezTo>
                    <a:pt x="26" y="4"/>
                    <a:pt x="22" y="0"/>
                    <a:pt x="18" y="0"/>
                  </a:cubicBezTo>
                  <a:cubicBezTo>
                    <a:pt x="13" y="0"/>
                    <a:pt x="10" y="4"/>
                    <a:pt x="10" y="10"/>
                  </a:cubicBezTo>
                  <a:cubicBezTo>
                    <a:pt x="10" y="13"/>
                    <a:pt x="12" y="17"/>
                    <a:pt x="14" y="19"/>
                  </a:cubicBezTo>
                  <a:cubicBezTo>
                    <a:pt x="5" y="21"/>
                    <a:pt x="0" y="33"/>
                    <a:pt x="0" y="46"/>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36" name="Freeform 202"/>
            <p:cNvSpPr>
              <a:spLocks/>
            </p:cNvSpPr>
            <p:nvPr/>
          </p:nvSpPr>
          <p:spPr bwMode="auto">
            <a:xfrm>
              <a:off x="5303838" y="2940051"/>
              <a:ext cx="65088" cy="106363"/>
            </a:xfrm>
            <a:custGeom>
              <a:avLst/>
              <a:gdLst/>
              <a:ahLst/>
              <a:cxnLst>
                <a:cxn ang="0">
                  <a:pos x="0" y="29"/>
                </a:cxn>
                <a:cxn ang="0">
                  <a:pos x="11" y="22"/>
                </a:cxn>
                <a:cxn ang="0">
                  <a:pos x="5" y="12"/>
                </a:cxn>
                <a:cxn ang="0">
                  <a:pos x="15" y="0"/>
                </a:cxn>
                <a:cxn ang="0">
                  <a:pos x="24" y="12"/>
                </a:cxn>
                <a:cxn ang="0">
                  <a:pos x="19" y="22"/>
                </a:cxn>
                <a:cxn ang="0">
                  <a:pos x="34" y="52"/>
                </a:cxn>
                <a:cxn ang="0">
                  <a:pos x="6" y="54"/>
                </a:cxn>
              </a:cxnLst>
              <a:rect l="0" t="0" r="r" b="b"/>
              <a:pathLst>
                <a:path w="34" h="55">
                  <a:moveTo>
                    <a:pt x="0" y="29"/>
                  </a:moveTo>
                  <a:cubicBezTo>
                    <a:pt x="2" y="26"/>
                    <a:pt x="7" y="23"/>
                    <a:pt x="11" y="22"/>
                  </a:cubicBezTo>
                  <a:cubicBezTo>
                    <a:pt x="8" y="20"/>
                    <a:pt x="5" y="16"/>
                    <a:pt x="5" y="12"/>
                  </a:cubicBezTo>
                  <a:cubicBezTo>
                    <a:pt x="5" y="5"/>
                    <a:pt x="10" y="0"/>
                    <a:pt x="15" y="0"/>
                  </a:cubicBezTo>
                  <a:cubicBezTo>
                    <a:pt x="20" y="0"/>
                    <a:pt x="24" y="5"/>
                    <a:pt x="24" y="12"/>
                  </a:cubicBezTo>
                  <a:cubicBezTo>
                    <a:pt x="24" y="16"/>
                    <a:pt x="21" y="20"/>
                    <a:pt x="19" y="22"/>
                  </a:cubicBezTo>
                  <a:cubicBezTo>
                    <a:pt x="30" y="25"/>
                    <a:pt x="34" y="38"/>
                    <a:pt x="34" y="52"/>
                  </a:cubicBezTo>
                  <a:cubicBezTo>
                    <a:pt x="34" y="54"/>
                    <a:pt x="17" y="55"/>
                    <a:pt x="6" y="54"/>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37" name="Freeform 203"/>
            <p:cNvSpPr>
              <a:spLocks/>
            </p:cNvSpPr>
            <p:nvPr/>
          </p:nvSpPr>
          <p:spPr bwMode="auto">
            <a:xfrm>
              <a:off x="5340351" y="2820988"/>
              <a:ext cx="90488" cy="266700"/>
            </a:xfrm>
            <a:custGeom>
              <a:avLst/>
              <a:gdLst/>
              <a:ahLst/>
              <a:cxnLst>
                <a:cxn ang="0">
                  <a:pos x="0" y="138"/>
                </a:cxn>
                <a:cxn ang="0">
                  <a:pos x="26" y="117"/>
                </a:cxn>
                <a:cxn ang="0">
                  <a:pos x="47" y="58"/>
                </a:cxn>
                <a:cxn ang="0">
                  <a:pos x="26" y="0"/>
                </a:cxn>
              </a:cxnLst>
              <a:rect l="0" t="0" r="r" b="b"/>
              <a:pathLst>
                <a:path w="47" h="138">
                  <a:moveTo>
                    <a:pt x="0" y="138"/>
                  </a:moveTo>
                  <a:cubicBezTo>
                    <a:pt x="10" y="132"/>
                    <a:pt x="19" y="125"/>
                    <a:pt x="26" y="117"/>
                  </a:cubicBezTo>
                  <a:cubicBezTo>
                    <a:pt x="39" y="101"/>
                    <a:pt x="47" y="81"/>
                    <a:pt x="47" y="58"/>
                  </a:cubicBezTo>
                  <a:cubicBezTo>
                    <a:pt x="47" y="36"/>
                    <a:pt x="39" y="16"/>
                    <a:pt x="26" y="0"/>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38" name="Freeform 204"/>
            <p:cNvSpPr>
              <a:spLocks/>
            </p:cNvSpPr>
            <p:nvPr/>
          </p:nvSpPr>
          <p:spPr bwMode="auto">
            <a:xfrm>
              <a:off x="5080001" y="2820988"/>
              <a:ext cx="174625" cy="287338"/>
            </a:xfrm>
            <a:custGeom>
              <a:avLst/>
              <a:gdLst/>
              <a:ahLst/>
              <a:cxnLst>
                <a:cxn ang="0">
                  <a:pos x="21" y="0"/>
                </a:cxn>
                <a:cxn ang="0">
                  <a:pos x="0" y="58"/>
                </a:cxn>
                <a:cxn ang="0">
                  <a:pos x="90" y="149"/>
                </a:cxn>
              </a:cxnLst>
              <a:rect l="0" t="0" r="r" b="b"/>
              <a:pathLst>
                <a:path w="90" h="149">
                  <a:moveTo>
                    <a:pt x="21" y="0"/>
                  </a:moveTo>
                  <a:cubicBezTo>
                    <a:pt x="8" y="16"/>
                    <a:pt x="0" y="36"/>
                    <a:pt x="0" y="58"/>
                  </a:cubicBezTo>
                  <a:cubicBezTo>
                    <a:pt x="0" y="109"/>
                    <a:pt x="40" y="149"/>
                    <a:pt x="90" y="149"/>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39" name="Freeform 206"/>
            <p:cNvSpPr>
              <a:spLocks/>
            </p:cNvSpPr>
            <p:nvPr/>
          </p:nvSpPr>
          <p:spPr bwMode="auto">
            <a:xfrm>
              <a:off x="5121276" y="2759075"/>
              <a:ext cx="269875" cy="61913"/>
            </a:xfrm>
            <a:custGeom>
              <a:avLst/>
              <a:gdLst/>
              <a:ahLst/>
              <a:cxnLst>
                <a:cxn ang="0">
                  <a:pos x="0" y="32"/>
                </a:cxn>
                <a:cxn ang="0">
                  <a:pos x="69" y="0"/>
                </a:cxn>
                <a:cxn ang="0">
                  <a:pos x="139" y="32"/>
                </a:cxn>
              </a:cxnLst>
              <a:rect l="0" t="0" r="r" b="b"/>
              <a:pathLst>
                <a:path w="139" h="32">
                  <a:moveTo>
                    <a:pt x="0" y="32"/>
                  </a:moveTo>
                  <a:cubicBezTo>
                    <a:pt x="16" y="12"/>
                    <a:pt x="41" y="0"/>
                    <a:pt x="69" y="0"/>
                  </a:cubicBezTo>
                  <a:cubicBezTo>
                    <a:pt x="97" y="0"/>
                    <a:pt x="122" y="12"/>
                    <a:pt x="139" y="32"/>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40" name="Freeform 207"/>
            <p:cNvSpPr>
              <a:spLocks/>
            </p:cNvSpPr>
            <p:nvPr/>
          </p:nvSpPr>
          <p:spPr bwMode="auto">
            <a:xfrm>
              <a:off x="5121276" y="2820988"/>
              <a:ext cx="269875" cy="30163"/>
            </a:xfrm>
            <a:custGeom>
              <a:avLst/>
              <a:gdLst/>
              <a:ahLst/>
              <a:cxnLst>
                <a:cxn ang="0">
                  <a:pos x="0" y="0"/>
                </a:cxn>
                <a:cxn ang="0">
                  <a:pos x="69" y="16"/>
                </a:cxn>
                <a:cxn ang="0">
                  <a:pos x="139" y="0"/>
                </a:cxn>
              </a:cxnLst>
              <a:rect l="0" t="0" r="r" b="b"/>
              <a:pathLst>
                <a:path w="139" h="16">
                  <a:moveTo>
                    <a:pt x="0" y="0"/>
                  </a:moveTo>
                  <a:cubicBezTo>
                    <a:pt x="16" y="10"/>
                    <a:pt x="41" y="16"/>
                    <a:pt x="69" y="16"/>
                  </a:cubicBezTo>
                  <a:cubicBezTo>
                    <a:pt x="97" y="16"/>
                    <a:pt x="122" y="10"/>
                    <a:pt x="139" y="0"/>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41" name="Freeform 208"/>
            <p:cNvSpPr>
              <a:spLocks/>
            </p:cNvSpPr>
            <p:nvPr/>
          </p:nvSpPr>
          <p:spPr bwMode="auto">
            <a:xfrm>
              <a:off x="5121276" y="3017838"/>
              <a:ext cx="95250" cy="28575"/>
            </a:xfrm>
            <a:custGeom>
              <a:avLst/>
              <a:gdLst/>
              <a:ahLst/>
              <a:cxnLst>
                <a:cxn ang="0">
                  <a:pos x="49" y="0"/>
                </a:cxn>
                <a:cxn ang="0">
                  <a:pos x="0" y="15"/>
                </a:cxn>
              </a:cxnLst>
              <a:rect l="0" t="0" r="r" b="b"/>
              <a:pathLst>
                <a:path w="49" h="15">
                  <a:moveTo>
                    <a:pt x="49" y="0"/>
                  </a:moveTo>
                  <a:cubicBezTo>
                    <a:pt x="29" y="2"/>
                    <a:pt x="12" y="7"/>
                    <a:pt x="0" y="15"/>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42" name="Freeform 209"/>
            <p:cNvSpPr>
              <a:spLocks/>
            </p:cNvSpPr>
            <p:nvPr/>
          </p:nvSpPr>
          <p:spPr bwMode="auto">
            <a:xfrm>
              <a:off x="5216526" y="3016250"/>
              <a:ext cx="174625" cy="28575"/>
            </a:xfrm>
            <a:custGeom>
              <a:avLst/>
              <a:gdLst/>
              <a:ahLst/>
              <a:cxnLst>
                <a:cxn ang="0">
                  <a:pos x="90" y="15"/>
                </a:cxn>
                <a:cxn ang="0">
                  <a:pos x="20" y="0"/>
                </a:cxn>
                <a:cxn ang="0">
                  <a:pos x="0" y="1"/>
                </a:cxn>
              </a:cxnLst>
              <a:rect l="0" t="0" r="r" b="b"/>
              <a:pathLst>
                <a:path w="90" h="15">
                  <a:moveTo>
                    <a:pt x="90" y="15"/>
                  </a:moveTo>
                  <a:cubicBezTo>
                    <a:pt x="73" y="6"/>
                    <a:pt x="48" y="0"/>
                    <a:pt x="20" y="0"/>
                  </a:cubicBezTo>
                  <a:cubicBezTo>
                    <a:pt x="13" y="0"/>
                    <a:pt x="7" y="0"/>
                    <a:pt x="0" y="1"/>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43" name="Freeform 210"/>
            <p:cNvSpPr>
              <a:spLocks/>
            </p:cNvSpPr>
            <p:nvPr/>
          </p:nvSpPr>
          <p:spPr bwMode="auto">
            <a:xfrm>
              <a:off x="5160963" y="2759075"/>
              <a:ext cx="188913" cy="234950"/>
            </a:xfrm>
            <a:custGeom>
              <a:avLst/>
              <a:gdLst/>
              <a:ahLst/>
              <a:cxnLst>
                <a:cxn ang="0">
                  <a:pos x="3" y="122"/>
                </a:cxn>
                <a:cxn ang="0">
                  <a:pos x="0" y="90"/>
                </a:cxn>
                <a:cxn ang="0">
                  <a:pos x="49" y="0"/>
                </a:cxn>
                <a:cxn ang="0">
                  <a:pos x="98" y="90"/>
                </a:cxn>
                <a:cxn ang="0">
                  <a:pos x="98" y="100"/>
                </a:cxn>
              </a:cxnLst>
              <a:rect l="0" t="0" r="r" b="b"/>
              <a:pathLst>
                <a:path w="98" h="122">
                  <a:moveTo>
                    <a:pt x="3" y="122"/>
                  </a:moveTo>
                  <a:cubicBezTo>
                    <a:pt x="1" y="112"/>
                    <a:pt x="0" y="102"/>
                    <a:pt x="0" y="90"/>
                  </a:cubicBezTo>
                  <a:cubicBezTo>
                    <a:pt x="0" y="40"/>
                    <a:pt x="22" y="0"/>
                    <a:pt x="49" y="0"/>
                  </a:cubicBezTo>
                  <a:cubicBezTo>
                    <a:pt x="76" y="0"/>
                    <a:pt x="98" y="40"/>
                    <a:pt x="98" y="90"/>
                  </a:cubicBezTo>
                  <a:cubicBezTo>
                    <a:pt x="98" y="93"/>
                    <a:pt x="98" y="97"/>
                    <a:pt x="98" y="100"/>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44" name="Freeform 211"/>
            <p:cNvSpPr>
              <a:spLocks/>
            </p:cNvSpPr>
            <p:nvPr/>
          </p:nvSpPr>
          <p:spPr bwMode="auto">
            <a:xfrm>
              <a:off x="5178426" y="3028950"/>
              <a:ext cx="150813" cy="79375"/>
            </a:xfrm>
            <a:custGeom>
              <a:avLst/>
              <a:gdLst/>
              <a:ahLst/>
              <a:cxnLst>
                <a:cxn ang="0">
                  <a:pos x="78" y="9"/>
                </a:cxn>
                <a:cxn ang="0">
                  <a:pos x="40" y="41"/>
                </a:cxn>
                <a:cxn ang="0">
                  <a:pos x="0" y="0"/>
                </a:cxn>
              </a:cxnLst>
              <a:rect l="0" t="0" r="r" b="b"/>
              <a:pathLst>
                <a:path w="78" h="41">
                  <a:moveTo>
                    <a:pt x="78" y="9"/>
                  </a:moveTo>
                  <a:cubicBezTo>
                    <a:pt x="69" y="29"/>
                    <a:pt x="55" y="41"/>
                    <a:pt x="40" y="41"/>
                  </a:cubicBezTo>
                  <a:cubicBezTo>
                    <a:pt x="23" y="41"/>
                    <a:pt x="8" y="24"/>
                    <a:pt x="0" y="0"/>
                  </a:cubicBezTo>
                </a:path>
              </a:pathLst>
            </a:cu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45" name="Line 212"/>
            <p:cNvSpPr>
              <a:spLocks noChangeShapeType="1"/>
            </p:cNvSpPr>
            <p:nvPr/>
          </p:nvSpPr>
          <p:spPr bwMode="auto">
            <a:xfrm>
              <a:off x="5337176" y="2932113"/>
              <a:ext cx="93663" cy="1588"/>
            </a:xfrm>
            <a:prstGeom prst="line">
              <a:avLst/>
            </a:pr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46" name="Line 213"/>
            <p:cNvSpPr>
              <a:spLocks noChangeShapeType="1"/>
            </p:cNvSpPr>
            <p:nvPr/>
          </p:nvSpPr>
          <p:spPr bwMode="auto">
            <a:xfrm>
              <a:off x="5337176" y="2932113"/>
              <a:ext cx="1588" cy="1588"/>
            </a:xfrm>
            <a:prstGeom prst="line">
              <a:avLst/>
            </a:pr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47" name="Line 214"/>
            <p:cNvSpPr>
              <a:spLocks noChangeShapeType="1"/>
            </p:cNvSpPr>
            <p:nvPr/>
          </p:nvSpPr>
          <p:spPr bwMode="auto">
            <a:xfrm>
              <a:off x="5192713" y="2932113"/>
              <a:ext cx="1588" cy="1588"/>
            </a:xfrm>
            <a:prstGeom prst="line">
              <a:avLst/>
            </a:pr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48" name="Line 215"/>
            <p:cNvSpPr>
              <a:spLocks noChangeShapeType="1"/>
            </p:cNvSpPr>
            <p:nvPr/>
          </p:nvSpPr>
          <p:spPr bwMode="auto">
            <a:xfrm>
              <a:off x="5080001" y="2932113"/>
              <a:ext cx="112713" cy="1588"/>
            </a:xfrm>
            <a:prstGeom prst="line">
              <a:avLst/>
            </a:pr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sp>
          <p:nvSpPr>
            <p:cNvPr id="49" name="Line 216"/>
            <p:cNvSpPr>
              <a:spLocks noChangeShapeType="1"/>
            </p:cNvSpPr>
            <p:nvPr/>
          </p:nvSpPr>
          <p:spPr bwMode="auto">
            <a:xfrm flipV="1">
              <a:off x="5254626" y="2759075"/>
              <a:ext cx="1588" cy="349250"/>
            </a:xfrm>
            <a:prstGeom prst="line">
              <a:avLst/>
            </a:prstGeom>
            <a:noFill/>
            <a:ln w="9525" cap="rnd">
              <a:solidFill>
                <a:srgbClr val="1A171B"/>
              </a:solidFill>
              <a:prstDash val="solid"/>
              <a:round/>
              <a:headEnd/>
              <a:tailEnd/>
            </a:ln>
          </p:spPr>
          <p:txBody>
            <a:bodyPr vert="horz" wrap="square" lIns="74314" tIns="37157" rIns="74314" bIns="37157" numCol="1" anchor="t" anchorCtr="0" compatLnSpc="1">
              <a:prstTxWarp prst="textNoShape">
                <a:avLst/>
              </a:prstTxWarp>
            </a:bodyPr>
            <a:lstStyle/>
            <a:p>
              <a:endParaRPr lang="en-US" sz="569" dirty="0">
                <a:latin typeface="Arial" pitchFamily="34" charset="0"/>
                <a:cs typeface="Arial" pitchFamily="34" charset="0"/>
              </a:endParaRPr>
            </a:p>
          </p:txBody>
        </p:sp>
      </p:grpSp>
    </p:spTree>
    <p:extLst>
      <p:ext uri="{BB962C8B-B14F-4D97-AF65-F5344CB8AC3E}">
        <p14:creationId xmlns:p14="http://schemas.microsoft.com/office/powerpoint/2010/main" val="1394548011"/>
      </p:ext>
    </p:extLst>
  </p:cSld>
  <p:clrMapOvr>
    <a:masterClrMapping/>
  </p:clrMapOvr>
  <p:transition spd="med">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body" sz="quarter" idx="11"/>
          </p:nvPr>
        </p:nvSpPr>
        <p:spPr/>
        <p:txBody>
          <a:bodyPr/>
          <a:lstStyle/>
          <a:p>
            <a:r>
              <a:rPr lang="en-US" dirty="0"/>
              <a:t>Appendix 2</a:t>
            </a:r>
            <a:endParaRPr lang="fr-FR" dirty="0"/>
          </a:p>
        </p:txBody>
      </p:sp>
      <p:sp>
        <p:nvSpPr>
          <p:cNvPr id="4" name="Text Placeholder 3">
            <a:extLst>
              <a:ext uri="{FF2B5EF4-FFF2-40B4-BE49-F238E27FC236}">
                <a16:creationId xmlns="" xmlns:a16="http://schemas.microsoft.com/office/drawing/2014/main" id="{5628A331-6E01-40CC-ABBC-44E953DAB917}"/>
              </a:ext>
            </a:extLst>
          </p:cNvPr>
          <p:cNvSpPr>
            <a:spLocks noGrp="1"/>
          </p:cNvSpPr>
          <p:nvPr>
            <p:ph type="body" sz="quarter" idx="12"/>
          </p:nvPr>
        </p:nvSpPr>
        <p:spPr/>
        <p:txBody>
          <a:bodyPr>
            <a:normAutofit/>
          </a:bodyPr>
          <a:lstStyle/>
          <a:p>
            <a:r>
              <a:rPr lang="en-GB" sz="1800" i="1" dirty="0"/>
              <a:t>Deep</a:t>
            </a:r>
            <a:r>
              <a:rPr lang="fr-FR" sz="1800" i="1" dirty="0"/>
              <a:t> dive on Hyperledger Fabric</a:t>
            </a:r>
            <a:endParaRPr lang="en-US" sz="1800" i="1" dirty="0"/>
          </a:p>
        </p:txBody>
      </p:sp>
    </p:spTree>
    <p:extLst>
      <p:ext uri="{BB962C8B-B14F-4D97-AF65-F5344CB8AC3E}">
        <p14:creationId xmlns:p14="http://schemas.microsoft.com/office/powerpoint/2010/main" val="2272851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Hyperledger Fabric 1.0 Blockchain</a:t>
            </a:r>
            <a:endParaRPr lang="en-US" dirty="0"/>
          </a:p>
        </p:txBody>
      </p:sp>
      <p:sp>
        <p:nvSpPr>
          <p:cNvPr id="3" name="Content Placeholder 4"/>
          <p:cNvSpPr txBox="1">
            <a:spLocks/>
          </p:cNvSpPr>
          <p:nvPr/>
        </p:nvSpPr>
        <p:spPr bwMode="auto">
          <a:xfrm>
            <a:off x="1621342" y="2826498"/>
            <a:ext cx="8634824" cy="1171483"/>
          </a:xfrm>
          <a:prstGeom prst="rect">
            <a:avLst/>
          </a:prstGeom>
          <a:noFill/>
          <a:ln w="9525">
            <a:solidFill>
              <a:srgbClr val="0098C7"/>
            </a:solidFill>
            <a:miter lim="800000"/>
            <a:headEnd/>
            <a:tailEnd/>
          </a:ln>
          <a:extLst>
            <a:ext uri="{909E8E84-426E-40DD-AFC4-6F175D3DCCD1}">
              <a14:hiddenFill xmlns:a14="http://schemas.microsoft.com/office/drawing/2010/main">
                <a:solidFill>
                  <a:srgbClr val="FFFFFF"/>
                </a:solidFill>
              </a14:hiddenFill>
            </a:ext>
          </a:extLst>
        </p:spPr>
        <p:txBody>
          <a:bodyPr lIns="87773" tIns="58515" rIns="58515" bIns="58515"/>
          <a:lstStyle>
            <a:lvl1pPr marL="165100" indent="-165100" defTabSz="912813">
              <a:defRPr sz="1900">
                <a:solidFill>
                  <a:schemeClr val="tx1"/>
                </a:solidFill>
                <a:latin typeface="Calibri" panose="020F0502020204030204" pitchFamily="34" charset="0"/>
              </a:defRPr>
            </a:lvl1pPr>
            <a:lvl2pPr marL="365125" indent="-365125" defTabSz="912813">
              <a:defRPr sz="1900">
                <a:solidFill>
                  <a:schemeClr val="tx1"/>
                </a:solidFill>
                <a:latin typeface="Calibri" panose="020F0502020204030204" pitchFamily="34" charset="0"/>
              </a:defRPr>
            </a:lvl2pPr>
            <a:lvl3pPr defTabSz="912813">
              <a:defRPr sz="1900">
                <a:solidFill>
                  <a:schemeClr val="tx1"/>
                </a:solidFill>
                <a:latin typeface="Calibri" panose="020F0502020204030204" pitchFamily="34" charset="0"/>
              </a:defRPr>
            </a:lvl3pPr>
            <a:lvl4pPr defTabSz="912813">
              <a:defRPr sz="1900">
                <a:solidFill>
                  <a:schemeClr val="tx1"/>
                </a:solidFill>
                <a:latin typeface="Calibri" panose="020F0502020204030204" pitchFamily="34" charset="0"/>
              </a:defRPr>
            </a:lvl4pPr>
            <a:lvl5pPr defTabSz="912813">
              <a:defRPr sz="1900">
                <a:solidFill>
                  <a:schemeClr val="tx1"/>
                </a:solidFill>
                <a:latin typeface="Calibri" panose="020F0502020204030204" pitchFamily="34" charset="0"/>
              </a:defRPr>
            </a:lvl5pPr>
            <a:lvl6pPr marL="2371725" indent="-85725" defTabSz="912813" eaLnBrk="0" fontAlgn="base" hangingPunct="0">
              <a:spcBef>
                <a:spcPct val="0"/>
              </a:spcBef>
              <a:spcAft>
                <a:spcPct val="0"/>
              </a:spcAft>
              <a:defRPr sz="1900">
                <a:solidFill>
                  <a:schemeClr val="tx1"/>
                </a:solidFill>
                <a:latin typeface="Calibri" panose="020F0502020204030204" pitchFamily="34" charset="0"/>
              </a:defRPr>
            </a:lvl6pPr>
            <a:lvl7pPr marL="2828925" indent="-85725" defTabSz="912813" eaLnBrk="0" fontAlgn="base" hangingPunct="0">
              <a:spcBef>
                <a:spcPct val="0"/>
              </a:spcBef>
              <a:spcAft>
                <a:spcPct val="0"/>
              </a:spcAft>
              <a:defRPr sz="1900">
                <a:solidFill>
                  <a:schemeClr val="tx1"/>
                </a:solidFill>
                <a:latin typeface="Calibri" panose="020F0502020204030204" pitchFamily="34" charset="0"/>
              </a:defRPr>
            </a:lvl7pPr>
            <a:lvl8pPr marL="3286125" indent="-85725" defTabSz="912813" eaLnBrk="0" fontAlgn="base" hangingPunct="0">
              <a:spcBef>
                <a:spcPct val="0"/>
              </a:spcBef>
              <a:spcAft>
                <a:spcPct val="0"/>
              </a:spcAft>
              <a:defRPr sz="1900">
                <a:solidFill>
                  <a:schemeClr val="tx1"/>
                </a:solidFill>
                <a:latin typeface="Calibri" panose="020F0502020204030204" pitchFamily="34" charset="0"/>
              </a:defRPr>
            </a:lvl8pPr>
            <a:lvl9pPr marL="3743325" indent="-85725" defTabSz="912813" eaLnBrk="0" fontAlgn="base" hangingPunct="0">
              <a:spcBef>
                <a:spcPct val="0"/>
              </a:spcBef>
              <a:spcAft>
                <a:spcPct val="0"/>
              </a:spcAft>
              <a:defRPr sz="1900">
                <a:solidFill>
                  <a:schemeClr val="tx1"/>
                </a:solidFill>
                <a:latin typeface="Calibri" panose="020F0502020204030204" pitchFamily="34" charset="0"/>
              </a:defRPr>
            </a:lvl9pPr>
          </a:lstStyle>
          <a:p>
            <a:pPr lvl="1">
              <a:lnSpc>
                <a:spcPct val="90000"/>
              </a:lnSpc>
              <a:spcAft>
                <a:spcPts val="488"/>
              </a:spcAft>
              <a:buClr>
                <a:srgbClr val="5C5C5C"/>
              </a:buClr>
              <a:buFont typeface="+mj-lt"/>
              <a:buAutoNum type="arabicPeriod"/>
            </a:pPr>
            <a:r>
              <a:rPr lang="en-US" altLang="en-US" sz="1050" dirty="0">
                <a:solidFill>
                  <a:srgbClr val="5C5C5C"/>
                </a:solidFill>
                <a:latin typeface="+mj-lt"/>
              </a:rPr>
              <a:t>Modular architecture supporting plug-in components including identity management, consensus, and encryption standards</a:t>
            </a:r>
          </a:p>
          <a:p>
            <a:pPr lvl="1">
              <a:lnSpc>
                <a:spcPct val="90000"/>
              </a:lnSpc>
              <a:spcAft>
                <a:spcPts val="488"/>
              </a:spcAft>
              <a:buClr>
                <a:srgbClr val="5C5C5C"/>
              </a:buClr>
              <a:buFont typeface="+mj-lt"/>
              <a:buAutoNum type="arabicPeriod"/>
            </a:pPr>
            <a:r>
              <a:rPr lang="en-US" altLang="en-US" sz="1050" dirty="0">
                <a:solidFill>
                  <a:srgbClr val="5C5C5C"/>
                </a:solidFill>
                <a:latin typeface="+mj-lt"/>
              </a:rPr>
              <a:t>Data on need to know basis, data partitioning on blockchain network with channels</a:t>
            </a:r>
          </a:p>
          <a:p>
            <a:pPr lvl="1">
              <a:lnSpc>
                <a:spcPct val="90000"/>
              </a:lnSpc>
              <a:spcAft>
                <a:spcPts val="488"/>
              </a:spcAft>
              <a:buClr>
                <a:srgbClr val="5C5C5C"/>
              </a:buClr>
              <a:buFont typeface="+mj-lt"/>
              <a:buAutoNum type="arabicPeriod"/>
            </a:pPr>
            <a:r>
              <a:rPr lang="en-US" altLang="en-US" sz="1050" dirty="0">
                <a:solidFill>
                  <a:srgbClr val="5C5C5C"/>
                </a:solidFill>
                <a:latin typeface="+mj-lt"/>
              </a:rPr>
              <a:t>Rich queries over shared ledger, JSON format supports advanced query options on ledger</a:t>
            </a:r>
          </a:p>
          <a:p>
            <a:pPr lvl="1">
              <a:lnSpc>
                <a:spcPct val="90000"/>
              </a:lnSpc>
              <a:spcAft>
                <a:spcPts val="488"/>
              </a:spcAft>
              <a:buClr>
                <a:srgbClr val="5C5C5C"/>
              </a:buClr>
              <a:buFont typeface="+mj-lt"/>
              <a:buAutoNum type="arabicPeriod"/>
            </a:pPr>
            <a:r>
              <a:rPr lang="en-US" altLang="en-US" sz="1050" dirty="0">
                <a:solidFill>
                  <a:srgbClr val="5C5C5C"/>
                </a:solidFill>
                <a:latin typeface="+mj-lt"/>
                <a:ea typeface="Calibri" panose="020F0502020204030204" pitchFamily="34" charset="0"/>
                <a:cs typeface="Calibri" panose="020F0502020204030204" pitchFamily="34" charset="0"/>
              </a:rPr>
              <a:t>Rich toolset for development support e.g. Fabric, Composer, Explorer</a:t>
            </a:r>
          </a:p>
          <a:p>
            <a:pPr marL="0" indent="0">
              <a:lnSpc>
                <a:spcPct val="90000"/>
              </a:lnSpc>
              <a:spcAft>
                <a:spcPts val="1463"/>
              </a:spcAft>
              <a:buClr>
                <a:srgbClr val="0098CC"/>
              </a:buClr>
            </a:pPr>
            <a:endParaRPr lang="en-US" altLang="en-US" sz="1050" dirty="0">
              <a:solidFill>
                <a:srgbClr val="5C5C5C"/>
              </a:solidFill>
              <a:latin typeface="+mj-lt"/>
              <a:ea typeface="Calibri" panose="020F0502020204030204" pitchFamily="34" charset="0"/>
              <a:cs typeface="Calibri" panose="020F0502020204030204" pitchFamily="34"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341" y="4247994"/>
            <a:ext cx="8634825" cy="177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
          <p:cNvSpPr>
            <a:spLocks noChangeArrowheads="1"/>
          </p:cNvSpPr>
          <p:nvPr/>
        </p:nvSpPr>
        <p:spPr bwMode="auto">
          <a:xfrm>
            <a:off x="1621342" y="1700808"/>
            <a:ext cx="863482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100" dirty="0">
                <a:solidFill>
                  <a:srgbClr val="252525"/>
                </a:solidFill>
              </a:rPr>
              <a:t>Hyperledger is an open source collaborative effort created to advance cross-industry blockchain technologies. It is a global collaboration, hosted by The Linux Foundation, including leaders in finance, banking, Internet of Things, supply chains, manufacturing and technology.</a:t>
            </a:r>
            <a:endParaRPr lang="en-US" altLang="en-US" sz="1100" dirty="0"/>
          </a:p>
        </p:txBody>
      </p:sp>
      <p:sp>
        <p:nvSpPr>
          <p:cNvPr id="13" name="TextBox 12"/>
          <p:cNvSpPr txBox="1"/>
          <p:nvPr/>
        </p:nvSpPr>
        <p:spPr>
          <a:xfrm>
            <a:off x="1621342" y="2549720"/>
            <a:ext cx="8634824" cy="276778"/>
          </a:xfrm>
          <a:prstGeom prst="rect">
            <a:avLst/>
          </a:prstGeom>
          <a:solidFill>
            <a:srgbClr val="01A9D6"/>
          </a:solidFill>
        </p:spPr>
        <p:txBody>
          <a:bodyPr wrap="square">
            <a:spAutoFit/>
          </a:bodyPr>
          <a:lstStyle/>
          <a:p>
            <a:pPr algn="ctr">
              <a:defRPr/>
            </a:pPr>
            <a:r>
              <a:rPr lang="en-US" sz="1200" b="1" dirty="0">
                <a:solidFill>
                  <a:schemeClr val="bg1"/>
                </a:solidFill>
              </a:rPr>
              <a:t>Fabric Features</a:t>
            </a:r>
          </a:p>
        </p:txBody>
      </p:sp>
      <p:sp>
        <p:nvSpPr>
          <p:cNvPr id="8" name="Rectangle 7"/>
          <p:cNvSpPr/>
          <p:nvPr/>
        </p:nvSpPr>
        <p:spPr>
          <a:xfrm>
            <a:off x="1621342" y="1666876"/>
            <a:ext cx="8634824" cy="638175"/>
          </a:xfrm>
          <a:prstGeom prst="rect">
            <a:avLst/>
          </a:prstGeom>
          <a:noFill/>
          <a:ln>
            <a:solidFill>
              <a:srgbClr val="01A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Tree>
    <p:extLst>
      <p:ext uri="{BB962C8B-B14F-4D97-AF65-F5344CB8AC3E}">
        <p14:creationId xmlns:p14="http://schemas.microsoft.com/office/powerpoint/2010/main" val="985124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Hyperledger Fabric 1.0 Blockchain</a:t>
            </a:r>
            <a:endParaRPr lang="en-US" dirty="0"/>
          </a:p>
        </p:txBody>
      </p:sp>
      <p:graphicFrame>
        <p:nvGraphicFramePr>
          <p:cNvPr id="6" name="Table 5"/>
          <p:cNvGraphicFramePr>
            <a:graphicFrameLocks noGrp="1"/>
          </p:cNvGraphicFramePr>
          <p:nvPr>
            <p:extLst/>
          </p:nvPr>
        </p:nvGraphicFramePr>
        <p:xfrm>
          <a:off x="1562102" y="1780820"/>
          <a:ext cx="8896351" cy="2555313"/>
        </p:xfrm>
        <a:graphic>
          <a:graphicData uri="http://schemas.openxmlformats.org/drawingml/2006/table">
            <a:tbl>
              <a:tblPr firstRow="1" bandRow="1">
                <a:tableStyleId>{2D5ABB26-0587-4C30-8999-92F81FD0307C}</a:tableStyleId>
              </a:tblPr>
              <a:tblGrid>
                <a:gridCol w="2809874">
                  <a:extLst>
                    <a:ext uri="{9D8B030D-6E8A-4147-A177-3AD203B41FA5}">
                      <a16:colId xmlns="" xmlns:a16="http://schemas.microsoft.com/office/drawing/2014/main" val="20000"/>
                    </a:ext>
                  </a:extLst>
                </a:gridCol>
                <a:gridCol w="6086477">
                  <a:extLst>
                    <a:ext uri="{9D8B030D-6E8A-4147-A177-3AD203B41FA5}">
                      <a16:colId xmlns="" xmlns:a16="http://schemas.microsoft.com/office/drawing/2014/main" val="20001"/>
                    </a:ext>
                  </a:extLst>
                </a:gridCol>
              </a:tblGrid>
              <a:tr h="509667">
                <a:tc>
                  <a:txBody>
                    <a:bodyPr/>
                    <a:lstStyle/>
                    <a:p>
                      <a:pPr algn="ctr"/>
                      <a:r>
                        <a:rPr lang="en-US" sz="1100" b="1" kern="1200" dirty="0"/>
                        <a:t>Consensus</a:t>
                      </a:r>
                      <a:endParaRPr lang="en-US" sz="1100" b="1" dirty="0">
                        <a:latin typeface="+mj-lt"/>
                      </a:endParaRPr>
                    </a:p>
                  </a:txBody>
                  <a:tcPr marL="74313" marR="74313" marT="37086" marB="37086" anchor="ctr">
                    <a:solidFill>
                      <a:srgbClr val="CBDDEB"/>
                    </a:solidFill>
                  </a:tcP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050" kern="1200" dirty="0">
                          <a:effectLst/>
                        </a:rPr>
                        <a:t>All party consensus at Individual transaction level, pluggable features include</a:t>
                      </a:r>
                      <a:r>
                        <a:rPr lang="en-US" sz="1050" kern="1200" baseline="0" dirty="0">
                          <a:effectLst/>
                        </a:rPr>
                        <a:t> consensus using algorithms, such as, b</a:t>
                      </a:r>
                      <a:r>
                        <a:rPr lang="en-US" sz="1050" kern="1200" dirty="0">
                          <a:effectLst/>
                        </a:rPr>
                        <a:t>yzantine fault tolerance algorithm</a:t>
                      </a:r>
                      <a:r>
                        <a:rPr lang="en-US" sz="1050" kern="1200" baseline="0" dirty="0">
                          <a:effectLst/>
                        </a:rPr>
                        <a:t> </a:t>
                      </a:r>
                      <a:r>
                        <a:rPr lang="en-US" sz="1050" kern="1200" dirty="0">
                          <a:effectLst/>
                        </a:rPr>
                        <a:t>(PBFT), Raft, proof</a:t>
                      </a:r>
                      <a:r>
                        <a:rPr lang="en-US" sz="1050" kern="1200" baseline="0" dirty="0">
                          <a:effectLst/>
                        </a:rPr>
                        <a:t> of work (</a:t>
                      </a:r>
                      <a:r>
                        <a:rPr lang="en-US" sz="1050" kern="1200" dirty="0">
                          <a:effectLst/>
                        </a:rPr>
                        <a:t>PoW), proof of</a:t>
                      </a:r>
                      <a:r>
                        <a:rPr lang="en-US" sz="1050" kern="1200" baseline="0" dirty="0">
                          <a:effectLst/>
                        </a:rPr>
                        <a:t> stake (</a:t>
                      </a:r>
                      <a:r>
                        <a:rPr lang="en-US" sz="1050" kern="1200" dirty="0">
                          <a:effectLst/>
                        </a:rPr>
                        <a:t>PoS)</a:t>
                      </a:r>
                      <a:endParaRPr lang="en-US" sz="1050" dirty="0">
                        <a:solidFill>
                          <a:srgbClr val="5C5C5C"/>
                        </a:solidFill>
                        <a:latin typeface="+mn-lt"/>
                      </a:endParaRPr>
                    </a:p>
                  </a:txBody>
                  <a:tcPr marL="74313" marR="74313" marT="37086" marB="37086" anchor="ctr">
                    <a:solidFill>
                      <a:srgbClr val="CBDDEB"/>
                    </a:solidFill>
                  </a:tcPr>
                </a:tc>
                <a:extLst>
                  <a:ext uri="{0D108BD9-81ED-4DB2-BD59-A6C34878D82A}">
                    <a16:rowId xmlns="" xmlns:a16="http://schemas.microsoft.com/office/drawing/2014/main" val="10000"/>
                  </a:ext>
                </a:extLst>
              </a:tr>
              <a:tr h="481289">
                <a:tc>
                  <a:txBody>
                    <a:bodyPr/>
                    <a:lstStyle/>
                    <a:p>
                      <a:pPr marL="0" marR="0" indent="0" algn="ctr" defTabSz="914342" rtl="0" eaLnBrk="1" fontAlgn="auto" latinLnBrk="0" hangingPunct="1">
                        <a:lnSpc>
                          <a:spcPct val="100000"/>
                        </a:lnSpc>
                        <a:spcBef>
                          <a:spcPts val="0"/>
                        </a:spcBef>
                        <a:spcAft>
                          <a:spcPts val="0"/>
                        </a:spcAft>
                        <a:buClrTx/>
                        <a:buSzTx/>
                        <a:buFontTx/>
                        <a:buNone/>
                        <a:tabLst/>
                        <a:defRPr/>
                      </a:pPr>
                      <a:r>
                        <a:rPr lang="en-US" sz="1100" b="1" kern="1200" dirty="0"/>
                        <a:t>Membership Service Provider</a:t>
                      </a:r>
                      <a:endParaRPr lang="en-US" sz="1100" b="1" kern="1200" dirty="0">
                        <a:solidFill>
                          <a:schemeClr val="dk1"/>
                        </a:solidFill>
                        <a:latin typeface="+mn-lt"/>
                        <a:ea typeface="+mn-ea"/>
                        <a:cs typeface="+mn-cs"/>
                      </a:endParaRPr>
                    </a:p>
                  </a:txBody>
                  <a:tcPr marL="74313" marR="74313" marT="37134" marB="37134" anchor="ctr">
                    <a:solidFill>
                      <a:srgbClr val="E7EFF5"/>
                    </a:solidFill>
                  </a:tcPr>
                </a:tc>
                <a:tc>
                  <a:txBody>
                    <a:body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altLang="en-US" sz="1050" kern="1200" dirty="0">
                          <a:effectLst/>
                        </a:rPr>
                        <a:t>Identity membership provider to manage members and permissions, separate membership and transaction certificates to members for security. P</a:t>
                      </a:r>
                      <a:r>
                        <a:rPr lang="en-US" sz="1050" kern="1200" dirty="0">
                          <a:effectLst/>
                        </a:rPr>
                        <a:t>luggable identity sources like LDAP</a:t>
                      </a:r>
                      <a:endParaRPr lang="en-US" sz="1050" dirty="0"/>
                    </a:p>
                  </a:txBody>
                  <a:tcPr marL="74313" marR="74313" marT="37134" marB="37134" anchor="ctr">
                    <a:solidFill>
                      <a:srgbClr val="E7EFF5"/>
                    </a:solidFill>
                  </a:tcPr>
                </a:tc>
                <a:extLst>
                  <a:ext uri="{0D108BD9-81ED-4DB2-BD59-A6C34878D82A}">
                    <a16:rowId xmlns="" xmlns:a16="http://schemas.microsoft.com/office/drawing/2014/main" val="10001"/>
                  </a:ext>
                </a:extLst>
              </a:tr>
              <a:tr h="339149">
                <a:tc>
                  <a:txBody>
                    <a:bodyPr/>
                    <a:lstStyle/>
                    <a:p>
                      <a:pPr marL="0" marR="0" indent="0" algn="ctr" defTabSz="914342" rtl="0" eaLnBrk="1" fontAlgn="auto" latinLnBrk="0" hangingPunct="1">
                        <a:lnSpc>
                          <a:spcPct val="100000"/>
                        </a:lnSpc>
                        <a:spcBef>
                          <a:spcPts val="0"/>
                        </a:spcBef>
                        <a:spcAft>
                          <a:spcPts val="0"/>
                        </a:spcAft>
                        <a:buClrTx/>
                        <a:buSzTx/>
                        <a:buFontTx/>
                        <a:buNone/>
                        <a:tabLst/>
                        <a:defRPr/>
                      </a:pPr>
                      <a:r>
                        <a:rPr lang="en-US" sz="1100" b="1" kern="1200" dirty="0"/>
                        <a:t>Smart Contracts</a:t>
                      </a:r>
                    </a:p>
                  </a:txBody>
                  <a:tcPr marL="74313" marR="74313" marT="37134" marB="37134" anchor="ctr">
                    <a:solidFill>
                      <a:srgbClr val="CBDDEB"/>
                    </a:solidFill>
                  </a:tcPr>
                </a:tc>
                <a:tc>
                  <a:txBody>
                    <a:bodyPr/>
                    <a:lstStyle/>
                    <a:p>
                      <a:pPr algn="l"/>
                      <a:r>
                        <a:rPr lang="en-US" sz="1050" kern="1200" dirty="0">
                          <a:effectLst/>
                        </a:rPr>
                        <a:t>Executes programs on all the nodes governing the transaction validation and business transactions</a:t>
                      </a:r>
                      <a:endParaRPr lang="en-US" sz="1050" b="0" i="0" kern="1200" dirty="0">
                        <a:solidFill>
                          <a:srgbClr val="5C5C5C"/>
                        </a:solidFill>
                        <a:effectLst/>
                        <a:latin typeface="+mn-lt"/>
                        <a:ea typeface="+mn-ea"/>
                        <a:cs typeface="+mn-cs"/>
                      </a:endParaRPr>
                    </a:p>
                  </a:txBody>
                  <a:tcPr marL="74313" marR="74313" marT="37134" marB="37134" anchor="ctr">
                    <a:solidFill>
                      <a:srgbClr val="CBDDEB"/>
                    </a:solidFill>
                  </a:tcPr>
                </a:tc>
                <a:extLst>
                  <a:ext uri="{0D108BD9-81ED-4DB2-BD59-A6C34878D82A}">
                    <a16:rowId xmlns="" xmlns:a16="http://schemas.microsoft.com/office/drawing/2014/main" val="10002"/>
                  </a:ext>
                </a:extLst>
              </a:tr>
              <a:tr h="551000">
                <a:tc>
                  <a:txBody>
                    <a:bodyPr/>
                    <a:lstStyle/>
                    <a:p>
                      <a:pPr marL="0" marR="0" indent="0" algn="ctr" defTabSz="914342" rtl="0" eaLnBrk="1" fontAlgn="auto" latinLnBrk="0" hangingPunct="1">
                        <a:lnSpc>
                          <a:spcPct val="100000"/>
                        </a:lnSpc>
                        <a:spcBef>
                          <a:spcPts val="0"/>
                        </a:spcBef>
                        <a:spcAft>
                          <a:spcPts val="0"/>
                        </a:spcAft>
                        <a:buClrTx/>
                        <a:buSzTx/>
                        <a:buFontTx/>
                        <a:buNone/>
                        <a:tabLst/>
                        <a:defRPr/>
                      </a:pPr>
                      <a:r>
                        <a:rPr lang="en-US" sz="1100" b="1" kern="1200" dirty="0"/>
                        <a:t>Privacy/Confidentiality</a:t>
                      </a:r>
                    </a:p>
                  </a:txBody>
                  <a:tcPr marL="74313" marR="74313" marT="37134" marB="37134" anchor="ctr">
                    <a:solidFill>
                      <a:srgbClr val="E7EFF5"/>
                    </a:solidFill>
                  </a:tcPr>
                </a:tc>
                <a:tc>
                  <a:txBody>
                    <a:bodyPr/>
                    <a:lstStyle/>
                    <a:p>
                      <a:pPr algn="l"/>
                      <a:r>
                        <a:rPr lang="en-US" sz="1050" kern="1200" dirty="0">
                          <a:effectLst/>
                        </a:rPr>
                        <a:t>Permissioned nodes with secured transactions,</a:t>
                      </a:r>
                      <a:r>
                        <a:rPr lang="en-US" sz="1050" kern="1200" baseline="0" dirty="0">
                          <a:effectLst/>
                        </a:rPr>
                        <a:t> </a:t>
                      </a:r>
                      <a:r>
                        <a:rPr lang="en-US" sz="1050" kern="1200" dirty="0">
                          <a:effectLst/>
                        </a:rPr>
                        <a:t>data privacy and confidentiality with network channels / sub networks</a:t>
                      </a:r>
                      <a:endParaRPr lang="en-US" sz="1050" b="0" i="0" kern="1200" dirty="0">
                        <a:solidFill>
                          <a:srgbClr val="5C5C5C"/>
                        </a:solidFill>
                        <a:effectLst/>
                        <a:latin typeface="+mn-lt"/>
                        <a:ea typeface="+mn-ea"/>
                        <a:cs typeface="+mn-cs"/>
                      </a:endParaRPr>
                    </a:p>
                  </a:txBody>
                  <a:tcPr marL="74313" marR="74313" marT="37134" marB="37134" anchor="ctr">
                    <a:solidFill>
                      <a:srgbClr val="E7EFF5"/>
                    </a:solidFill>
                  </a:tcPr>
                </a:tc>
                <a:extLst>
                  <a:ext uri="{0D108BD9-81ED-4DB2-BD59-A6C34878D82A}">
                    <a16:rowId xmlns="" xmlns:a16="http://schemas.microsoft.com/office/drawing/2014/main" val="10003"/>
                  </a:ext>
                </a:extLst>
              </a:tr>
              <a:tr h="501445">
                <a:tc>
                  <a:txBody>
                    <a:bodyPr/>
                    <a:lstStyle/>
                    <a:p>
                      <a:pPr marL="0" marR="0" indent="0" algn="ctr" defTabSz="914342" rtl="0" eaLnBrk="1" fontAlgn="auto" latinLnBrk="0" hangingPunct="1">
                        <a:lnSpc>
                          <a:spcPct val="100000"/>
                        </a:lnSpc>
                        <a:spcBef>
                          <a:spcPts val="0"/>
                        </a:spcBef>
                        <a:spcAft>
                          <a:spcPts val="0"/>
                        </a:spcAft>
                        <a:buClrTx/>
                        <a:buSzTx/>
                        <a:buFontTx/>
                        <a:buNone/>
                        <a:tabLst/>
                        <a:defRPr/>
                      </a:pPr>
                      <a:r>
                        <a:rPr lang="en-US" sz="1100" b="1" kern="1200" dirty="0"/>
                        <a:t>External Integration</a:t>
                      </a:r>
                    </a:p>
                  </a:txBody>
                  <a:tcPr marL="74313" marR="74313" marT="37134" marB="37134" anchor="ctr">
                    <a:solidFill>
                      <a:srgbClr val="CBDDEB"/>
                    </a:solidFill>
                  </a:tcP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050" kern="1200" dirty="0">
                          <a:effectLst/>
                        </a:rPr>
                        <a:t>Supported with oracle services and smart</a:t>
                      </a:r>
                      <a:r>
                        <a:rPr lang="en-US" sz="1050" kern="1200" baseline="0" dirty="0">
                          <a:effectLst/>
                        </a:rPr>
                        <a:t> contracts calling </a:t>
                      </a:r>
                      <a:r>
                        <a:rPr lang="en-US" sz="1050" kern="1200" dirty="0">
                          <a:effectLst/>
                        </a:rPr>
                        <a:t>external services</a:t>
                      </a:r>
                      <a:endParaRPr lang="en-US" sz="1050" dirty="0">
                        <a:solidFill>
                          <a:srgbClr val="5C5C5C"/>
                        </a:solidFill>
                        <a:latin typeface="+mn-lt"/>
                      </a:endParaRPr>
                    </a:p>
                  </a:txBody>
                  <a:tcPr marL="74313" marR="74313" marT="37134" marB="37134" anchor="ctr">
                    <a:solidFill>
                      <a:srgbClr val="CBDDEB"/>
                    </a:solidFill>
                  </a:tcPr>
                </a:tc>
                <a:extLst>
                  <a:ext uri="{0D108BD9-81ED-4DB2-BD59-A6C34878D82A}">
                    <a16:rowId xmlns="" xmlns:a16="http://schemas.microsoft.com/office/drawing/2014/main" val="10004"/>
                  </a:ext>
                </a:extLst>
              </a:tr>
            </a:tbl>
          </a:graphicData>
        </a:graphic>
      </p:graphicFrame>
      <p:sp>
        <p:nvSpPr>
          <p:cNvPr id="7" name="TextBox 6"/>
          <p:cNvSpPr txBox="1"/>
          <p:nvPr/>
        </p:nvSpPr>
        <p:spPr>
          <a:xfrm>
            <a:off x="1562101" y="1475274"/>
            <a:ext cx="8896350" cy="276999"/>
          </a:xfrm>
          <a:prstGeom prst="rect">
            <a:avLst/>
          </a:prstGeom>
          <a:solidFill>
            <a:srgbClr val="01A9D6"/>
          </a:solidFill>
        </p:spPr>
        <p:txBody>
          <a:bodyPr wrap="square">
            <a:spAutoFit/>
          </a:bodyPr>
          <a:lstStyle/>
          <a:p>
            <a:pPr algn="ctr">
              <a:defRPr/>
            </a:pPr>
            <a:r>
              <a:rPr lang="en-US" sz="1200" b="1" dirty="0">
                <a:solidFill>
                  <a:schemeClr val="bg1"/>
                </a:solidFill>
                <a:latin typeface="+mj-lt"/>
              </a:rPr>
              <a:t>Characteristics</a:t>
            </a:r>
          </a:p>
        </p:txBody>
      </p:sp>
      <p:graphicFrame>
        <p:nvGraphicFramePr>
          <p:cNvPr id="14" name="Table 13"/>
          <p:cNvGraphicFramePr>
            <a:graphicFrameLocks noGrp="1"/>
          </p:cNvGraphicFramePr>
          <p:nvPr>
            <p:extLst/>
          </p:nvPr>
        </p:nvGraphicFramePr>
        <p:xfrm>
          <a:off x="1562101" y="4490337"/>
          <a:ext cx="8896350" cy="1610320"/>
        </p:xfrm>
        <a:graphic>
          <a:graphicData uri="http://schemas.openxmlformats.org/drawingml/2006/table">
            <a:tbl>
              <a:tblPr firstRow="1" bandRow="1">
                <a:tableStyleId>{7DF18680-E054-41AD-8BC1-D1AEF772440D}</a:tableStyleId>
              </a:tblPr>
              <a:tblGrid>
                <a:gridCol w="2551289">
                  <a:extLst>
                    <a:ext uri="{9D8B030D-6E8A-4147-A177-3AD203B41FA5}">
                      <a16:colId xmlns="" xmlns:a16="http://schemas.microsoft.com/office/drawing/2014/main" val="20000"/>
                    </a:ext>
                  </a:extLst>
                </a:gridCol>
                <a:gridCol w="6345061">
                  <a:extLst>
                    <a:ext uri="{9D8B030D-6E8A-4147-A177-3AD203B41FA5}">
                      <a16:colId xmlns="" xmlns:a16="http://schemas.microsoft.com/office/drawing/2014/main" val="20001"/>
                    </a:ext>
                  </a:extLst>
                </a:gridCol>
              </a:tblGrid>
              <a:tr h="175717">
                <a:tc gridSpan="2">
                  <a:txBody>
                    <a:bodyPr/>
                    <a:lstStyle/>
                    <a:p>
                      <a:pPr algn="ctr"/>
                      <a:r>
                        <a:rPr lang="en-US" sz="1200" b="1" dirty="0">
                          <a:latin typeface="+mn-lt"/>
                        </a:rPr>
                        <a:t>Focus</a:t>
                      </a:r>
                      <a:endParaRPr lang="en-US" sz="1000" b="1" dirty="0">
                        <a:latin typeface="+mn-lt"/>
                      </a:endParaRPr>
                    </a:p>
                  </a:txBody>
                  <a:tcPr marL="74323" marR="74323" marT="37150" marB="37150">
                    <a:solidFill>
                      <a:srgbClr val="01A9D6"/>
                    </a:solidFill>
                  </a:tcPr>
                </a:tc>
                <a:tc hMerge="1">
                  <a:txBody>
                    <a:bodyPr/>
                    <a:lstStyle/>
                    <a:p>
                      <a:endParaRPr lang="en-US" sz="800" dirty="0">
                        <a:latin typeface="Century Gothic" panose="020B0502020202020204" pitchFamily="34" charset="0"/>
                      </a:endParaRPr>
                    </a:p>
                  </a:txBody>
                  <a:tcPr/>
                </a:tc>
                <a:extLst>
                  <a:ext uri="{0D108BD9-81ED-4DB2-BD59-A6C34878D82A}">
                    <a16:rowId xmlns="" xmlns:a16="http://schemas.microsoft.com/office/drawing/2014/main" val="10000"/>
                  </a:ext>
                </a:extLst>
              </a:tr>
              <a:tr h="433980">
                <a:tc>
                  <a:txBody>
                    <a:bodyPr/>
                    <a:lstStyle/>
                    <a:p>
                      <a:pPr algn="ctr"/>
                      <a:r>
                        <a:rPr lang="en-US" sz="1100" b="1" i="0" kern="1200" dirty="0">
                          <a:solidFill>
                            <a:schemeClr val="dk1"/>
                          </a:solidFill>
                          <a:effectLst/>
                          <a:latin typeface="+mn-lt"/>
                          <a:ea typeface="+mn-ea"/>
                          <a:cs typeface="+mn-cs"/>
                        </a:rPr>
                        <a:t>Finance</a:t>
                      </a:r>
                    </a:p>
                  </a:txBody>
                  <a:tcPr marL="74323" marR="74323" marT="37150" marB="37150" anchor="ctr"/>
                </a:tc>
                <a:tc>
                  <a:txBody>
                    <a:bodyPr/>
                    <a:lstStyle/>
                    <a:p>
                      <a:pPr fontAlgn="base"/>
                      <a:r>
                        <a:rPr lang="en-US" sz="1100" b="0" i="0" kern="1200" dirty="0">
                          <a:solidFill>
                            <a:schemeClr val="dk1"/>
                          </a:solidFill>
                          <a:effectLst/>
                          <a:latin typeface="+mn-lt"/>
                          <a:ea typeface="+mn-ea"/>
                          <a:cs typeface="+mn-cs"/>
                        </a:rPr>
                        <a:t>Streamlined settlement, improved liquidity.</a:t>
                      </a:r>
                      <a:r>
                        <a:rPr lang="en-US" sz="1100" b="0" i="0" kern="1200" baseline="0" dirty="0">
                          <a:solidFill>
                            <a:schemeClr val="dk1"/>
                          </a:solidFill>
                          <a:effectLst/>
                          <a:latin typeface="+mn-lt"/>
                          <a:ea typeface="+mn-ea"/>
                          <a:cs typeface="+mn-cs"/>
                        </a:rPr>
                        <a:t> Provide</a:t>
                      </a:r>
                      <a:r>
                        <a:rPr lang="en-US" sz="1100" b="0" i="0" kern="1200" dirty="0">
                          <a:solidFill>
                            <a:schemeClr val="dk1"/>
                          </a:solidFill>
                          <a:effectLst/>
                          <a:latin typeface="+mn-lt"/>
                          <a:ea typeface="+mn-ea"/>
                          <a:cs typeface="+mn-cs"/>
                        </a:rPr>
                        <a:t> increased transparency and new products/markets</a:t>
                      </a:r>
                    </a:p>
                  </a:txBody>
                  <a:tcPr marL="74323" marR="74323" marT="37150" marB="37150" anchor="ctr"/>
                </a:tc>
                <a:extLst>
                  <a:ext uri="{0D108BD9-81ED-4DB2-BD59-A6C34878D82A}">
                    <a16:rowId xmlns="" xmlns:a16="http://schemas.microsoft.com/office/drawing/2014/main" val="10001"/>
                  </a:ext>
                </a:extLst>
              </a:tr>
              <a:tr h="502332">
                <a:tc>
                  <a:txBody>
                    <a:bodyPr/>
                    <a:lstStyle/>
                    <a:p>
                      <a:pPr marL="0" marR="0" indent="0" algn="ctr" defTabSz="914342"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mn-lt"/>
                          <a:ea typeface="+mn-ea"/>
                          <a:cs typeface="+mn-cs"/>
                        </a:rPr>
                        <a:t>Health-care</a:t>
                      </a:r>
                    </a:p>
                  </a:txBody>
                  <a:tcPr marL="74323" marR="74323" marT="37150" marB="37150" anchor="ctr"/>
                </a:tc>
                <a:tc>
                  <a:txBody>
                    <a:bodyPr/>
                    <a:lstStyle/>
                    <a:p>
                      <a:pPr fontAlgn="base"/>
                      <a:r>
                        <a:rPr lang="en-US" sz="1100" b="0" i="0" kern="1200" dirty="0">
                          <a:solidFill>
                            <a:schemeClr val="dk1"/>
                          </a:solidFill>
                          <a:effectLst/>
                          <a:latin typeface="+mn-lt"/>
                          <a:ea typeface="+mn-ea"/>
                          <a:cs typeface="+mn-cs"/>
                        </a:rPr>
                        <a:t>Unite disparate processes, increase data flow and liquidity.</a:t>
                      </a:r>
                      <a:r>
                        <a:rPr lang="en-US" sz="1100" b="0" i="0" kern="1200" baseline="0" dirty="0">
                          <a:solidFill>
                            <a:schemeClr val="dk1"/>
                          </a:solidFill>
                          <a:effectLst/>
                          <a:latin typeface="+mn-lt"/>
                          <a:ea typeface="+mn-ea"/>
                          <a:cs typeface="+mn-cs"/>
                        </a:rPr>
                        <a:t> R</a:t>
                      </a:r>
                      <a:r>
                        <a:rPr lang="en-US" sz="1100" b="0" i="0" kern="1200" dirty="0">
                          <a:solidFill>
                            <a:schemeClr val="dk1"/>
                          </a:solidFill>
                          <a:effectLst/>
                          <a:latin typeface="+mn-lt"/>
                          <a:ea typeface="+mn-ea"/>
                          <a:cs typeface="+mn-cs"/>
                        </a:rPr>
                        <a:t>educe costs and improve patient experience and outcomes</a:t>
                      </a:r>
                    </a:p>
                  </a:txBody>
                  <a:tcPr marL="74323" marR="74323" marT="37150" marB="37150" anchor="ctr"/>
                </a:tc>
                <a:extLst>
                  <a:ext uri="{0D108BD9-81ED-4DB2-BD59-A6C34878D82A}">
                    <a16:rowId xmlns="" xmlns:a16="http://schemas.microsoft.com/office/drawing/2014/main" val="10002"/>
                  </a:ext>
                </a:extLst>
              </a:tr>
              <a:tr h="416828">
                <a:tc>
                  <a:txBody>
                    <a:bodyPr/>
                    <a:lstStyle/>
                    <a:p>
                      <a:pPr marL="0" marR="0" indent="0" algn="ctr" defTabSz="914342"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mn-lt"/>
                          <a:ea typeface="+mn-ea"/>
                          <a:cs typeface="+mn-cs"/>
                        </a:rPr>
                        <a:t>Supply Chain</a:t>
                      </a:r>
                    </a:p>
                  </a:txBody>
                  <a:tcPr marL="74323" marR="74323" marT="37150" marB="37150" anchor="ctr"/>
                </a:tc>
                <a:tc>
                  <a:txBody>
                    <a:bodyPr/>
                    <a:lstStyle/>
                    <a:p>
                      <a:pPr fontAlgn="base"/>
                      <a:r>
                        <a:rPr lang="en-US" sz="1100" b="0" i="0" kern="1200" dirty="0">
                          <a:solidFill>
                            <a:schemeClr val="dk1"/>
                          </a:solidFill>
                          <a:effectLst/>
                          <a:latin typeface="+mn-lt"/>
                          <a:ea typeface="+mn-ea"/>
                          <a:cs typeface="+mn-cs"/>
                        </a:rPr>
                        <a:t>Track parts and service provenance, ensure authenticity of goods, block counterfeits.</a:t>
                      </a:r>
                      <a:r>
                        <a:rPr lang="en-US" sz="1100" b="0" i="0" kern="1200" baseline="0" dirty="0">
                          <a:solidFill>
                            <a:schemeClr val="dk1"/>
                          </a:solidFill>
                          <a:effectLst/>
                          <a:latin typeface="+mn-lt"/>
                          <a:ea typeface="+mn-ea"/>
                          <a:cs typeface="+mn-cs"/>
                        </a:rPr>
                        <a:t> R</a:t>
                      </a:r>
                      <a:r>
                        <a:rPr lang="en-US" sz="1100" b="0" i="0" kern="1200" dirty="0">
                          <a:solidFill>
                            <a:schemeClr val="dk1"/>
                          </a:solidFill>
                          <a:effectLst/>
                          <a:latin typeface="+mn-lt"/>
                          <a:ea typeface="+mn-ea"/>
                          <a:cs typeface="+mn-cs"/>
                        </a:rPr>
                        <a:t>educe conflicts</a:t>
                      </a:r>
                    </a:p>
                  </a:txBody>
                  <a:tcPr marL="74323" marR="74323" marT="37150" marB="37150" anchor="ct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831321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Hyperledger Fabric Capabilities</a:t>
            </a:r>
          </a:p>
        </p:txBody>
      </p:sp>
      <p:sp>
        <p:nvSpPr>
          <p:cNvPr id="3" name="Rectangle 2"/>
          <p:cNvSpPr/>
          <p:nvPr/>
        </p:nvSpPr>
        <p:spPr>
          <a:xfrm>
            <a:off x="1588573" y="1520184"/>
            <a:ext cx="4416359" cy="338554"/>
          </a:xfrm>
          <a:prstGeom prst="rect">
            <a:avLst/>
          </a:prstGeom>
          <a:solidFill>
            <a:srgbClr val="0098C7"/>
          </a:solidFill>
        </p:spPr>
        <p:txBody>
          <a:bodyPr wrap="square">
            <a:spAutoFit/>
          </a:bodyPr>
          <a:lstStyle/>
          <a:p>
            <a:pPr algn="ctr"/>
            <a:r>
              <a:rPr lang="en-US" sz="1600" b="1" dirty="0">
                <a:solidFill>
                  <a:srgbClr val="F7F7F7"/>
                </a:solidFill>
              </a:rPr>
              <a:t>Identity management</a:t>
            </a:r>
            <a:endParaRPr lang="en-US" sz="1600" dirty="0">
              <a:solidFill>
                <a:srgbClr val="F7F7F7"/>
              </a:solidFill>
            </a:endParaRPr>
          </a:p>
        </p:txBody>
      </p:sp>
      <p:sp>
        <p:nvSpPr>
          <p:cNvPr id="4" name="Rectangle 3"/>
          <p:cNvSpPr/>
          <p:nvPr/>
        </p:nvSpPr>
        <p:spPr>
          <a:xfrm>
            <a:off x="1577420" y="2013456"/>
            <a:ext cx="4371754" cy="830997"/>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272727"/>
                </a:solidFill>
              </a:rPr>
              <a:t>To enable permissioned networks, Hyperledger Fabric provides a membership identity service that manages user IDs and authenticates all participants on the network</a:t>
            </a:r>
          </a:p>
        </p:txBody>
      </p:sp>
      <p:sp>
        <p:nvSpPr>
          <p:cNvPr id="5" name="Rectangle 4"/>
          <p:cNvSpPr/>
          <p:nvPr/>
        </p:nvSpPr>
        <p:spPr>
          <a:xfrm>
            <a:off x="1588573" y="3011481"/>
            <a:ext cx="4416358" cy="338554"/>
          </a:xfrm>
          <a:prstGeom prst="rect">
            <a:avLst/>
          </a:prstGeom>
          <a:solidFill>
            <a:srgbClr val="0098C7"/>
          </a:solidFill>
        </p:spPr>
        <p:txBody>
          <a:bodyPr wrap="square">
            <a:spAutoFit/>
          </a:bodyPr>
          <a:lstStyle/>
          <a:p>
            <a:pPr algn="ctr"/>
            <a:r>
              <a:rPr lang="en-US" sz="1600" b="1" dirty="0">
                <a:solidFill>
                  <a:srgbClr val="F7F7F7"/>
                </a:solidFill>
              </a:rPr>
              <a:t>Privacy and confidentiality</a:t>
            </a:r>
            <a:endParaRPr lang="en-US" sz="1600" dirty="0">
              <a:solidFill>
                <a:srgbClr val="F7F7F7"/>
              </a:solidFill>
            </a:endParaRPr>
          </a:p>
        </p:txBody>
      </p:sp>
      <p:sp>
        <p:nvSpPr>
          <p:cNvPr id="6" name="Rectangle 5"/>
          <p:cNvSpPr/>
          <p:nvPr/>
        </p:nvSpPr>
        <p:spPr>
          <a:xfrm>
            <a:off x="1538391" y="3473389"/>
            <a:ext cx="4453593" cy="830997"/>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272727"/>
                </a:solidFill>
              </a:rPr>
              <a:t>Private channels are restricted messaging paths that can be used to provide transaction privacy and confidentiality for specific subsets of network members</a:t>
            </a:r>
          </a:p>
        </p:txBody>
      </p:sp>
      <p:sp>
        <p:nvSpPr>
          <p:cNvPr id="7" name="Rectangle 6"/>
          <p:cNvSpPr/>
          <p:nvPr/>
        </p:nvSpPr>
        <p:spPr>
          <a:xfrm>
            <a:off x="1588573" y="4313884"/>
            <a:ext cx="4403412" cy="338554"/>
          </a:xfrm>
          <a:prstGeom prst="rect">
            <a:avLst/>
          </a:prstGeom>
          <a:solidFill>
            <a:srgbClr val="0098C7"/>
          </a:solidFill>
        </p:spPr>
        <p:txBody>
          <a:bodyPr wrap="square">
            <a:spAutoFit/>
          </a:bodyPr>
          <a:lstStyle/>
          <a:p>
            <a:pPr algn="ctr"/>
            <a:r>
              <a:rPr lang="en-US" sz="1600" b="1" dirty="0">
                <a:solidFill>
                  <a:srgbClr val="F7F7F7"/>
                </a:solidFill>
              </a:rPr>
              <a:t>Efficient processing</a:t>
            </a:r>
            <a:endParaRPr lang="en-US" sz="1600" dirty="0">
              <a:solidFill>
                <a:srgbClr val="F7F7F7"/>
              </a:solidFill>
            </a:endParaRPr>
          </a:p>
        </p:txBody>
      </p:sp>
      <p:sp>
        <p:nvSpPr>
          <p:cNvPr id="8" name="Rectangle 7"/>
          <p:cNvSpPr/>
          <p:nvPr/>
        </p:nvSpPr>
        <p:spPr>
          <a:xfrm>
            <a:off x="1588573" y="4814261"/>
            <a:ext cx="4360601" cy="1015663"/>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272727"/>
                </a:solidFill>
              </a:rPr>
              <a:t>Hyperledger Fabric assigns network roles by node type </a:t>
            </a:r>
          </a:p>
          <a:p>
            <a:pPr marL="171450" indent="-171450">
              <a:buFont typeface="Arial" panose="020B0604020202020204" pitchFamily="34" charset="0"/>
              <a:buChar char="•"/>
            </a:pPr>
            <a:r>
              <a:rPr lang="en-US" sz="1200" dirty="0">
                <a:solidFill>
                  <a:srgbClr val="272727"/>
                </a:solidFill>
              </a:rPr>
              <a:t>To provide concurrency and parallelism to the network, transaction execution is separated from transaction ordering and commitment.</a:t>
            </a:r>
          </a:p>
        </p:txBody>
      </p:sp>
      <p:sp>
        <p:nvSpPr>
          <p:cNvPr id="9" name="Rectangle 8"/>
          <p:cNvSpPr/>
          <p:nvPr/>
        </p:nvSpPr>
        <p:spPr>
          <a:xfrm>
            <a:off x="6469606" y="1512330"/>
            <a:ext cx="4408409" cy="338554"/>
          </a:xfrm>
          <a:prstGeom prst="rect">
            <a:avLst/>
          </a:prstGeom>
          <a:solidFill>
            <a:srgbClr val="0098C7"/>
          </a:solidFill>
        </p:spPr>
        <p:txBody>
          <a:bodyPr wrap="square">
            <a:spAutoFit/>
          </a:bodyPr>
          <a:lstStyle/>
          <a:p>
            <a:pPr algn="ctr"/>
            <a:r>
              <a:rPr lang="en-US" sz="1600" b="1" dirty="0">
                <a:solidFill>
                  <a:srgbClr val="F7F7F7"/>
                </a:solidFill>
              </a:rPr>
              <a:t>Chaincode functionality</a:t>
            </a:r>
            <a:endParaRPr lang="en-US" sz="1600" dirty="0">
              <a:solidFill>
                <a:srgbClr val="F7F7F7"/>
              </a:solidFill>
            </a:endParaRPr>
          </a:p>
        </p:txBody>
      </p:sp>
      <p:sp>
        <p:nvSpPr>
          <p:cNvPr id="10" name="Rectangle 9"/>
          <p:cNvSpPr/>
          <p:nvPr/>
        </p:nvSpPr>
        <p:spPr>
          <a:xfrm>
            <a:off x="6641935" y="1966541"/>
            <a:ext cx="3868090" cy="646331"/>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272727"/>
                </a:solidFill>
              </a:rPr>
              <a:t>Chaincode applications encode logic that is invoked by specific types of transactions on the channel</a:t>
            </a:r>
          </a:p>
        </p:txBody>
      </p:sp>
      <p:sp>
        <p:nvSpPr>
          <p:cNvPr id="11" name="Rectangle 10"/>
          <p:cNvSpPr/>
          <p:nvPr/>
        </p:nvSpPr>
        <p:spPr>
          <a:xfrm>
            <a:off x="6469606" y="3020358"/>
            <a:ext cx="4408409" cy="338554"/>
          </a:xfrm>
          <a:prstGeom prst="rect">
            <a:avLst/>
          </a:prstGeom>
          <a:solidFill>
            <a:srgbClr val="0098C7"/>
          </a:solidFill>
        </p:spPr>
        <p:txBody>
          <a:bodyPr wrap="square">
            <a:spAutoFit/>
          </a:bodyPr>
          <a:lstStyle/>
          <a:p>
            <a:pPr algn="ctr"/>
            <a:r>
              <a:rPr lang="en-US" sz="1600" b="1" dirty="0">
                <a:solidFill>
                  <a:srgbClr val="F7F7F7"/>
                </a:solidFill>
              </a:rPr>
              <a:t>Modular design</a:t>
            </a:r>
            <a:endParaRPr lang="en-US" sz="1600" dirty="0">
              <a:solidFill>
                <a:srgbClr val="F7F7F7"/>
              </a:solidFill>
            </a:endParaRPr>
          </a:p>
        </p:txBody>
      </p:sp>
      <p:sp>
        <p:nvSpPr>
          <p:cNvPr id="12" name="Rectangle 11"/>
          <p:cNvSpPr/>
          <p:nvPr/>
        </p:nvSpPr>
        <p:spPr>
          <a:xfrm>
            <a:off x="6567592" y="3548476"/>
            <a:ext cx="4481408" cy="1200329"/>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272727"/>
                </a:solidFill>
              </a:rPr>
              <a:t>Hyperledger Fabric implements a modular architecture to provide functional choice to network designers</a:t>
            </a:r>
          </a:p>
          <a:p>
            <a:pPr marL="171450" indent="-171450">
              <a:buFont typeface="Arial" panose="020B0604020202020204" pitchFamily="34" charset="0"/>
              <a:buChar char="•"/>
            </a:pPr>
            <a:r>
              <a:rPr lang="en-US" sz="1200" dirty="0">
                <a:solidFill>
                  <a:srgbClr val="272727"/>
                </a:solidFill>
              </a:rPr>
              <a:t>Specific algorithms for identity, ordering (consensus) and encryption, for example, can be plugged in to any Hyperledger Fabric network</a:t>
            </a:r>
          </a:p>
        </p:txBody>
      </p:sp>
      <p:sp>
        <p:nvSpPr>
          <p:cNvPr id="13" name="Rectangle 12"/>
          <p:cNvSpPr/>
          <p:nvPr/>
        </p:nvSpPr>
        <p:spPr>
          <a:xfrm>
            <a:off x="1596524" y="1912439"/>
            <a:ext cx="4408408" cy="932013"/>
          </a:xfrm>
          <a:prstGeom prst="rect">
            <a:avLst/>
          </a:prstGeom>
          <a:noFill/>
          <a:ln>
            <a:solidFill>
              <a:srgbClr val="009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4" name="Rectangle 13"/>
          <p:cNvSpPr/>
          <p:nvPr/>
        </p:nvSpPr>
        <p:spPr>
          <a:xfrm>
            <a:off x="1588572" y="3398490"/>
            <a:ext cx="4408408" cy="854406"/>
          </a:xfrm>
          <a:prstGeom prst="rect">
            <a:avLst/>
          </a:prstGeom>
          <a:noFill/>
          <a:ln>
            <a:solidFill>
              <a:srgbClr val="009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5" name="Rectangle 14"/>
          <p:cNvSpPr/>
          <p:nvPr/>
        </p:nvSpPr>
        <p:spPr>
          <a:xfrm>
            <a:off x="1583576" y="4713426"/>
            <a:ext cx="4408408" cy="1116497"/>
          </a:xfrm>
          <a:prstGeom prst="rect">
            <a:avLst/>
          </a:prstGeom>
          <a:noFill/>
          <a:ln>
            <a:solidFill>
              <a:srgbClr val="009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6" name="Rectangle 15"/>
          <p:cNvSpPr/>
          <p:nvPr/>
        </p:nvSpPr>
        <p:spPr>
          <a:xfrm>
            <a:off x="6469606" y="1912440"/>
            <a:ext cx="4408408" cy="747346"/>
          </a:xfrm>
          <a:prstGeom prst="rect">
            <a:avLst/>
          </a:prstGeom>
          <a:noFill/>
          <a:ln>
            <a:solidFill>
              <a:srgbClr val="009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7" name="Rectangle 16"/>
          <p:cNvSpPr/>
          <p:nvPr/>
        </p:nvSpPr>
        <p:spPr>
          <a:xfrm>
            <a:off x="6469606" y="3398489"/>
            <a:ext cx="4408408" cy="1415771"/>
          </a:xfrm>
          <a:prstGeom prst="rect">
            <a:avLst/>
          </a:prstGeom>
          <a:noFill/>
          <a:ln>
            <a:solidFill>
              <a:srgbClr val="009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Tree>
    <p:extLst>
      <p:ext uri="{BB962C8B-B14F-4D97-AF65-F5344CB8AC3E}">
        <p14:creationId xmlns:p14="http://schemas.microsoft.com/office/powerpoint/2010/main" val="916769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06841" y="2730387"/>
            <a:ext cx="2665142" cy="2727781"/>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endParaRPr lang="en-US" sz="1462" dirty="0">
              <a:solidFill>
                <a:prstClr val="white"/>
              </a:solidFill>
            </a:endParaRPr>
          </a:p>
        </p:txBody>
      </p:sp>
      <p:sp>
        <p:nvSpPr>
          <p:cNvPr id="42" name="Rectangle 41"/>
          <p:cNvSpPr/>
          <p:nvPr/>
        </p:nvSpPr>
        <p:spPr>
          <a:xfrm>
            <a:off x="3759152" y="4098179"/>
            <a:ext cx="1503846" cy="264114"/>
          </a:xfrm>
          <a:prstGeom prst="rect">
            <a:avLst/>
          </a:prstGeom>
          <a:solidFill>
            <a:schemeClr val="bg1"/>
          </a:solidFill>
          <a:ln w="1905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1200" b="1" dirty="0">
                <a:solidFill>
                  <a:prstClr val="black"/>
                </a:solidFill>
              </a:rPr>
              <a:t>Organization 2</a:t>
            </a:r>
          </a:p>
        </p:txBody>
      </p:sp>
      <p:grpSp>
        <p:nvGrpSpPr>
          <p:cNvPr id="3" name="Group 2"/>
          <p:cNvGrpSpPr/>
          <p:nvPr/>
        </p:nvGrpSpPr>
        <p:grpSpPr>
          <a:xfrm>
            <a:off x="3003074" y="2560242"/>
            <a:ext cx="975443" cy="958766"/>
            <a:chOff x="1641537" y="3952991"/>
            <a:chExt cx="975443" cy="958766"/>
          </a:xfrm>
        </p:grpSpPr>
        <p:sp>
          <p:nvSpPr>
            <p:cNvPr id="49" name="Rectangle 48"/>
            <p:cNvSpPr/>
            <p:nvPr/>
          </p:nvSpPr>
          <p:spPr>
            <a:xfrm>
              <a:off x="1641537" y="3952991"/>
              <a:ext cx="975443" cy="958766"/>
            </a:xfrm>
            <a:prstGeom prst="rect">
              <a:avLst/>
            </a:prstGeom>
            <a:solidFill>
              <a:srgbClr val="CBDDEB"/>
            </a:solidFill>
            <a:ln w="3175">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endParaRPr lang="en-US" sz="1138" b="1" dirty="0">
                <a:solidFill>
                  <a:prstClr val="black"/>
                </a:solidFill>
              </a:endParaRPr>
            </a:p>
            <a:p>
              <a:pPr algn="ctr" defTabSz="742910"/>
              <a:r>
                <a:rPr lang="en-US" sz="1138" b="1" dirty="0">
                  <a:solidFill>
                    <a:prstClr val="black"/>
                  </a:solidFill>
                </a:rPr>
                <a:t>Orderer</a:t>
              </a: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p:txBody>
        </p:sp>
        <p:sp>
          <p:nvSpPr>
            <p:cNvPr id="63" name="Flowchart: Multidocument 62"/>
            <p:cNvSpPr/>
            <p:nvPr/>
          </p:nvSpPr>
          <p:spPr>
            <a:xfrm>
              <a:off x="1783029" y="4193566"/>
              <a:ext cx="676407" cy="655349"/>
            </a:xfrm>
            <a:prstGeom prst="flowChartMultidocument">
              <a:avLst/>
            </a:prstGeom>
            <a:solidFill>
              <a:srgbClr val="CBDDE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731" b="1" dirty="0">
                  <a:solidFill>
                    <a:prstClr val="black"/>
                  </a:solidFill>
                </a:rPr>
                <a:t>SOLO</a:t>
              </a:r>
            </a:p>
            <a:p>
              <a:pPr algn="ctr" defTabSz="742910"/>
              <a:r>
                <a:rPr lang="en-US" sz="731" b="1" dirty="0">
                  <a:solidFill>
                    <a:prstClr val="black"/>
                  </a:solidFill>
                </a:rPr>
                <a:t>KAFKA</a:t>
              </a:r>
            </a:p>
            <a:p>
              <a:pPr algn="ctr" defTabSz="742910"/>
              <a:r>
                <a:rPr lang="en-US" sz="731" b="1" dirty="0">
                  <a:solidFill>
                    <a:prstClr val="black"/>
                  </a:solidFill>
                </a:rPr>
                <a:t>PBFT</a:t>
              </a:r>
            </a:p>
            <a:p>
              <a:pPr algn="ctr" defTabSz="742910"/>
              <a:r>
                <a:rPr lang="en-US" sz="1138" b="1" dirty="0">
                  <a:solidFill>
                    <a:prstClr val="black"/>
                  </a:solidFill>
                </a:rPr>
                <a:t> </a:t>
              </a:r>
            </a:p>
          </p:txBody>
        </p:sp>
      </p:grpSp>
      <p:sp>
        <p:nvSpPr>
          <p:cNvPr id="85" name="TextBox 84"/>
          <p:cNvSpPr txBox="1"/>
          <p:nvPr/>
        </p:nvSpPr>
        <p:spPr>
          <a:xfrm>
            <a:off x="2869372" y="5287019"/>
            <a:ext cx="1109145" cy="276999"/>
          </a:xfrm>
          <a:prstGeom prst="rect">
            <a:avLst/>
          </a:prstGeom>
          <a:solidFill>
            <a:schemeClr val="bg1"/>
          </a:solidFill>
          <a:ln w="3175">
            <a:solidFill>
              <a:schemeClr val="bg2">
                <a:lumMod val="50000"/>
              </a:schemeClr>
            </a:solidFill>
          </a:ln>
        </p:spPr>
        <p:txBody>
          <a:bodyPr wrap="square" rtlCol="0">
            <a:spAutoFit/>
          </a:bodyPr>
          <a:lstStyle/>
          <a:p>
            <a:pPr defTabSz="742910"/>
            <a:r>
              <a:rPr lang="en-US" sz="1200" b="1" dirty="0">
                <a:solidFill>
                  <a:prstClr val="black"/>
                </a:solidFill>
              </a:rPr>
              <a:t>Channel 1</a:t>
            </a:r>
          </a:p>
        </p:txBody>
      </p:sp>
      <p:sp>
        <p:nvSpPr>
          <p:cNvPr id="71" name="Title 1"/>
          <p:cNvSpPr txBox="1">
            <a:spLocks/>
          </p:cNvSpPr>
          <p:nvPr/>
        </p:nvSpPr>
        <p:spPr>
          <a:xfrm>
            <a:off x="0" y="410641"/>
            <a:ext cx="9905999" cy="1002135"/>
          </a:xfrm>
          <a:prstGeom prst="rect">
            <a:avLst/>
          </a:prstGeom>
        </p:spPr>
        <p:txBody>
          <a:bodyPr vert="horz" lIns="411480" tIns="33059" rIns="165294" bIns="33059" rtlCol="0" anchor="t">
            <a:noAutofit/>
          </a:bodyPr>
          <a:lstStyle>
            <a:lvl1pPr algn="ctr" defTabSz="914342" rtl="0" eaLnBrk="1" latinLnBrk="0" hangingPunct="1">
              <a:lnSpc>
                <a:spcPct val="100000"/>
              </a:lnSpc>
              <a:spcBef>
                <a:spcPct val="0"/>
              </a:spcBef>
              <a:buNone/>
              <a:defRPr sz="4875" b="0" kern="1200">
                <a:solidFill>
                  <a:schemeClr val="tx1"/>
                </a:solidFill>
                <a:latin typeface="+mj-lt"/>
                <a:ea typeface="+mj-ea"/>
                <a:cs typeface="+mj-cs"/>
              </a:defRPr>
            </a:lvl1pPr>
          </a:lstStyle>
          <a:p>
            <a:pPr algn="l"/>
            <a:r>
              <a:rPr lang="en-US" altLang="en-US" sz="2600" dirty="0">
                <a:solidFill>
                  <a:srgbClr val="197EB5"/>
                </a:solidFill>
              </a:rPr>
              <a:t>Hyperledger Fabric 1.0 Blockchain</a:t>
            </a:r>
          </a:p>
          <a:p>
            <a:pPr algn="l"/>
            <a:r>
              <a:rPr lang="en-US" sz="1800" i="1" dirty="0">
                <a:solidFill>
                  <a:srgbClr val="197EB5"/>
                </a:solidFill>
              </a:rPr>
              <a:t>Network</a:t>
            </a:r>
          </a:p>
        </p:txBody>
      </p:sp>
      <p:sp>
        <p:nvSpPr>
          <p:cNvPr id="72" name="TextBox 71"/>
          <p:cNvSpPr txBox="1"/>
          <p:nvPr/>
        </p:nvSpPr>
        <p:spPr>
          <a:xfrm>
            <a:off x="1620146" y="4094277"/>
            <a:ext cx="1453546" cy="276999"/>
          </a:xfrm>
          <a:prstGeom prst="rect">
            <a:avLst/>
          </a:prstGeom>
          <a:solidFill>
            <a:schemeClr val="bg1"/>
          </a:solidFill>
          <a:ln w="19050">
            <a:solidFill>
              <a:schemeClr val="bg2">
                <a:lumMod val="50000"/>
              </a:schemeClr>
            </a:solidFill>
          </a:ln>
        </p:spPr>
        <p:txBody>
          <a:bodyPr wrap="square" rtlCol="0">
            <a:spAutoFit/>
          </a:bodyPr>
          <a:lstStyle/>
          <a:p>
            <a:pPr algn="ctr" defTabSz="742910"/>
            <a:r>
              <a:rPr lang="en-US" sz="1200" b="1" dirty="0">
                <a:solidFill>
                  <a:prstClr val="black"/>
                </a:solidFill>
              </a:rPr>
              <a:t>Organization 1</a:t>
            </a:r>
          </a:p>
        </p:txBody>
      </p:sp>
      <p:sp>
        <p:nvSpPr>
          <p:cNvPr id="78" name="Oval 77"/>
          <p:cNvSpPr/>
          <p:nvPr/>
        </p:nvSpPr>
        <p:spPr>
          <a:xfrm>
            <a:off x="1422300" y="2278222"/>
            <a:ext cx="4003288" cy="3861066"/>
          </a:xfrm>
          <a:prstGeom prst="ellipse">
            <a:avLst/>
          </a:prstGeom>
          <a:noFill/>
          <a:ln w="19050">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endParaRPr lang="en-US" sz="1462" dirty="0">
              <a:solidFill>
                <a:prstClr val="white"/>
              </a:solidFill>
            </a:endParaRPr>
          </a:p>
        </p:txBody>
      </p:sp>
      <p:sp>
        <p:nvSpPr>
          <p:cNvPr id="80" name="Rectangle 79"/>
          <p:cNvSpPr/>
          <p:nvPr/>
        </p:nvSpPr>
        <p:spPr>
          <a:xfrm>
            <a:off x="1625861" y="5757394"/>
            <a:ext cx="1524419" cy="231674"/>
          </a:xfrm>
          <a:prstGeom prst="rect">
            <a:avLst/>
          </a:prstGeom>
          <a:solidFill>
            <a:schemeClr val="bg1"/>
          </a:solidFill>
          <a:ln w="1905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1200" b="1" dirty="0">
                <a:solidFill>
                  <a:prstClr val="black"/>
                </a:solidFill>
              </a:rPr>
              <a:t>Organization 3</a:t>
            </a:r>
          </a:p>
        </p:txBody>
      </p:sp>
      <p:sp>
        <p:nvSpPr>
          <p:cNvPr id="18" name="Rectangle 17"/>
          <p:cNvSpPr/>
          <p:nvPr/>
        </p:nvSpPr>
        <p:spPr>
          <a:xfrm>
            <a:off x="5857389" y="5099553"/>
            <a:ext cx="4938732" cy="109238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rgbClr val="272727"/>
                </a:solidFill>
              </a:rPr>
              <a:t>Network with members organization 1,2, and 3 is shown</a:t>
            </a:r>
          </a:p>
          <a:p>
            <a:pPr marL="171450" indent="-171450">
              <a:buFont typeface="Arial" panose="020B0604020202020204" pitchFamily="34" charset="0"/>
              <a:buChar char="•"/>
            </a:pPr>
            <a:r>
              <a:rPr lang="en-US" sz="1200" b="1" dirty="0">
                <a:solidFill>
                  <a:srgbClr val="272727"/>
                </a:solidFill>
              </a:rPr>
              <a:t>Private channels </a:t>
            </a:r>
            <a:r>
              <a:rPr lang="en-US" sz="1200" dirty="0">
                <a:solidFill>
                  <a:srgbClr val="272727"/>
                </a:solidFill>
              </a:rPr>
              <a:t>can be created for specific subsets of network members</a:t>
            </a:r>
          </a:p>
          <a:p>
            <a:pPr marL="171450" indent="-171450">
              <a:buFont typeface="Arial" panose="020B0604020202020204" pitchFamily="34" charset="0"/>
              <a:buChar char="•"/>
            </a:pPr>
            <a:r>
              <a:rPr lang="en-US" sz="1200" dirty="0">
                <a:solidFill>
                  <a:srgbClr val="272727"/>
                </a:solidFill>
              </a:rPr>
              <a:t>Figure shows channel which has organization 1 and organization 2 </a:t>
            </a:r>
          </a:p>
        </p:txBody>
      </p:sp>
      <p:sp>
        <p:nvSpPr>
          <p:cNvPr id="20" name="Rectangle 19"/>
          <p:cNvSpPr/>
          <p:nvPr/>
        </p:nvSpPr>
        <p:spPr>
          <a:xfrm>
            <a:off x="5857389" y="2599416"/>
            <a:ext cx="4938732" cy="830997"/>
          </a:xfrm>
          <a:prstGeom prst="rect">
            <a:avLst/>
          </a:prstGeom>
          <a:solidFill>
            <a:schemeClr val="tx1">
              <a:lumMod val="20000"/>
              <a:lumOff val="80000"/>
            </a:schemeClr>
          </a:solidFill>
        </p:spPr>
        <p:txBody>
          <a:bodyPr wrap="square">
            <a:spAutoFit/>
          </a:bodyPr>
          <a:lstStyle/>
          <a:p>
            <a:pPr marL="171450" indent="-171450">
              <a:buFont typeface="Arial" panose="020B0604020202020204" pitchFamily="34" charset="0"/>
              <a:buChar char="•"/>
            </a:pPr>
            <a:r>
              <a:rPr lang="en-US" sz="1200" b="1" dirty="0">
                <a:solidFill>
                  <a:srgbClr val="000000"/>
                </a:solidFill>
                <a:latin typeface="+mj-lt"/>
              </a:rPr>
              <a:t>Chaincode is a program usually </a:t>
            </a:r>
            <a:r>
              <a:rPr lang="en-US" sz="1200" b="1" dirty="0">
                <a:solidFill>
                  <a:srgbClr val="272727"/>
                </a:solidFill>
                <a:latin typeface="+mj-lt"/>
              </a:rPr>
              <a:t>written in Go. A chaincode </a:t>
            </a:r>
            <a:r>
              <a:rPr lang="en-US" sz="1200" b="1" dirty="0">
                <a:solidFill>
                  <a:srgbClr val="000000"/>
                </a:solidFill>
                <a:latin typeface="+mj-lt"/>
              </a:rPr>
              <a:t>typically handles business logic agreed to by members of the network, so it may be considered as a “smart contract”. </a:t>
            </a:r>
            <a:endParaRPr lang="en-US" sz="1200" b="1" dirty="0">
              <a:latin typeface="+mj-lt"/>
            </a:endParaRPr>
          </a:p>
        </p:txBody>
      </p:sp>
      <p:sp>
        <p:nvSpPr>
          <p:cNvPr id="21" name="Rectangle 20"/>
          <p:cNvSpPr/>
          <p:nvPr/>
        </p:nvSpPr>
        <p:spPr>
          <a:xfrm>
            <a:off x="798136" y="1507344"/>
            <a:ext cx="9997985" cy="461665"/>
          </a:xfrm>
          <a:prstGeom prst="rect">
            <a:avLst/>
          </a:prstGeom>
          <a:solidFill>
            <a:srgbClr val="EBE8E7"/>
          </a:solidFill>
        </p:spPr>
        <p:txBody>
          <a:bodyPr wrap="square">
            <a:spAutoFit/>
          </a:bodyPr>
          <a:lstStyle/>
          <a:p>
            <a:pPr marL="342900" indent="-342900">
              <a:buFont typeface="Arial" panose="020B0604020202020204" pitchFamily="34" charset="0"/>
              <a:buChar char="•"/>
            </a:pPr>
            <a:r>
              <a:rPr lang="en-US" sz="1200" b="1" dirty="0">
                <a:solidFill>
                  <a:srgbClr val="272727"/>
                </a:solidFill>
                <a:latin typeface="+mj-lt"/>
              </a:rPr>
              <a:t>The blockchain is a distributed system consisting of many nodes that communicate with each other</a:t>
            </a:r>
          </a:p>
          <a:p>
            <a:pPr marL="342900" indent="-342900">
              <a:buFont typeface="Arial" panose="020B0604020202020204" pitchFamily="34" charset="0"/>
              <a:buChar char="•"/>
            </a:pPr>
            <a:r>
              <a:rPr lang="en-US" sz="1200" b="1" dirty="0">
                <a:solidFill>
                  <a:srgbClr val="272727"/>
                </a:solidFill>
                <a:latin typeface="+mj-lt"/>
              </a:rPr>
              <a:t>The blockchain runs programs called chaincode, holds state and ledger data, and executes transactions.</a:t>
            </a:r>
          </a:p>
        </p:txBody>
      </p:sp>
      <p:sp>
        <p:nvSpPr>
          <p:cNvPr id="86" name="Rectangle 85"/>
          <p:cNvSpPr/>
          <p:nvPr/>
        </p:nvSpPr>
        <p:spPr>
          <a:xfrm>
            <a:off x="5857389" y="3537812"/>
            <a:ext cx="4938732" cy="1403356"/>
          </a:xfrm>
          <a:prstGeom prst="rect">
            <a:avLst/>
          </a:prstGeom>
          <a:solidFill>
            <a:srgbClr val="EBE8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b="1" dirty="0">
              <a:solidFill>
                <a:srgbClr val="272727"/>
              </a:solidFill>
            </a:endParaRPr>
          </a:p>
          <a:p>
            <a:pPr marL="171450" indent="-171450">
              <a:buFont typeface="Arial" panose="020B0604020202020204" pitchFamily="34" charset="0"/>
              <a:buChar char="•"/>
            </a:pPr>
            <a:r>
              <a:rPr lang="en-US" sz="1200" b="1" dirty="0">
                <a:solidFill>
                  <a:srgbClr val="272727"/>
                </a:solidFill>
              </a:rPr>
              <a:t>There are three types of nodes:</a:t>
            </a:r>
          </a:p>
          <a:p>
            <a:pPr marL="650328" lvl="1" indent="-171450">
              <a:buFont typeface="Arial" panose="020B0604020202020204" pitchFamily="34" charset="0"/>
              <a:buChar char="•"/>
            </a:pPr>
            <a:r>
              <a:rPr lang="en-US" sz="1200" b="1" dirty="0">
                <a:solidFill>
                  <a:srgbClr val="272727"/>
                </a:solidFill>
              </a:rPr>
              <a:t>Client or submitting-client: </a:t>
            </a:r>
            <a:r>
              <a:rPr lang="en-US" sz="1200" dirty="0">
                <a:solidFill>
                  <a:srgbClr val="272727"/>
                </a:solidFill>
              </a:rPr>
              <a:t>a client that submits an actual transaction-invocation to the endorsers</a:t>
            </a:r>
          </a:p>
          <a:p>
            <a:pPr marL="650328" lvl="1" indent="-171450">
              <a:buFont typeface="Arial" panose="020B0604020202020204" pitchFamily="34" charset="0"/>
              <a:buChar char="•"/>
            </a:pPr>
            <a:r>
              <a:rPr lang="en-US" sz="1200" b="1" dirty="0">
                <a:solidFill>
                  <a:srgbClr val="272727"/>
                </a:solidFill>
              </a:rPr>
              <a:t>Peer: </a:t>
            </a:r>
            <a:r>
              <a:rPr lang="en-US" sz="1200" dirty="0">
                <a:solidFill>
                  <a:srgbClr val="272727"/>
                </a:solidFill>
              </a:rPr>
              <a:t>a node that commits transactions</a:t>
            </a:r>
          </a:p>
          <a:p>
            <a:pPr marL="650328" lvl="1" indent="-171450">
              <a:buFont typeface="Arial" panose="020B0604020202020204" pitchFamily="34" charset="0"/>
              <a:buChar char="•"/>
            </a:pPr>
            <a:r>
              <a:rPr lang="en-US" sz="1200" b="1" dirty="0">
                <a:solidFill>
                  <a:srgbClr val="272727"/>
                </a:solidFill>
              </a:rPr>
              <a:t>Ordering-service-node or orderer: </a:t>
            </a:r>
            <a:r>
              <a:rPr lang="en-US" sz="1200" dirty="0">
                <a:solidFill>
                  <a:srgbClr val="272727"/>
                </a:solidFill>
              </a:rPr>
              <a:t>a node running the communication service that implements a delivery guarantee</a:t>
            </a:r>
          </a:p>
          <a:p>
            <a:pPr marL="650328" lvl="1" indent="-171450">
              <a:buFont typeface="Arial" panose="020B0604020202020204" pitchFamily="34" charset="0"/>
              <a:buChar char="•"/>
            </a:pPr>
            <a:endParaRPr lang="en-US" sz="1200" b="1" dirty="0">
              <a:solidFill>
                <a:srgbClr val="272727"/>
              </a:solidFill>
            </a:endParaRPr>
          </a:p>
        </p:txBody>
      </p:sp>
    </p:spTree>
    <p:extLst>
      <p:ext uri="{BB962C8B-B14F-4D97-AF65-F5344CB8AC3E}">
        <p14:creationId xmlns:p14="http://schemas.microsoft.com/office/powerpoint/2010/main" val="432167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120710" y="1594346"/>
            <a:ext cx="8260304" cy="3355045"/>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endParaRPr lang="en-US" sz="1462" dirty="0">
              <a:solidFill>
                <a:prstClr val="white"/>
              </a:solidFill>
            </a:endParaRPr>
          </a:p>
        </p:txBody>
      </p:sp>
      <p:sp>
        <p:nvSpPr>
          <p:cNvPr id="5" name="Rectangle 4"/>
          <p:cNvSpPr/>
          <p:nvPr/>
        </p:nvSpPr>
        <p:spPr>
          <a:xfrm>
            <a:off x="2570163" y="1487847"/>
            <a:ext cx="5413425" cy="3641546"/>
          </a:xfrm>
          <a:prstGeom prst="rect">
            <a:avLst/>
          </a:prstGeom>
          <a:noFill/>
          <a:ln w="381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endParaRPr lang="en-US" sz="1462" dirty="0">
              <a:solidFill>
                <a:prstClr val="white"/>
              </a:solidFill>
            </a:endParaRPr>
          </a:p>
        </p:txBody>
      </p:sp>
      <p:sp>
        <p:nvSpPr>
          <p:cNvPr id="6" name="Rectangle 5"/>
          <p:cNvSpPr/>
          <p:nvPr/>
        </p:nvSpPr>
        <p:spPr>
          <a:xfrm>
            <a:off x="2712708" y="1709001"/>
            <a:ext cx="1770037" cy="706495"/>
          </a:xfrm>
          <a:prstGeom prst="rect">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10"/>
            <a:r>
              <a:rPr lang="en-US" sz="1138" b="1" dirty="0">
                <a:solidFill>
                  <a:prstClr val="black"/>
                </a:solidFill>
              </a:rPr>
              <a:t>MSP</a:t>
            </a:r>
            <a:endParaRPr lang="en-US" sz="1138" b="1" dirty="0">
              <a:solidFill>
                <a:srgbClr val="5B9BD5">
                  <a:lumMod val="20000"/>
                  <a:lumOff val="80000"/>
                </a:srgbClr>
              </a:solidFill>
            </a:endParaRPr>
          </a:p>
        </p:txBody>
      </p:sp>
      <p:sp>
        <p:nvSpPr>
          <p:cNvPr id="7" name="Rectangle 6"/>
          <p:cNvSpPr/>
          <p:nvPr/>
        </p:nvSpPr>
        <p:spPr>
          <a:xfrm>
            <a:off x="2712707" y="2467283"/>
            <a:ext cx="2316826" cy="2512353"/>
          </a:xfrm>
          <a:prstGeom prst="rect">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endParaRPr lang="en-US" sz="1138" b="1" dirty="0">
              <a:solidFill>
                <a:prstClr val="black"/>
              </a:solidFill>
            </a:endParaRPr>
          </a:p>
          <a:p>
            <a:pPr algn="ctr" defTabSz="742910"/>
            <a:r>
              <a:rPr lang="en-US" sz="1138" b="1" dirty="0">
                <a:solidFill>
                  <a:prstClr val="black"/>
                </a:solidFill>
              </a:rPr>
              <a:t>PEER</a:t>
            </a: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p:txBody>
      </p:sp>
      <p:sp>
        <p:nvSpPr>
          <p:cNvPr id="8" name="Rectangle 7"/>
          <p:cNvSpPr/>
          <p:nvPr/>
        </p:nvSpPr>
        <p:spPr>
          <a:xfrm>
            <a:off x="2853148" y="2827319"/>
            <a:ext cx="2116000" cy="2032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813" b="1" dirty="0">
                <a:solidFill>
                  <a:prstClr val="black"/>
                </a:solidFill>
              </a:rPr>
              <a:t>Endorser</a:t>
            </a:r>
          </a:p>
        </p:txBody>
      </p:sp>
      <p:sp>
        <p:nvSpPr>
          <p:cNvPr id="9" name="Rectangle 8"/>
          <p:cNvSpPr/>
          <p:nvPr/>
        </p:nvSpPr>
        <p:spPr>
          <a:xfrm>
            <a:off x="2844707" y="3095690"/>
            <a:ext cx="2119470" cy="21458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813" b="1" dirty="0">
                <a:solidFill>
                  <a:prstClr val="black"/>
                </a:solidFill>
              </a:rPr>
              <a:t>Committer</a:t>
            </a:r>
          </a:p>
        </p:txBody>
      </p:sp>
      <p:sp>
        <p:nvSpPr>
          <p:cNvPr id="11" name="Rectangle 10"/>
          <p:cNvSpPr/>
          <p:nvPr/>
        </p:nvSpPr>
        <p:spPr>
          <a:xfrm>
            <a:off x="5368820" y="990606"/>
            <a:ext cx="2357900" cy="282513"/>
          </a:xfrm>
          <a:prstGeom prst="rect">
            <a:avLst/>
          </a:prstGeom>
          <a:solidFill>
            <a:srgbClr val="CBDDEB"/>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1100" b="1" dirty="0">
                <a:solidFill>
                  <a:prstClr val="black"/>
                </a:solidFill>
              </a:rPr>
              <a:t>Root Certificate Authority</a:t>
            </a:r>
          </a:p>
        </p:txBody>
      </p:sp>
      <p:sp>
        <p:nvSpPr>
          <p:cNvPr id="42" name="Rectangle 41"/>
          <p:cNvSpPr/>
          <p:nvPr/>
        </p:nvSpPr>
        <p:spPr>
          <a:xfrm>
            <a:off x="9374850" y="2839391"/>
            <a:ext cx="1568106" cy="285183"/>
          </a:xfrm>
          <a:prstGeom prst="rect">
            <a:avLst/>
          </a:prstGeom>
          <a:solidFill>
            <a:schemeClr val="bg1"/>
          </a:solidFill>
          <a:ln w="1905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1200" b="1" dirty="0">
                <a:solidFill>
                  <a:prstClr val="black"/>
                </a:solidFill>
              </a:rPr>
              <a:t>Organization 2</a:t>
            </a:r>
          </a:p>
        </p:txBody>
      </p:sp>
      <p:sp>
        <p:nvSpPr>
          <p:cNvPr id="12" name="Rectangle 11"/>
          <p:cNvSpPr/>
          <p:nvPr/>
        </p:nvSpPr>
        <p:spPr>
          <a:xfrm>
            <a:off x="5314701" y="1574144"/>
            <a:ext cx="2511481" cy="1602394"/>
          </a:xfrm>
          <a:prstGeom prst="rect">
            <a:avLst/>
          </a:prstGeom>
          <a:solidFill>
            <a:schemeClr val="bg1"/>
          </a:solidFill>
          <a:ln>
            <a:solidFill>
              <a:schemeClr val="tx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endParaRPr lang="en-US" sz="1462" dirty="0">
              <a:solidFill>
                <a:prstClr val="black"/>
              </a:solidFill>
            </a:endParaRPr>
          </a:p>
        </p:txBody>
      </p:sp>
      <p:sp>
        <p:nvSpPr>
          <p:cNvPr id="13" name="Rectangle 12"/>
          <p:cNvSpPr/>
          <p:nvPr/>
        </p:nvSpPr>
        <p:spPr>
          <a:xfrm>
            <a:off x="5363101" y="1668836"/>
            <a:ext cx="2363619" cy="83044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975" b="1" dirty="0">
                <a:solidFill>
                  <a:prstClr val="black"/>
                </a:solidFill>
              </a:rPr>
              <a:t>Intermediate Certificate Authority</a:t>
            </a:r>
          </a:p>
          <a:p>
            <a:pPr algn="ctr" defTabSz="742910"/>
            <a:endParaRPr lang="en-US" sz="975" dirty="0">
              <a:solidFill>
                <a:prstClr val="black"/>
              </a:solidFill>
            </a:endParaRPr>
          </a:p>
          <a:p>
            <a:pPr algn="ctr" defTabSz="742910"/>
            <a:endParaRPr lang="en-US" sz="975" dirty="0">
              <a:solidFill>
                <a:prstClr val="black"/>
              </a:solidFill>
            </a:endParaRPr>
          </a:p>
          <a:p>
            <a:pPr algn="ctr" defTabSz="742910"/>
            <a:endParaRPr lang="en-US" sz="1462" dirty="0">
              <a:solidFill>
                <a:prstClr val="black"/>
              </a:solidFill>
            </a:endParaRPr>
          </a:p>
        </p:txBody>
      </p:sp>
      <p:sp>
        <p:nvSpPr>
          <p:cNvPr id="14" name="Rectangle 13"/>
          <p:cNvSpPr/>
          <p:nvPr/>
        </p:nvSpPr>
        <p:spPr>
          <a:xfrm>
            <a:off x="5419128" y="2026986"/>
            <a:ext cx="819299" cy="30745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800" b="1" dirty="0">
                <a:solidFill>
                  <a:srgbClr val="484848"/>
                </a:solidFill>
              </a:rPr>
              <a:t>Enrollment CA</a:t>
            </a:r>
          </a:p>
        </p:txBody>
      </p:sp>
      <p:sp>
        <p:nvSpPr>
          <p:cNvPr id="16" name="Rectangle 15"/>
          <p:cNvSpPr/>
          <p:nvPr/>
        </p:nvSpPr>
        <p:spPr>
          <a:xfrm>
            <a:off x="7083179" y="1997908"/>
            <a:ext cx="579012" cy="34881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731" b="1" dirty="0">
                <a:solidFill>
                  <a:srgbClr val="484848"/>
                </a:solidFill>
              </a:rPr>
              <a:t>TLS</a:t>
            </a:r>
          </a:p>
          <a:p>
            <a:pPr algn="ctr" defTabSz="742910"/>
            <a:r>
              <a:rPr lang="en-US" sz="731" b="1" dirty="0">
                <a:solidFill>
                  <a:srgbClr val="484848"/>
                </a:solidFill>
              </a:rPr>
              <a:t>CA</a:t>
            </a:r>
          </a:p>
        </p:txBody>
      </p:sp>
      <p:sp>
        <p:nvSpPr>
          <p:cNvPr id="17" name="Rectangle 16"/>
          <p:cNvSpPr/>
          <p:nvPr/>
        </p:nvSpPr>
        <p:spPr>
          <a:xfrm>
            <a:off x="6250863" y="2010371"/>
            <a:ext cx="819881" cy="29006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731" b="1" dirty="0">
                <a:solidFill>
                  <a:srgbClr val="484848"/>
                </a:solidFill>
              </a:rPr>
              <a:t>Transaction CA</a:t>
            </a:r>
          </a:p>
        </p:txBody>
      </p:sp>
      <p:sp>
        <p:nvSpPr>
          <p:cNvPr id="27" name="TextBox 26"/>
          <p:cNvSpPr txBox="1"/>
          <p:nvPr/>
        </p:nvSpPr>
        <p:spPr>
          <a:xfrm>
            <a:off x="5382953" y="2811977"/>
            <a:ext cx="909413" cy="353943"/>
          </a:xfrm>
          <a:prstGeom prst="rect">
            <a:avLst/>
          </a:prstGeom>
          <a:noFill/>
        </p:spPr>
        <p:txBody>
          <a:bodyPr wrap="square" rtlCol="0">
            <a:spAutoFit/>
          </a:bodyPr>
          <a:lstStyle/>
          <a:p>
            <a:pPr defTabSz="742910"/>
            <a:r>
              <a:rPr lang="en-US" sz="850" b="1" dirty="0">
                <a:solidFill>
                  <a:prstClr val="black"/>
                </a:solidFill>
              </a:rPr>
              <a:t>Enrollment Certificate</a:t>
            </a:r>
          </a:p>
        </p:txBody>
      </p:sp>
      <p:sp>
        <p:nvSpPr>
          <p:cNvPr id="28" name="TextBox 27"/>
          <p:cNvSpPr txBox="1"/>
          <p:nvPr/>
        </p:nvSpPr>
        <p:spPr>
          <a:xfrm>
            <a:off x="7073925" y="2824049"/>
            <a:ext cx="842847" cy="354841"/>
          </a:xfrm>
          <a:prstGeom prst="rect">
            <a:avLst/>
          </a:prstGeom>
          <a:noFill/>
        </p:spPr>
        <p:txBody>
          <a:bodyPr wrap="square" rtlCol="0">
            <a:spAutoFit/>
          </a:bodyPr>
          <a:lstStyle/>
          <a:p>
            <a:pPr defTabSz="742910"/>
            <a:r>
              <a:rPr lang="en-US" sz="853" b="1" dirty="0">
                <a:solidFill>
                  <a:prstClr val="black"/>
                </a:solidFill>
              </a:rPr>
              <a:t>TLS Certificate</a:t>
            </a:r>
          </a:p>
        </p:txBody>
      </p:sp>
      <p:sp>
        <p:nvSpPr>
          <p:cNvPr id="29" name="TextBox 28"/>
          <p:cNvSpPr txBox="1"/>
          <p:nvPr/>
        </p:nvSpPr>
        <p:spPr>
          <a:xfrm>
            <a:off x="6204769" y="2827000"/>
            <a:ext cx="1010471" cy="354841"/>
          </a:xfrm>
          <a:prstGeom prst="rect">
            <a:avLst/>
          </a:prstGeom>
          <a:noFill/>
        </p:spPr>
        <p:txBody>
          <a:bodyPr wrap="square" rtlCol="0">
            <a:spAutoFit/>
          </a:bodyPr>
          <a:lstStyle/>
          <a:p>
            <a:pPr defTabSz="742910"/>
            <a:r>
              <a:rPr lang="en-US" sz="853" b="1" dirty="0">
                <a:solidFill>
                  <a:prstClr val="black"/>
                </a:solidFill>
              </a:rPr>
              <a:t>Transaction Certificate</a:t>
            </a:r>
          </a:p>
        </p:txBody>
      </p:sp>
      <p:cxnSp>
        <p:nvCxnSpPr>
          <p:cNvPr id="31" name="Straight Connector 30"/>
          <p:cNvCxnSpPr>
            <a:cxnSpLocks/>
            <a:stCxn id="14" idx="2"/>
          </p:cNvCxnSpPr>
          <p:nvPr/>
        </p:nvCxnSpPr>
        <p:spPr>
          <a:xfrm flipH="1">
            <a:off x="5563888" y="2334445"/>
            <a:ext cx="264890" cy="355609"/>
          </a:xfrm>
          <a:prstGeom prst="line">
            <a:avLst/>
          </a:prstGeom>
          <a:ln w="31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a:stCxn id="14" idx="2"/>
          </p:cNvCxnSpPr>
          <p:nvPr/>
        </p:nvCxnSpPr>
        <p:spPr>
          <a:xfrm flipH="1">
            <a:off x="5785378" y="2334445"/>
            <a:ext cx="43400" cy="345833"/>
          </a:xfrm>
          <a:prstGeom prst="line">
            <a:avLst/>
          </a:prstGeom>
          <a:ln w="31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424804" y="2355197"/>
            <a:ext cx="144753" cy="314255"/>
          </a:xfrm>
          <a:prstGeom prst="line">
            <a:avLst/>
          </a:prstGeom>
          <a:ln w="31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569557" y="2355197"/>
            <a:ext cx="76739" cy="304478"/>
          </a:xfrm>
          <a:prstGeom prst="line">
            <a:avLst/>
          </a:prstGeom>
          <a:ln w="31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7273719" y="2346721"/>
            <a:ext cx="144753" cy="314255"/>
          </a:xfrm>
          <a:prstGeom prst="line">
            <a:avLst/>
          </a:prstGeom>
          <a:ln w="31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438966" y="2346721"/>
            <a:ext cx="76739" cy="304478"/>
          </a:xfrm>
          <a:prstGeom prst="line">
            <a:avLst/>
          </a:prstGeom>
          <a:ln w="31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9644" y="3045059"/>
            <a:ext cx="345268" cy="431351"/>
          </a:xfrm>
          <a:prstGeom prst="rect">
            <a:avLst/>
          </a:prstGeom>
          <a:solidFill>
            <a:schemeClr val="accent2">
              <a:lumMod val="40000"/>
              <a:lumOff val="60000"/>
            </a:schemeClr>
          </a:solidFill>
        </p:spPr>
      </p:pic>
      <p:sp>
        <p:nvSpPr>
          <p:cNvPr id="56" name="Rounded Rectangle 55"/>
          <p:cNvSpPr/>
          <p:nvPr/>
        </p:nvSpPr>
        <p:spPr>
          <a:xfrm>
            <a:off x="2834203" y="4027861"/>
            <a:ext cx="2126888" cy="874895"/>
          </a:xfrm>
          <a:prstGeom prst="roundRect">
            <a:avLst/>
          </a:prstGeom>
          <a:ln>
            <a:solidFill>
              <a:schemeClr val="tx1">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742910"/>
            <a:endParaRPr lang="en-US" sz="1138" dirty="0">
              <a:solidFill>
                <a:prstClr val="black"/>
              </a:solidFill>
            </a:endParaRPr>
          </a:p>
          <a:p>
            <a:pPr algn="ctr" defTabSz="742910"/>
            <a:endParaRPr lang="en-US" sz="1138" dirty="0">
              <a:solidFill>
                <a:prstClr val="black"/>
              </a:solidFill>
            </a:endParaRPr>
          </a:p>
          <a:p>
            <a:pPr algn="ctr" defTabSz="742910"/>
            <a:endParaRPr lang="en-US" sz="1138" dirty="0">
              <a:solidFill>
                <a:prstClr val="black"/>
              </a:solidFill>
            </a:endParaRPr>
          </a:p>
          <a:p>
            <a:pPr algn="ctr" defTabSz="742910"/>
            <a:r>
              <a:rPr lang="en-US" sz="731" dirty="0">
                <a:solidFill>
                  <a:prstClr val="black"/>
                </a:solidFill>
              </a:rPr>
              <a:t>World State/LEDGER</a:t>
            </a:r>
          </a:p>
        </p:txBody>
      </p:sp>
      <p:sp>
        <p:nvSpPr>
          <p:cNvPr id="57" name="Flowchart: Magnetic Disk 56"/>
          <p:cNvSpPr/>
          <p:nvPr/>
        </p:nvSpPr>
        <p:spPr>
          <a:xfrm>
            <a:off x="2964447" y="4202911"/>
            <a:ext cx="604116" cy="386312"/>
          </a:xfrm>
          <a:prstGeom prst="flowChartMagneticDisk">
            <a:avLst/>
          </a:prstGeom>
          <a:solidFill>
            <a:schemeClr val="tx1">
              <a:lumMod val="20000"/>
              <a:lumOff val="80000"/>
            </a:schemeClr>
          </a:solidFill>
          <a:ln>
            <a:solidFill>
              <a:schemeClr val="tx1">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742910"/>
            <a:endParaRPr lang="en-US" sz="1462" dirty="0">
              <a:solidFill>
                <a:prstClr val="black"/>
              </a:solidFill>
            </a:endParaRPr>
          </a:p>
        </p:txBody>
      </p:sp>
      <p:sp>
        <p:nvSpPr>
          <p:cNvPr id="58" name="Double Wave 57"/>
          <p:cNvSpPr/>
          <p:nvPr/>
        </p:nvSpPr>
        <p:spPr>
          <a:xfrm>
            <a:off x="3680794" y="4108724"/>
            <a:ext cx="1156528" cy="511455"/>
          </a:xfrm>
          <a:prstGeom prst="doubleWave">
            <a:avLst/>
          </a:prstGeom>
          <a:solidFill>
            <a:schemeClr val="bg1"/>
          </a:solidFill>
          <a:ln>
            <a:solidFill>
              <a:schemeClr val="tx1">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742910"/>
            <a:endParaRPr lang="en-US" sz="1462" dirty="0">
              <a:solidFill>
                <a:prstClr val="black"/>
              </a:solidFill>
            </a:endParaRPr>
          </a:p>
        </p:txBody>
      </p:sp>
      <p:sp>
        <p:nvSpPr>
          <p:cNvPr id="59" name="Rectangle 58"/>
          <p:cNvSpPr/>
          <p:nvPr/>
        </p:nvSpPr>
        <p:spPr>
          <a:xfrm>
            <a:off x="3745181" y="4243298"/>
            <a:ext cx="255857" cy="226285"/>
          </a:xfrm>
          <a:prstGeom prst="rect">
            <a:avLst/>
          </a:prstGeom>
          <a:solidFill>
            <a:schemeClr val="tx1">
              <a:lumMod val="20000"/>
              <a:lumOff val="80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742910"/>
            <a:endParaRPr lang="en-US" sz="1462" dirty="0">
              <a:solidFill>
                <a:prstClr val="black"/>
              </a:solidFill>
            </a:endParaRPr>
          </a:p>
        </p:txBody>
      </p:sp>
      <p:sp>
        <p:nvSpPr>
          <p:cNvPr id="60" name="Rectangle 59"/>
          <p:cNvSpPr/>
          <p:nvPr/>
        </p:nvSpPr>
        <p:spPr>
          <a:xfrm>
            <a:off x="4098944" y="4243298"/>
            <a:ext cx="255857" cy="226285"/>
          </a:xfrm>
          <a:prstGeom prst="rect">
            <a:avLst/>
          </a:prstGeom>
          <a:solidFill>
            <a:schemeClr val="tx1">
              <a:lumMod val="20000"/>
              <a:lumOff val="80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742910"/>
            <a:endParaRPr lang="en-US" sz="1462" dirty="0">
              <a:solidFill>
                <a:prstClr val="black"/>
              </a:solidFill>
            </a:endParaRPr>
          </a:p>
        </p:txBody>
      </p:sp>
      <p:sp>
        <p:nvSpPr>
          <p:cNvPr id="61" name="Rectangle 60"/>
          <p:cNvSpPr/>
          <p:nvPr/>
        </p:nvSpPr>
        <p:spPr>
          <a:xfrm>
            <a:off x="4452707" y="4243298"/>
            <a:ext cx="255857" cy="226285"/>
          </a:xfrm>
          <a:prstGeom prst="rect">
            <a:avLst/>
          </a:prstGeom>
          <a:solidFill>
            <a:schemeClr val="tx1">
              <a:lumMod val="20000"/>
              <a:lumOff val="80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742910"/>
            <a:endParaRPr lang="en-US" sz="1462" dirty="0">
              <a:solidFill>
                <a:prstClr val="black"/>
              </a:solidFill>
            </a:endParaRPr>
          </a:p>
        </p:txBody>
      </p:sp>
      <p:grpSp>
        <p:nvGrpSpPr>
          <p:cNvPr id="75" name="Group 74"/>
          <p:cNvGrpSpPr/>
          <p:nvPr/>
        </p:nvGrpSpPr>
        <p:grpSpPr>
          <a:xfrm>
            <a:off x="8444149" y="3602106"/>
            <a:ext cx="1310344" cy="1462207"/>
            <a:chOff x="7778862" y="3985300"/>
            <a:chExt cx="1764406" cy="2034500"/>
          </a:xfrm>
          <a:solidFill>
            <a:srgbClr val="CBDDEB"/>
          </a:solidFill>
        </p:grpSpPr>
        <p:sp>
          <p:nvSpPr>
            <p:cNvPr id="49" name="Rectangle 48"/>
            <p:cNvSpPr/>
            <p:nvPr/>
          </p:nvSpPr>
          <p:spPr>
            <a:xfrm>
              <a:off x="7778862" y="3985300"/>
              <a:ext cx="1764406" cy="2034500"/>
            </a:xfrm>
            <a:prstGeom prst="rect">
              <a:avLst/>
            </a:prstGeom>
            <a:grpFill/>
            <a:ln w="3175">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endParaRPr lang="en-US" sz="1138" b="1" dirty="0">
                <a:solidFill>
                  <a:prstClr val="black"/>
                </a:solidFill>
              </a:endParaRPr>
            </a:p>
            <a:p>
              <a:pPr algn="ctr" defTabSz="742910"/>
              <a:r>
                <a:rPr lang="en-US" sz="1138" b="1" dirty="0">
                  <a:solidFill>
                    <a:prstClr val="black"/>
                  </a:solidFill>
                </a:rPr>
                <a:t>Orderer</a:t>
              </a: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a:p>
              <a:pPr algn="ctr" defTabSz="742910"/>
              <a:endParaRPr lang="en-US" sz="1138" b="1" dirty="0">
                <a:solidFill>
                  <a:prstClr val="black"/>
                </a:solidFill>
              </a:endParaRPr>
            </a:p>
          </p:txBody>
        </p:sp>
        <p:sp>
          <p:nvSpPr>
            <p:cNvPr id="63" name="Flowchart: Multidocument 62"/>
            <p:cNvSpPr/>
            <p:nvPr/>
          </p:nvSpPr>
          <p:spPr>
            <a:xfrm>
              <a:off x="8034797" y="4495800"/>
              <a:ext cx="1223503" cy="1390650"/>
            </a:xfrm>
            <a:prstGeom prst="flowChartMultidocumen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731" b="1" dirty="0">
                  <a:solidFill>
                    <a:prstClr val="black"/>
                  </a:solidFill>
                </a:rPr>
                <a:t>SOLO</a:t>
              </a:r>
            </a:p>
            <a:p>
              <a:pPr algn="ctr" defTabSz="742910"/>
              <a:r>
                <a:rPr lang="en-US" sz="731" b="1" dirty="0">
                  <a:solidFill>
                    <a:prstClr val="black"/>
                  </a:solidFill>
                </a:rPr>
                <a:t>KAFKA</a:t>
              </a:r>
            </a:p>
            <a:p>
              <a:pPr algn="ctr" defTabSz="742910"/>
              <a:r>
                <a:rPr lang="en-US" sz="731" b="1" dirty="0">
                  <a:solidFill>
                    <a:prstClr val="black"/>
                  </a:solidFill>
                </a:rPr>
                <a:t>PBFT</a:t>
              </a:r>
            </a:p>
            <a:p>
              <a:pPr algn="ctr" defTabSz="742910"/>
              <a:r>
                <a:rPr lang="en-US" sz="1138" b="1" dirty="0">
                  <a:solidFill>
                    <a:prstClr val="black"/>
                  </a:solidFill>
                </a:rPr>
                <a:t> </a:t>
              </a:r>
            </a:p>
          </p:txBody>
        </p:sp>
      </p:grpSp>
      <p:sp>
        <p:nvSpPr>
          <p:cNvPr id="53" name="TextBox 52"/>
          <p:cNvSpPr txBox="1"/>
          <p:nvPr/>
        </p:nvSpPr>
        <p:spPr>
          <a:xfrm>
            <a:off x="3215680" y="1349122"/>
            <a:ext cx="1452481" cy="276999"/>
          </a:xfrm>
          <a:prstGeom prst="rect">
            <a:avLst/>
          </a:prstGeom>
          <a:solidFill>
            <a:schemeClr val="bg1"/>
          </a:solidFill>
          <a:ln w="19050">
            <a:solidFill>
              <a:schemeClr val="bg2">
                <a:lumMod val="50000"/>
              </a:schemeClr>
            </a:solidFill>
          </a:ln>
        </p:spPr>
        <p:txBody>
          <a:bodyPr wrap="square" rtlCol="0">
            <a:spAutoFit/>
          </a:bodyPr>
          <a:lstStyle/>
          <a:p>
            <a:pPr algn="ctr" defTabSz="742910"/>
            <a:r>
              <a:rPr lang="en-US" sz="1200" b="1" dirty="0">
                <a:solidFill>
                  <a:prstClr val="black"/>
                </a:solidFill>
              </a:rPr>
              <a:t>Organization 1</a:t>
            </a:r>
          </a:p>
        </p:txBody>
      </p:sp>
      <p:sp>
        <p:nvSpPr>
          <p:cNvPr id="73" name="Rectangle 72"/>
          <p:cNvSpPr/>
          <p:nvPr/>
        </p:nvSpPr>
        <p:spPr>
          <a:xfrm>
            <a:off x="2845089" y="3426860"/>
            <a:ext cx="2116000" cy="22439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813" b="1" dirty="0">
                <a:solidFill>
                  <a:prstClr val="black"/>
                </a:solidFill>
              </a:rPr>
              <a:t>ChainCode/Smart Contract</a:t>
            </a:r>
          </a:p>
        </p:txBody>
      </p:sp>
      <p:sp>
        <p:nvSpPr>
          <p:cNvPr id="74" name="Rectangle 73"/>
          <p:cNvSpPr/>
          <p:nvPr/>
        </p:nvSpPr>
        <p:spPr>
          <a:xfrm>
            <a:off x="2841620" y="3723460"/>
            <a:ext cx="2119470" cy="23285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813" b="1" dirty="0">
                <a:solidFill>
                  <a:prstClr val="black"/>
                </a:solidFill>
              </a:rPr>
              <a:t>Events</a:t>
            </a:r>
          </a:p>
        </p:txBody>
      </p:sp>
      <p:cxnSp>
        <p:nvCxnSpPr>
          <p:cNvPr id="82" name="Straight Arrow Connector 81"/>
          <p:cNvCxnSpPr>
            <a:cxnSpLocks/>
            <a:stCxn id="11" idx="2"/>
            <a:endCxn id="17" idx="0"/>
          </p:cNvCxnSpPr>
          <p:nvPr/>
        </p:nvCxnSpPr>
        <p:spPr>
          <a:xfrm>
            <a:off x="6547770" y="1273119"/>
            <a:ext cx="113034" cy="737252"/>
          </a:xfrm>
          <a:prstGeom prst="straightConnector1">
            <a:avLst/>
          </a:prstGeom>
          <a:ln w="19050">
            <a:solidFill>
              <a:srgbClr val="615A5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a:stCxn id="11" idx="2"/>
            <a:endCxn id="14" idx="0"/>
          </p:cNvCxnSpPr>
          <p:nvPr/>
        </p:nvCxnSpPr>
        <p:spPr>
          <a:xfrm flipH="1">
            <a:off x="5828778" y="1273119"/>
            <a:ext cx="718992" cy="753867"/>
          </a:xfrm>
          <a:prstGeom prst="straightConnector1">
            <a:avLst/>
          </a:prstGeom>
          <a:ln w="19050">
            <a:solidFill>
              <a:srgbClr val="615A56"/>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1" idx="2"/>
            <a:endCxn id="16" idx="0"/>
          </p:cNvCxnSpPr>
          <p:nvPr/>
        </p:nvCxnSpPr>
        <p:spPr>
          <a:xfrm>
            <a:off x="6547771" y="1273118"/>
            <a:ext cx="824915" cy="724790"/>
          </a:xfrm>
          <a:prstGeom prst="straightConnector1">
            <a:avLst/>
          </a:prstGeom>
          <a:ln w="19050">
            <a:solidFill>
              <a:srgbClr val="615A56"/>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11" idx="1"/>
          </p:cNvCxnSpPr>
          <p:nvPr/>
        </p:nvCxnSpPr>
        <p:spPr>
          <a:xfrm flipV="1">
            <a:off x="4482746" y="1131862"/>
            <a:ext cx="886075" cy="911244"/>
          </a:xfrm>
          <a:prstGeom prst="line">
            <a:avLst/>
          </a:prstGeom>
          <a:ln w="28575">
            <a:solidFill>
              <a:srgbClr val="484848"/>
            </a:solidFill>
            <a:prstDash val="sys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517232" y="2049033"/>
            <a:ext cx="788324" cy="334691"/>
          </a:xfrm>
          <a:prstGeom prst="line">
            <a:avLst/>
          </a:prstGeom>
          <a:ln w="28575">
            <a:solidFill>
              <a:srgbClr val="484848"/>
            </a:solidFill>
            <a:prstDash val="sysDash"/>
          </a:ln>
        </p:spPr>
        <p:style>
          <a:lnRef idx="1">
            <a:schemeClr val="accent1"/>
          </a:lnRef>
          <a:fillRef idx="0">
            <a:schemeClr val="accent1"/>
          </a:fillRef>
          <a:effectRef idx="0">
            <a:schemeClr val="accent1"/>
          </a:effectRef>
          <a:fontRef idx="minor">
            <a:schemeClr val="tx1"/>
          </a:fontRef>
        </p:style>
      </p:cxnSp>
      <p:sp>
        <p:nvSpPr>
          <p:cNvPr id="98" name="Flowchart: Magnetic Disk 97"/>
          <p:cNvSpPr/>
          <p:nvPr/>
        </p:nvSpPr>
        <p:spPr>
          <a:xfrm>
            <a:off x="3677661" y="1922002"/>
            <a:ext cx="734481" cy="455469"/>
          </a:xfrm>
          <a:prstGeom prst="flowChartMagneticDisk">
            <a:avLst/>
          </a:prstGeom>
          <a:solidFill>
            <a:schemeClr val="tx1">
              <a:lumMod val="20000"/>
              <a:lumOff val="8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742910"/>
            <a:r>
              <a:rPr lang="en-US" sz="731" b="1" dirty="0">
                <a:solidFill>
                  <a:prstClr val="black"/>
                </a:solidFill>
              </a:rPr>
              <a:t>MySQL</a:t>
            </a:r>
          </a:p>
          <a:p>
            <a:pPr algn="ctr" defTabSz="742910"/>
            <a:r>
              <a:rPr lang="en-US" sz="731" b="1" dirty="0">
                <a:solidFill>
                  <a:prstClr val="black"/>
                </a:solidFill>
              </a:rPr>
              <a:t>PgSQL</a:t>
            </a:r>
          </a:p>
          <a:p>
            <a:pPr algn="ctr" defTabSz="742910"/>
            <a:r>
              <a:rPr lang="en-US" sz="731" b="1" dirty="0">
                <a:solidFill>
                  <a:prstClr val="black"/>
                </a:solidFill>
              </a:rPr>
              <a:t>LDAP</a:t>
            </a:r>
          </a:p>
        </p:txBody>
      </p:sp>
      <p:cxnSp>
        <p:nvCxnSpPr>
          <p:cNvPr id="111" name="Straight Arrow Connector 110"/>
          <p:cNvCxnSpPr>
            <a:endCxn id="8" idx="1"/>
          </p:cNvCxnSpPr>
          <p:nvPr/>
        </p:nvCxnSpPr>
        <p:spPr>
          <a:xfrm flipV="1">
            <a:off x="1501722" y="2928940"/>
            <a:ext cx="1351426" cy="229813"/>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50" idx="3"/>
          </p:cNvCxnSpPr>
          <p:nvPr/>
        </p:nvCxnSpPr>
        <p:spPr>
          <a:xfrm flipH="1">
            <a:off x="1534913" y="3044108"/>
            <a:ext cx="1304825" cy="216626"/>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50" idx="2"/>
            <a:endCxn id="49" idx="2"/>
          </p:cNvCxnSpPr>
          <p:nvPr/>
        </p:nvCxnSpPr>
        <p:spPr>
          <a:xfrm rot="16200000" flipH="1">
            <a:off x="4436849" y="401839"/>
            <a:ext cx="1587903" cy="7737043"/>
          </a:xfrm>
          <a:prstGeom prst="bentConnector3">
            <a:avLst>
              <a:gd name="adj1" fmla="val 114396"/>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flipV="1">
            <a:off x="5000317" y="3277713"/>
            <a:ext cx="3394799" cy="1220287"/>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78" idx="2"/>
          </p:cNvCxnSpPr>
          <p:nvPr/>
        </p:nvCxnSpPr>
        <p:spPr>
          <a:xfrm flipH="1" flipV="1">
            <a:off x="4957030" y="2984498"/>
            <a:ext cx="1388906" cy="75200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endCxn id="56" idx="1"/>
          </p:cNvCxnSpPr>
          <p:nvPr/>
        </p:nvCxnSpPr>
        <p:spPr>
          <a:xfrm rot="5400000">
            <a:off x="2093568" y="3711629"/>
            <a:ext cx="1494314" cy="13046"/>
          </a:xfrm>
          <a:prstGeom prst="bentConnector4">
            <a:avLst>
              <a:gd name="adj1" fmla="val 35363"/>
              <a:gd name="adj2" fmla="val 3208034"/>
            </a:avLst>
          </a:prstGeom>
          <a:ln w="19050">
            <a:solidFill>
              <a:srgbClr val="484848"/>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50" idx="0"/>
          </p:cNvCxnSpPr>
          <p:nvPr/>
        </p:nvCxnSpPr>
        <p:spPr>
          <a:xfrm rot="5400000" flipH="1" flipV="1">
            <a:off x="1455060" y="1773417"/>
            <a:ext cx="1178861" cy="1364423"/>
          </a:xfrm>
          <a:prstGeom prst="bentConnector2">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p:cNvCxnSpPr/>
          <p:nvPr/>
        </p:nvCxnSpPr>
        <p:spPr>
          <a:xfrm rot="10800000" flipV="1">
            <a:off x="1419178" y="1939808"/>
            <a:ext cx="1307248" cy="1068988"/>
          </a:xfrm>
          <a:prstGeom prst="bentConnector3">
            <a:avLst>
              <a:gd name="adj1" fmla="val 50000"/>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7" name="Oval 166"/>
          <p:cNvSpPr/>
          <p:nvPr/>
        </p:nvSpPr>
        <p:spPr>
          <a:xfrm>
            <a:off x="1608021" y="1773683"/>
            <a:ext cx="237472" cy="20782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975" b="1" dirty="0">
                <a:solidFill>
                  <a:schemeClr val="bg1"/>
                </a:solidFill>
              </a:rPr>
              <a:t>1</a:t>
            </a:r>
          </a:p>
        </p:txBody>
      </p:sp>
      <p:sp>
        <p:nvSpPr>
          <p:cNvPr id="176" name="Oval 175"/>
          <p:cNvSpPr/>
          <p:nvPr/>
        </p:nvSpPr>
        <p:spPr>
          <a:xfrm>
            <a:off x="1940096" y="2346667"/>
            <a:ext cx="213695" cy="21011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975" b="1" dirty="0">
                <a:solidFill>
                  <a:prstClr val="white"/>
                </a:solidFill>
              </a:rPr>
              <a:t>2</a:t>
            </a:r>
          </a:p>
        </p:txBody>
      </p:sp>
      <p:sp>
        <p:nvSpPr>
          <p:cNvPr id="177" name="Oval 176"/>
          <p:cNvSpPr/>
          <p:nvPr/>
        </p:nvSpPr>
        <p:spPr>
          <a:xfrm>
            <a:off x="2344173" y="4022486"/>
            <a:ext cx="207920" cy="22081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975" b="1" dirty="0">
                <a:solidFill>
                  <a:prstClr val="white"/>
                </a:solidFill>
              </a:rPr>
              <a:t>7</a:t>
            </a:r>
          </a:p>
        </p:txBody>
      </p:sp>
      <p:sp>
        <p:nvSpPr>
          <p:cNvPr id="178" name="Oval 177"/>
          <p:cNvSpPr/>
          <p:nvPr/>
        </p:nvSpPr>
        <p:spPr>
          <a:xfrm>
            <a:off x="6345936" y="3630687"/>
            <a:ext cx="223620" cy="21162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975" dirty="0">
                <a:solidFill>
                  <a:prstClr val="white"/>
                </a:solidFill>
              </a:rPr>
              <a:t>6</a:t>
            </a:r>
          </a:p>
        </p:txBody>
      </p:sp>
      <p:sp>
        <p:nvSpPr>
          <p:cNvPr id="179" name="Oval 178"/>
          <p:cNvSpPr/>
          <p:nvPr/>
        </p:nvSpPr>
        <p:spPr>
          <a:xfrm>
            <a:off x="3911148" y="5116109"/>
            <a:ext cx="222714" cy="251784"/>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975" b="1" dirty="0">
                <a:solidFill>
                  <a:prstClr val="white"/>
                </a:solidFill>
              </a:rPr>
              <a:t>5</a:t>
            </a:r>
          </a:p>
        </p:txBody>
      </p:sp>
      <p:sp>
        <p:nvSpPr>
          <p:cNvPr id="180" name="Oval 179"/>
          <p:cNvSpPr/>
          <p:nvPr/>
        </p:nvSpPr>
        <p:spPr>
          <a:xfrm>
            <a:off x="1696762" y="3306326"/>
            <a:ext cx="210917" cy="20708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975" b="1" dirty="0">
                <a:solidFill>
                  <a:prstClr val="white"/>
                </a:solidFill>
              </a:rPr>
              <a:t>4</a:t>
            </a:r>
          </a:p>
        </p:txBody>
      </p:sp>
      <p:sp>
        <p:nvSpPr>
          <p:cNvPr id="181" name="Oval 180"/>
          <p:cNvSpPr/>
          <p:nvPr/>
        </p:nvSpPr>
        <p:spPr>
          <a:xfrm>
            <a:off x="2333895" y="2698342"/>
            <a:ext cx="235992" cy="25619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10"/>
            <a:r>
              <a:rPr lang="en-US" sz="975" b="1" dirty="0">
                <a:solidFill>
                  <a:prstClr val="white"/>
                </a:solidFill>
              </a:rPr>
              <a:t>3</a:t>
            </a:r>
          </a:p>
        </p:txBody>
      </p:sp>
      <p:sp>
        <p:nvSpPr>
          <p:cNvPr id="183" name="TextBox 182"/>
          <p:cNvSpPr txBox="1"/>
          <p:nvPr/>
        </p:nvSpPr>
        <p:spPr>
          <a:xfrm>
            <a:off x="1436637" y="5668506"/>
            <a:ext cx="3231523" cy="784830"/>
          </a:xfrm>
          <a:prstGeom prst="rect">
            <a:avLst/>
          </a:prstGeom>
          <a:noFill/>
        </p:spPr>
        <p:txBody>
          <a:bodyPr wrap="square" rtlCol="0">
            <a:spAutoFit/>
          </a:bodyPr>
          <a:lstStyle/>
          <a:p>
            <a:pPr defTabSz="742910">
              <a:lnSpc>
                <a:spcPct val="150000"/>
              </a:lnSpc>
            </a:pPr>
            <a:r>
              <a:rPr lang="en-US" sz="1000" dirty="0">
                <a:solidFill>
                  <a:prstClr val="black"/>
                </a:solidFill>
              </a:rPr>
              <a:t>1.Enroll user (via Membership service providers)    </a:t>
            </a:r>
          </a:p>
          <a:p>
            <a:pPr defTabSz="742910">
              <a:lnSpc>
                <a:spcPct val="150000"/>
              </a:lnSpc>
            </a:pPr>
            <a:r>
              <a:rPr lang="en-US" sz="1000" dirty="0">
                <a:solidFill>
                  <a:prstClr val="black"/>
                </a:solidFill>
              </a:rPr>
              <a:t>2. e-Certificate generated for user</a:t>
            </a:r>
          </a:p>
        </p:txBody>
      </p:sp>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2273" y="2560969"/>
            <a:ext cx="294567" cy="289181"/>
          </a:xfrm>
          <a:prstGeom prst="rect">
            <a:avLst/>
          </a:prstGeom>
          <a:solidFill>
            <a:schemeClr val="accent1">
              <a:lumMod val="40000"/>
              <a:lumOff val="60000"/>
            </a:schemeClr>
          </a:solidFill>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8782" y="2554051"/>
            <a:ext cx="294567" cy="289181"/>
          </a:xfrm>
          <a:prstGeom prst="rect">
            <a:avLst/>
          </a:prstGeom>
          <a:solidFill>
            <a:schemeClr val="accent1">
              <a:lumMod val="40000"/>
              <a:lumOff val="60000"/>
            </a:schemeClr>
          </a:solidFill>
        </p:spPr>
      </p:pic>
      <p:sp>
        <p:nvSpPr>
          <p:cNvPr id="33" name="TextBox 32"/>
          <p:cNvSpPr txBox="1"/>
          <p:nvPr/>
        </p:nvSpPr>
        <p:spPr>
          <a:xfrm>
            <a:off x="3593669" y="1714290"/>
            <a:ext cx="1095172" cy="230832"/>
          </a:xfrm>
          <a:prstGeom prst="rect">
            <a:avLst/>
          </a:prstGeom>
          <a:noFill/>
        </p:spPr>
        <p:txBody>
          <a:bodyPr wrap="none" rtlCol="0">
            <a:spAutoFit/>
          </a:bodyPr>
          <a:lstStyle/>
          <a:p>
            <a:pPr defTabSz="742910"/>
            <a:r>
              <a:rPr lang="en-US" sz="900" b="1" dirty="0">
                <a:solidFill>
                  <a:prstClr val="black"/>
                </a:solidFill>
              </a:rPr>
              <a:t>Identity Store</a:t>
            </a:r>
          </a:p>
        </p:txBody>
      </p:sp>
      <p:sp>
        <p:nvSpPr>
          <p:cNvPr id="85" name="TextBox 84"/>
          <p:cNvSpPr txBox="1"/>
          <p:nvPr/>
        </p:nvSpPr>
        <p:spPr>
          <a:xfrm>
            <a:off x="8405203" y="1789767"/>
            <a:ext cx="889781" cy="276999"/>
          </a:xfrm>
          <a:prstGeom prst="rect">
            <a:avLst/>
          </a:prstGeom>
          <a:solidFill>
            <a:schemeClr val="bg1"/>
          </a:solidFill>
          <a:ln w="3175">
            <a:solidFill>
              <a:schemeClr val="bg2">
                <a:lumMod val="50000"/>
              </a:schemeClr>
            </a:solidFill>
          </a:ln>
        </p:spPr>
        <p:txBody>
          <a:bodyPr wrap="square" rtlCol="0">
            <a:spAutoFit/>
          </a:bodyPr>
          <a:lstStyle/>
          <a:p>
            <a:pPr defTabSz="742910"/>
            <a:r>
              <a:rPr lang="en-US" sz="1200" b="1" dirty="0">
                <a:solidFill>
                  <a:prstClr val="black"/>
                </a:solidFill>
              </a:rPr>
              <a:t>Channel</a:t>
            </a:r>
          </a:p>
        </p:txBody>
      </p:sp>
      <p:sp>
        <p:nvSpPr>
          <p:cNvPr id="71" name="Title 1"/>
          <p:cNvSpPr txBox="1">
            <a:spLocks/>
          </p:cNvSpPr>
          <p:nvPr/>
        </p:nvSpPr>
        <p:spPr>
          <a:xfrm>
            <a:off x="89264" y="396703"/>
            <a:ext cx="9905999" cy="1002135"/>
          </a:xfrm>
          <a:prstGeom prst="rect">
            <a:avLst/>
          </a:prstGeom>
        </p:spPr>
        <p:txBody>
          <a:bodyPr vert="horz" lIns="411480" tIns="33059" rIns="165294" bIns="33059" rtlCol="0" anchor="t">
            <a:noAutofit/>
          </a:bodyPr>
          <a:lstStyle>
            <a:lvl1pPr algn="ctr" defTabSz="914342" rtl="0" eaLnBrk="1" latinLnBrk="0" hangingPunct="1">
              <a:lnSpc>
                <a:spcPct val="100000"/>
              </a:lnSpc>
              <a:spcBef>
                <a:spcPct val="0"/>
              </a:spcBef>
              <a:buNone/>
              <a:defRPr sz="4875" b="0" kern="1200">
                <a:solidFill>
                  <a:schemeClr val="tx1"/>
                </a:solidFill>
                <a:latin typeface="+mj-lt"/>
                <a:ea typeface="+mj-ea"/>
                <a:cs typeface="+mj-cs"/>
              </a:defRPr>
            </a:lvl1pPr>
          </a:lstStyle>
          <a:p>
            <a:pPr algn="l"/>
            <a:r>
              <a:rPr lang="en-US" altLang="en-US" sz="2600" dirty="0">
                <a:solidFill>
                  <a:srgbClr val="197EB5"/>
                </a:solidFill>
              </a:rPr>
              <a:t>Hyperledger Fabric 1.0 Blockchain</a:t>
            </a:r>
          </a:p>
          <a:p>
            <a:pPr algn="l"/>
            <a:r>
              <a:rPr lang="en-US" sz="1800" i="1" dirty="0">
                <a:solidFill>
                  <a:srgbClr val="197EB5"/>
                </a:solidFill>
              </a:rPr>
              <a:t>Network</a:t>
            </a: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9412" y="2560574"/>
            <a:ext cx="294567" cy="289181"/>
          </a:xfrm>
          <a:prstGeom prst="rect">
            <a:avLst/>
          </a:prstGeom>
          <a:solidFill>
            <a:schemeClr val="accent1">
              <a:lumMod val="40000"/>
              <a:lumOff val="60000"/>
            </a:schemeClr>
          </a:solidFill>
        </p:spPr>
      </p:pic>
      <p:sp>
        <p:nvSpPr>
          <p:cNvPr id="62" name="Rectangle 61"/>
          <p:cNvSpPr/>
          <p:nvPr/>
        </p:nvSpPr>
        <p:spPr>
          <a:xfrm>
            <a:off x="4446464" y="5684395"/>
            <a:ext cx="1736373" cy="553998"/>
          </a:xfrm>
          <a:prstGeom prst="rect">
            <a:avLst/>
          </a:prstGeom>
        </p:spPr>
        <p:txBody>
          <a:bodyPr wrap="none">
            <a:spAutoFit/>
          </a:bodyPr>
          <a:lstStyle/>
          <a:p>
            <a:pPr>
              <a:lnSpc>
                <a:spcPct val="150000"/>
              </a:lnSpc>
            </a:pPr>
            <a:r>
              <a:rPr lang="en-US" sz="1000" dirty="0">
                <a:solidFill>
                  <a:prstClr val="black"/>
                </a:solidFill>
              </a:rPr>
              <a:t>3. Endorse transaction  </a:t>
            </a:r>
          </a:p>
          <a:p>
            <a:pPr>
              <a:lnSpc>
                <a:spcPct val="150000"/>
              </a:lnSpc>
            </a:pPr>
            <a:r>
              <a:rPr lang="en-US" sz="1000" dirty="0">
                <a:solidFill>
                  <a:prstClr val="black"/>
                </a:solidFill>
              </a:rPr>
              <a:t>4.Simulate transaction </a:t>
            </a:r>
            <a:endParaRPr lang="en-US" dirty="0"/>
          </a:p>
        </p:txBody>
      </p:sp>
      <p:sp>
        <p:nvSpPr>
          <p:cNvPr id="65" name="Rectangle 64"/>
          <p:cNvSpPr/>
          <p:nvPr/>
        </p:nvSpPr>
        <p:spPr>
          <a:xfrm>
            <a:off x="6580449" y="5708036"/>
            <a:ext cx="2010487" cy="553998"/>
          </a:xfrm>
          <a:prstGeom prst="rect">
            <a:avLst/>
          </a:prstGeom>
        </p:spPr>
        <p:txBody>
          <a:bodyPr wrap="none">
            <a:spAutoFit/>
          </a:bodyPr>
          <a:lstStyle/>
          <a:p>
            <a:pPr>
              <a:lnSpc>
                <a:spcPct val="150000"/>
              </a:lnSpc>
            </a:pPr>
            <a:r>
              <a:rPr lang="en-US" sz="1000" dirty="0">
                <a:solidFill>
                  <a:prstClr val="black"/>
                </a:solidFill>
              </a:rPr>
              <a:t>5. Relay submit transaction </a:t>
            </a:r>
          </a:p>
          <a:p>
            <a:pPr>
              <a:lnSpc>
                <a:spcPct val="150000"/>
              </a:lnSpc>
            </a:pPr>
            <a:r>
              <a:rPr lang="en-US" sz="1000" dirty="0">
                <a:solidFill>
                  <a:prstClr val="black"/>
                </a:solidFill>
              </a:rPr>
              <a:t>6.Deliver batch/ block </a:t>
            </a:r>
            <a:endParaRPr lang="en-US" dirty="0"/>
          </a:p>
        </p:txBody>
      </p:sp>
      <p:sp>
        <p:nvSpPr>
          <p:cNvPr id="67" name="Rectangle 66"/>
          <p:cNvSpPr/>
          <p:nvPr/>
        </p:nvSpPr>
        <p:spPr>
          <a:xfrm>
            <a:off x="8823000" y="5729000"/>
            <a:ext cx="1822935" cy="246221"/>
          </a:xfrm>
          <a:prstGeom prst="rect">
            <a:avLst/>
          </a:prstGeom>
        </p:spPr>
        <p:txBody>
          <a:bodyPr wrap="none">
            <a:spAutoFit/>
          </a:bodyPr>
          <a:lstStyle/>
          <a:p>
            <a:pPr defTabSz="742910"/>
            <a:r>
              <a:rPr lang="en-US" sz="1000" dirty="0">
                <a:solidFill>
                  <a:prstClr val="black"/>
                </a:solidFill>
              </a:rPr>
              <a:t>7.Commit block to ledger</a:t>
            </a:r>
          </a:p>
        </p:txBody>
      </p:sp>
      <p:sp>
        <p:nvSpPr>
          <p:cNvPr id="88" name="Rectangle 87"/>
          <p:cNvSpPr/>
          <p:nvPr/>
        </p:nvSpPr>
        <p:spPr>
          <a:xfrm>
            <a:off x="1419178" y="5370537"/>
            <a:ext cx="9226756" cy="253916"/>
          </a:xfrm>
          <a:prstGeom prst="rect">
            <a:avLst/>
          </a:prstGeom>
          <a:solidFill>
            <a:schemeClr val="tx1">
              <a:lumMod val="20000"/>
              <a:lumOff val="80000"/>
            </a:schemeClr>
          </a:solidFill>
        </p:spPr>
        <p:txBody>
          <a:bodyPr wrap="square">
            <a:spAutoFit/>
          </a:bodyPr>
          <a:lstStyle/>
          <a:p>
            <a:pPr algn="ctr" defTabSz="742910"/>
            <a:r>
              <a:rPr lang="en-US" sz="1050" b="1" dirty="0">
                <a:solidFill>
                  <a:prstClr val="black"/>
                </a:solidFill>
              </a:rPr>
              <a:t>Image above shows the transaction flow in a channel   </a:t>
            </a:r>
          </a:p>
        </p:txBody>
      </p:sp>
      <p:sp>
        <p:nvSpPr>
          <p:cNvPr id="89" name="Rectangle 88"/>
          <p:cNvSpPr/>
          <p:nvPr/>
        </p:nvSpPr>
        <p:spPr>
          <a:xfrm>
            <a:off x="1419177" y="5700353"/>
            <a:ext cx="9226757" cy="752983"/>
          </a:xfrm>
          <a:prstGeom prst="rect">
            <a:avLst/>
          </a:prstGeom>
          <a:noFill/>
          <a:ln w="1270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Tree>
    <p:extLst>
      <p:ext uri="{BB962C8B-B14F-4D97-AF65-F5344CB8AC3E}">
        <p14:creationId xmlns:p14="http://schemas.microsoft.com/office/powerpoint/2010/main" val="311738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Hyperledger Fabric Application Flow</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937" y="1546177"/>
            <a:ext cx="4553045" cy="417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843"/>
          <p:cNvGrpSpPr>
            <a:grpSpLocks/>
          </p:cNvGrpSpPr>
          <p:nvPr/>
        </p:nvGrpSpPr>
        <p:grpSpPr bwMode="auto">
          <a:xfrm>
            <a:off x="5314151" y="2910350"/>
            <a:ext cx="1192126" cy="1168903"/>
            <a:chOff x="0" y="-1"/>
            <a:chExt cx="2813382" cy="2723842"/>
          </a:xfrm>
        </p:grpSpPr>
        <p:sp>
          <p:nvSpPr>
            <p:cNvPr id="5" name="Shape 841"/>
            <p:cNvSpPr>
              <a:spLocks noChangeArrowheads="1"/>
            </p:cNvSpPr>
            <p:nvPr/>
          </p:nvSpPr>
          <p:spPr bwMode="auto">
            <a:xfrm>
              <a:off x="0" y="-1"/>
              <a:ext cx="2813382" cy="2723842"/>
            </a:xfrm>
            <a:prstGeom prst="ellipse">
              <a:avLst/>
            </a:prstGeom>
            <a:noFill/>
            <a:ln w="9525">
              <a:solidFill>
                <a:srgbClr val="3C75BD"/>
              </a:solidFill>
              <a:round/>
              <a:headEnd/>
              <a:tailEnd/>
            </a:ln>
            <a:extLst>
              <a:ext uri="{909E8E84-426E-40DD-AFC4-6F175D3DCCD1}">
                <a14:hiddenFill xmlns:a14="http://schemas.microsoft.com/office/drawing/2010/main">
                  <a:solidFill>
                    <a:srgbClr val="FFFFFF"/>
                  </a:solidFill>
                </a14:hiddenFill>
              </a:ext>
            </a:extLst>
          </p:spPr>
          <p:txBody>
            <a:bodyPr lIns="37156" tIns="37156" rIns="37156" bIns="37156" anchor="ctr"/>
            <a:lstStyle/>
            <a:p>
              <a:pPr algn="ctr" eaLnBrk="1" hangingPunct="1"/>
              <a:endParaRPr lang="en-US" altLang="en-US" sz="2276" dirty="0">
                <a:solidFill>
                  <a:srgbClr val="629DD5"/>
                </a:solidFill>
                <a:latin typeface="Helvetica Neue"/>
                <a:ea typeface="Helvetica Neue"/>
                <a:cs typeface="Helvetica Neue"/>
                <a:sym typeface="Helvetica Neue"/>
              </a:endParaRPr>
            </a:p>
          </p:txBody>
        </p:sp>
        <p:sp>
          <p:nvSpPr>
            <p:cNvPr id="6" name="Shape 842"/>
            <p:cNvSpPr>
              <a:spLocks noChangeArrowheads="1"/>
            </p:cNvSpPr>
            <p:nvPr/>
          </p:nvSpPr>
          <p:spPr bwMode="auto">
            <a:xfrm>
              <a:off x="412011" y="866434"/>
              <a:ext cx="1989363" cy="99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37156" tIns="37156" rIns="37156" bIns="37156" anchor="ctr">
              <a:spAutoFit/>
            </a:bodyPr>
            <a:lstStyle/>
            <a:p>
              <a:pPr algn="ctr" eaLnBrk="1" hangingPunct="1"/>
              <a:endParaRPr lang="en-US" altLang="en-US" sz="2276" dirty="0">
                <a:solidFill>
                  <a:srgbClr val="629DD5"/>
                </a:solidFill>
                <a:latin typeface="Helvetica Neue"/>
                <a:ea typeface="Helvetica Neue"/>
                <a:cs typeface="Helvetica Neue"/>
                <a:sym typeface="Helvetica Neue"/>
              </a:endParaRPr>
            </a:p>
          </p:txBody>
        </p:sp>
      </p:grpSp>
      <p:sp>
        <p:nvSpPr>
          <p:cNvPr id="7" name="TextBox 6"/>
          <p:cNvSpPr txBox="1">
            <a:spLocks noChangeArrowheads="1"/>
          </p:cNvSpPr>
          <p:nvPr/>
        </p:nvSpPr>
        <p:spPr bwMode="auto">
          <a:xfrm>
            <a:off x="6374679" y="3003242"/>
            <a:ext cx="453970" cy="24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975" b="1" dirty="0">
                <a:solidFill>
                  <a:srgbClr val="003C76"/>
                </a:solidFill>
                <a:latin typeface="Arial" panose="020B0604020202020204" pitchFamily="34" charset="0"/>
                <a:ea typeface="Calibri" panose="020F0502020204030204" pitchFamily="34" charset="0"/>
                <a:cs typeface="Calibri" panose="020F0502020204030204" pitchFamily="34" charset="0"/>
              </a:rPr>
              <a:t>Peer</a:t>
            </a:r>
          </a:p>
        </p:txBody>
      </p:sp>
      <p:sp>
        <p:nvSpPr>
          <p:cNvPr id="8" name="TextBox 7"/>
          <p:cNvSpPr txBox="1">
            <a:spLocks noChangeArrowheads="1"/>
          </p:cNvSpPr>
          <p:nvPr/>
        </p:nvSpPr>
        <p:spPr bwMode="auto">
          <a:xfrm>
            <a:off x="6018589" y="2283322"/>
            <a:ext cx="1088760" cy="22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894" b="1" dirty="0">
                <a:solidFill>
                  <a:srgbClr val="003C76"/>
                </a:solidFill>
                <a:latin typeface="Arial" panose="020B0604020202020204" pitchFamily="34" charset="0"/>
                <a:ea typeface="Calibri" panose="020F0502020204030204" pitchFamily="34" charset="0"/>
                <a:cs typeface="Calibri" panose="020F0502020204030204" pitchFamily="34" charset="0"/>
              </a:rPr>
              <a:t>Blockchain User</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524" y="2089794"/>
            <a:ext cx="332866" cy="4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2582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Fabric Integration with Existing Systems</a:t>
            </a:r>
            <a:endParaRPr 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494" y="1535018"/>
            <a:ext cx="7112760" cy="397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622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 Diagonal Corner Rectangle 27"/>
          <p:cNvSpPr/>
          <p:nvPr/>
        </p:nvSpPr>
        <p:spPr>
          <a:xfrm>
            <a:off x="1436086" y="1479587"/>
            <a:ext cx="9341094" cy="1091277"/>
          </a:xfrm>
          <a:prstGeom prst="round2DiagRect">
            <a:avLst/>
          </a:prstGeom>
          <a:solidFill>
            <a:srgbClr val="2EA0C3"/>
          </a:solidFill>
          <a:ln w="12700" cap="flat" cmpd="sng" algn="ctr">
            <a:noFill/>
            <a:prstDash val="solid"/>
            <a:tailEnd type="none"/>
          </a:ln>
          <a:effectLst>
            <a:outerShdw blurRad="50800" dist="38100" dir="2700000" algn="tl" rotWithShape="0">
              <a:prstClr val="black">
                <a:alpha val="40000"/>
              </a:prstClr>
            </a:outerShdw>
          </a:effectLst>
        </p:spPr>
        <p:txBody>
          <a:bodyPr rtlCol="0" anchor="ctr"/>
          <a:lstStyle/>
          <a:p>
            <a:pPr algn="ctr" defTabSz="957751">
              <a:defRPr/>
            </a:pPr>
            <a:endParaRPr lang="en-US" sz="1000" b="1" kern="0" dirty="0">
              <a:solidFill>
                <a:prstClr val="white"/>
              </a:solidFill>
              <a:latin typeface="Arial"/>
            </a:endParaRPr>
          </a:p>
        </p:txBody>
      </p:sp>
      <p:sp>
        <p:nvSpPr>
          <p:cNvPr id="27" name="Rounded Rectangle 26"/>
          <p:cNvSpPr/>
          <p:nvPr/>
        </p:nvSpPr>
        <p:spPr>
          <a:xfrm>
            <a:off x="1393554" y="3789040"/>
            <a:ext cx="3034906" cy="1134954"/>
          </a:xfrm>
          <a:prstGeom prst="rect">
            <a:avLst/>
          </a:prstGeom>
          <a:solidFill>
            <a:schemeClr val="accent5">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2" name="Title 1"/>
          <p:cNvSpPr>
            <a:spLocks noGrp="1"/>
          </p:cNvSpPr>
          <p:nvPr>
            <p:ph type="title"/>
          </p:nvPr>
        </p:nvSpPr>
        <p:spPr/>
        <p:txBody>
          <a:bodyPr/>
          <a:lstStyle/>
          <a:p>
            <a:r>
              <a:rPr lang="en-US" dirty="0">
                <a:solidFill>
                  <a:srgbClr val="0070AD"/>
                </a:solidFill>
              </a:rPr>
              <a:t>Overview of invoicing systems</a:t>
            </a:r>
          </a:p>
        </p:txBody>
      </p:sp>
      <p:grpSp>
        <p:nvGrpSpPr>
          <p:cNvPr id="81" name="Group 80"/>
          <p:cNvGrpSpPr/>
          <p:nvPr/>
        </p:nvGrpSpPr>
        <p:grpSpPr>
          <a:xfrm>
            <a:off x="4509440" y="2797489"/>
            <a:ext cx="3110560" cy="3066986"/>
            <a:chOff x="3219603" y="2097958"/>
            <a:chExt cx="2754630" cy="2743201"/>
          </a:xfrm>
        </p:grpSpPr>
        <p:sp>
          <p:nvSpPr>
            <p:cNvPr id="82" name="Block Arc 81"/>
            <p:cNvSpPr/>
            <p:nvPr/>
          </p:nvSpPr>
          <p:spPr>
            <a:xfrm rot="16200000">
              <a:off x="3231033" y="2097959"/>
              <a:ext cx="2743200" cy="2743200"/>
            </a:xfrm>
            <a:prstGeom prst="blockArc">
              <a:avLst>
                <a:gd name="adj1" fmla="val 10800000"/>
                <a:gd name="adj2" fmla="val 16236339"/>
                <a:gd name="adj3" fmla="val 24716"/>
              </a:avLst>
            </a:prstGeom>
            <a:solidFill>
              <a:srgbClr val="0098C7"/>
            </a:solidFill>
            <a:ln w="38100" cap="flat" cmpd="sng" algn="ctr">
              <a:noFill/>
              <a:prstDash val="solid"/>
              <a:tailEnd type="none"/>
            </a:ln>
            <a:effectLst/>
          </p:spPr>
          <p:txBody>
            <a:bodyPr rtlCol="0" anchor="ctr"/>
            <a:lstStyle/>
            <a:p>
              <a:pPr algn="ctr" defTabSz="957751">
                <a:defRPr/>
              </a:pPr>
              <a:endParaRPr lang="en-US" sz="1000" kern="0" dirty="0">
                <a:solidFill>
                  <a:srgbClr val="263147"/>
                </a:solidFill>
              </a:endParaRPr>
            </a:p>
          </p:txBody>
        </p:sp>
        <p:sp>
          <p:nvSpPr>
            <p:cNvPr id="83" name="Block Arc 82"/>
            <p:cNvSpPr/>
            <p:nvPr/>
          </p:nvSpPr>
          <p:spPr>
            <a:xfrm>
              <a:off x="3231033" y="2097958"/>
              <a:ext cx="2743200" cy="2743200"/>
            </a:xfrm>
            <a:prstGeom prst="blockArc">
              <a:avLst>
                <a:gd name="adj1" fmla="val 10800000"/>
                <a:gd name="adj2" fmla="val 16236339"/>
                <a:gd name="adj3" fmla="val 24716"/>
              </a:avLst>
            </a:prstGeom>
            <a:solidFill>
              <a:srgbClr val="0098C7"/>
            </a:solidFill>
            <a:ln w="38100" cap="flat" cmpd="sng" algn="ctr">
              <a:noFill/>
              <a:prstDash val="solid"/>
              <a:tailEnd type="none"/>
            </a:ln>
            <a:effectLst/>
          </p:spPr>
          <p:txBody>
            <a:bodyPr rtlCol="0" anchor="ctr"/>
            <a:lstStyle/>
            <a:p>
              <a:pPr algn="ctr" defTabSz="957751">
                <a:defRPr/>
              </a:pPr>
              <a:endParaRPr lang="en-US" sz="1000" kern="0" dirty="0">
                <a:solidFill>
                  <a:srgbClr val="263147"/>
                </a:solidFill>
              </a:endParaRPr>
            </a:p>
          </p:txBody>
        </p:sp>
        <p:sp>
          <p:nvSpPr>
            <p:cNvPr id="84" name="Block Arc 83"/>
            <p:cNvSpPr/>
            <p:nvPr/>
          </p:nvSpPr>
          <p:spPr>
            <a:xfrm rot="5400000">
              <a:off x="3219603" y="2097958"/>
              <a:ext cx="2743200" cy="2743200"/>
            </a:xfrm>
            <a:prstGeom prst="blockArc">
              <a:avLst>
                <a:gd name="adj1" fmla="val 10800000"/>
                <a:gd name="adj2" fmla="val 16236339"/>
                <a:gd name="adj3" fmla="val 24716"/>
              </a:avLst>
            </a:prstGeom>
            <a:solidFill>
              <a:srgbClr val="7F7F7F"/>
            </a:solidFill>
            <a:ln w="38100" cap="flat" cmpd="sng" algn="ctr">
              <a:noFill/>
              <a:prstDash val="solid"/>
              <a:tailEnd type="none"/>
            </a:ln>
            <a:effectLst/>
          </p:spPr>
          <p:txBody>
            <a:bodyPr rtlCol="0" anchor="ctr"/>
            <a:lstStyle/>
            <a:p>
              <a:pPr algn="ctr" defTabSz="957751">
                <a:defRPr/>
              </a:pPr>
              <a:endParaRPr lang="en-US" sz="1000" kern="0" dirty="0">
                <a:solidFill>
                  <a:srgbClr val="263147"/>
                </a:solidFill>
              </a:endParaRPr>
            </a:p>
          </p:txBody>
        </p:sp>
        <p:sp>
          <p:nvSpPr>
            <p:cNvPr id="85" name="Block Arc 84"/>
            <p:cNvSpPr/>
            <p:nvPr/>
          </p:nvSpPr>
          <p:spPr>
            <a:xfrm rot="10800000">
              <a:off x="3219603" y="2097959"/>
              <a:ext cx="2743201" cy="2743200"/>
            </a:xfrm>
            <a:prstGeom prst="blockArc">
              <a:avLst>
                <a:gd name="adj1" fmla="val 10800000"/>
                <a:gd name="adj2" fmla="val 16236339"/>
                <a:gd name="adj3" fmla="val 24716"/>
              </a:avLst>
            </a:prstGeom>
            <a:solidFill>
              <a:srgbClr val="7F7F7F"/>
            </a:solidFill>
            <a:ln w="38100" cap="flat" cmpd="sng" algn="ctr">
              <a:noFill/>
              <a:prstDash val="solid"/>
              <a:tailEnd type="none"/>
            </a:ln>
            <a:effectLst/>
          </p:spPr>
          <p:txBody>
            <a:bodyPr rtlCol="0" anchor="ctr"/>
            <a:lstStyle/>
            <a:p>
              <a:pPr algn="ctr" defTabSz="957751">
                <a:defRPr/>
              </a:pPr>
              <a:endParaRPr lang="en-US" sz="1000" kern="0" dirty="0">
                <a:solidFill>
                  <a:srgbClr val="263147"/>
                </a:solidFill>
              </a:endParaRPr>
            </a:p>
          </p:txBody>
        </p:sp>
        <p:sp>
          <p:nvSpPr>
            <p:cNvPr id="86" name="Rectangle 85"/>
            <p:cNvSpPr/>
            <p:nvPr/>
          </p:nvSpPr>
          <p:spPr>
            <a:xfrm rot="5400000">
              <a:off x="3306499" y="2639262"/>
              <a:ext cx="2103120" cy="1660123"/>
            </a:xfrm>
            <a:prstGeom prst="rect">
              <a:avLst/>
            </a:prstGeom>
            <a:noFill/>
            <a:ln w="12700" cap="flat" cmpd="sng" algn="ctr">
              <a:noFill/>
              <a:prstDash val="solid"/>
              <a:tailEnd type="none"/>
            </a:ln>
            <a:effectLst/>
          </p:spPr>
          <p:txBody>
            <a:bodyPr rtlCol="0" anchor="ctr">
              <a:prstTxWarp prst="textArchDown">
                <a:avLst>
                  <a:gd name="adj" fmla="val 702864"/>
                </a:avLst>
              </a:prstTxWarp>
            </a:bodyPr>
            <a:lstStyle/>
            <a:p>
              <a:pPr algn="ctr" defTabSz="957751">
                <a:defRPr/>
              </a:pPr>
              <a:r>
                <a:rPr lang="en-US" sz="1600" b="1" kern="0" dirty="0">
                  <a:solidFill>
                    <a:prstClr val="white"/>
                  </a:solidFill>
                </a:rPr>
                <a:t>Core Participants</a:t>
              </a:r>
            </a:p>
          </p:txBody>
        </p:sp>
        <p:sp>
          <p:nvSpPr>
            <p:cNvPr id="87" name="Rectangle 86"/>
            <p:cNvSpPr/>
            <p:nvPr/>
          </p:nvSpPr>
          <p:spPr>
            <a:xfrm rot="5400000">
              <a:off x="3777764" y="2638732"/>
              <a:ext cx="1986080" cy="1689820"/>
            </a:xfrm>
            <a:prstGeom prst="rect">
              <a:avLst/>
            </a:prstGeom>
            <a:noFill/>
            <a:ln w="12700" cap="flat" cmpd="sng" algn="ctr">
              <a:noFill/>
              <a:prstDash val="solid"/>
              <a:tailEnd type="none"/>
            </a:ln>
            <a:effectLst/>
          </p:spPr>
          <p:txBody>
            <a:bodyPr rtlCol="0" anchor="ctr">
              <a:prstTxWarp prst="textArchUp">
                <a:avLst>
                  <a:gd name="adj" fmla="val 10857322"/>
                </a:avLst>
              </a:prstTxWarp>
            </a:bodyPr>
            <a:lstStyle/>
            <a:p>
              <a:pPr algn="ctr" defTabSz="957751">
                <a:defRPr/>
              </a:pPr>
              <a:r>
                <a:rPr lang="en-US" sz="1600" b="1" kern="0" dirty="0">
                  <a:solidFill>
                    <a:schemeClr val="bg1"/>
                  </a:solidFill>
                </a:rPr>
                <a:t>Supporting Participants</a:t>
              </a:r>
            </a:p>
          </p:txBody>
        </p:sp>
        <p:sp>
          <p:nvSpPr>
            <p:cNvPr id="88" name="Oval 87"/>
            <p:cNvSpPr/>
            <p:nvPr/>
          </p:nvSpPr>
          <p:spPr>
            <a:xfrm>
              <a:off x="3996842" y="2875198"/>
              <a:ext cx="1188720" cy="1188720"/>
            </a:xfrm>
            <a:prstGeom prst="ellipse">
              <a:avLst/>
            </a:prstGeom>
            <a:solidFill>
              <a:srgbClr val="002060"/>
            </a:solidFill>
            <a:ln w="12700" cap="flat" cmpd="sng" algn="ctr">
              <a:noFill/>
              <a:prstDash val="solid"/>
              <a:tailEnd type="none"/>
            </a:ln>
            <a:effectLst>
              <a:outerShdw blurRad="50800" dist="38100" dir="2700000" algn="tl" rotWithShape="0">
                <a:prstClr val="black">
                  <a:alpha val="40000"/>
                </a:prstClr>
              </a:outerShdw>
            </a:effectLst>
          </p:spPr>
          <p:txBody>
            <a:bodyPr lIns="0" rIns="0" rtlCol="0" anchor="ctr"/>
            <a:lstStyle/>
            <a:p>
              <a:pPr algn="ctr" defTabSz="957751">
                <a:defRPr/>
              </a:pPr>
              <a:endParaRPr lang="en-US" sz="1200" b="1" kern="0" dirty="0">
                <a:solidFill>
                  <a:srgbClr val="263147"/>
                </a:solidFill>
              </a:endParaRPr>
            </a:p>
          </p:txBody>
        </p:sp>
        <p:sp>
          <p:nvSpPr>
            <p:cNvPr id="89" name="Rectangle 88"/>
            <p:cNvSpPr/>
            <p:nvPr/>
          </p:nvSpPr>
          <p:spPr>
            <a:xfrm>
              <a:off x="3996842" y="3172072"/>
              <a:ext cx="1188720" cy="594973"/>
            </a:xfrm>
            <a:prstGeom prst="rect">
              <a:avLst/>
            </a:prstGeom>
            <a:noFill/>
            <a:ln w="12700" cap="flat" cmpd="sng" algn="ctr">
              <a:noFill/>
              <a:prstDash val="solid"/>
              <a:tailEnd type="none"/>
            </a:ln>
            <a:effectLst/>
          </p:spPr>
          <p:txBody>
            <a:bodyPr lIns="0" rIns="0" rtlCol="0" anchor="ctr"/>
            <a:lstStyle/>
            <a:p>
              <a:pPr algn="ctr" defTabSz="957751">
                <a:defRPr/>
              </a:pPr>
              <a:r>
                <a:rPr lang="en-US" sz="1600" b="1" kern="0" dirty="0">
                  <a:solidFill>
                    <a:prstClr val="white"/>
                  </a:solidFill>
                </a:rPr>
                <a:t>Invoicing systems</a:t>
              </a:r>
            </a:p>
          </p:txBody>
        </p:sp>
      </p:grpSp>
      <p:sp>
        <p:nvSpPr>
          <p:cNvPr id="92" name="Round Diagonal Corner Rectangle 91"/>
          <p:cNvSpPr/>
          <p:nvPr/>
        </p:nvSpPr>
        <p:spPr>
          <a:xfrm>
            <a:off x="1487488" y="3861047"/>
            <a:ext cx="2809816" cy="412148"/>
          </a:xfrm>
          <a:prstGeom prst="round2DiagRect">
            <a:avLst/>
          </a:prstGeom>
          <a:solidFill>
            <a:srgbClr val="0098C7"/>
          </a:solidFill>
          <a:ln w="12700" cap="flat" cmpd="sng" algn="ctr">
            <a:noFill/>
            <a:prstDash val="solid"/>
            <a:tailEnd type="none"/>
          </a:ln>
          <a:effectLst>
            <a:outerShdw blurRad="50800" dist="38100" dir="2700000" algn="tl" rotWithShape="0">
              <a:prstClr val="black">
                <a:alpha val="40000"/>
              </a:prstClr>
            </a:outerShdw>
          </a:effectLst>
        </p:spPr>
        <p:txBody>
          <a:bodyPr rtlCol="0" anchor="ctr"/>
          <a:lstStyle/>
          <a:p>
            <a:pPr algn="ctr" defTabSz="957751">
              <a:defRPr/>
            </a:pPr>
            <a:r>
              <a:rPr lang="en-US" sz="1000" b="1" kern="0" dirty="0">
                <a:solidFill>
                  <a:prstClr val="white"/>
                </a:solidFill>
              </a:rPr>
              <a:t>Service receiver (SR)</a:t>
            </a:r>
          </a:p>
        </p:txBody>
      </p:sp>
      <p:sp>
        <p:nvSpPr>
          <p:cNvPr id="93" name="Round Diagonal Corner Rectangle 92"/>
          <p:cNvSpPr/>
          <p:nvPr/>
        </p:nvSpPr>
        <p:spPr>
          <a:xfrm>
            <a:off x="1487488" y="4388392"/>
            <a:ext cx="2809816" cy="412148"/>
          </a:xfrm>
          <a:prstGeom prst="round2DiagRect">
            <a:avLst/>
          </a:prstGeom>
          <a:solidFill>
            <a:srgbClr val="0098C7"/>
          </a:solidFill>
          <a:ln w="12700" cap="flat" cmpd="sng" algn="ctr">
            <a:noFill/>
            <a:prstDash val="solid"/>
            <a:tailEnd type="none"/>
          </a:ln>
          <a:effectLst>
            <a:outerShdw blurRad="50800" dist="38100" dir="2700000" algn="tl" rotWithShape="0">
              <a:prstClr val="black">
                <a:alpha val="40000"/>
              </a:prstClr>
            </a:outerShdw>
          </a:effectLst>
        </p:spPr>
        <p:txBody>
          <a:bodyPr rtlCol="0" anchor="ctr"/>
          <a:lstStyle/>
          <a:p>
            <a:pPr algn="ctr" defTabSz="957751">
              <a:defRPr/>
            </a:pPr>
            <a:r>
              <a:rPr lang="en-US" sz="1000" b="1" kern="0" dirty="0">
                <a:solidFill>
                  <a:prstClr val="white"/>
                </a:solidFill>
              </a:rPr>
              <a:t>Service provider (SP)</a:t>
            </a:r>
          </a:p>
        </p:txBody>
      </p:sp>
      <p:sp>
        <p:nvSpPr>
          <p:cNvPr id="96" name="Round Diagonal Corner Rectangle 95"/>
          <p:cNvSpPr/>
          <p:nvPr/>
        </p:nvSpPr>
        <p:spPr>
          <a:xfrm>
            <a:off x="7905633" y="3346180"/>
            <a:ext cx="2809816" cy="412148"/>
          </a:xfrm>
          <a:prstGeom prst="round2DiagRect">
            <a:avLst/>
          </a:prstGeom>
          <a:solidFill>
            <a:schemeClr val="bg1">
              <a:lumMod val="50000"/>
            </a:schemeClr>
          </a:solidFill>
          <a:ln w="12700" cap="flat" cmpd="sng" algn="ctr">
            <a:noFill/>
            <a:prstDash val="solid"/>
            <a:tailEnd type="none"/>
          </a:ln>
          <a:effectLst>
            <a:outerShdw blurRad="50800" dist="38100" dir="2700000" algn="tl" rotWithShape="0">
              <a:prstClr val="black">
                <a:alpha val="40000"/>
              </a:prstClr>
            </a:outerShdw>
          </a:effectLst>
        </p:spPr>
        <p:txBody>
          <a:bodyPr rtlCol="0" anchor="ctr"/>
          <a:lstStyle/>
          <a:p>
            <a:pPr algn="ctr" defTabSz="957751">
              <a:defRPr/>
            </a:pPr>
            <a:r>
              <a:rPr lang="en-US" sz="1000" b="1" kern="0" dirty="0">
                <a:solidFill>
                  <a:prstClr val="white"/>
                </a:solidFill>
              </a:rPr>
              <a:t>SR Processor/ Agent</a:t>
            </a:r>
          </a:p>
        </p:txBody>
      </p:sp>
      <p:sp>
        <p:nvSpPr>
          <p:cNvPr id="97" name="Round Diagonal Corner Rectangle 96"/>
          <p:cNvSpPr/>
          <p:nvPr/>
        </p:nvSpPr>
        <p:spPr>
          <a:xfrm>
            <a:off x="7905633" y="3884631"/>
            <a:ext cx="2809816" cy="412148"/>
          </a:xfrm>
          <a:prstGeom prst="round2DiagRect">
            <a:avLst/>
          </a:prstGeom>
          <a:solidFill>
            <a:schemeClr val="bg1">
              <a:lumMod val="50000"/>
            </a:schemeClr>
          </a:solidFill>
          <a:ln w="12700" cap="flat" cmpd="sng" algn="ctr">
            <a:noFill/>
            <a:prstDash val="solid"/>
            <a:tailEnd type="none"/>
          </a:ln>
          <a:effectLst>
            <a:outerShdw blurRad="50800" dist="38100" dir="2700000" algn="tl" rotWithShape="0">
              <a:prstClr val="black">
                <a:alpha val="40000"/>
              </a:prstClr>
            </a:outerShdw>
          </a:effectLst>
        </p:spPr>
        <p:txBody>
          <a:bodyPr rtlCol="0" anchor="ctr"/>
          <a:lstStyle/>
          <a:p>
            <a:pPr algn="ctr" defTabSz="957751">
              <a:defRPr/>
            </a:pPr>
            <a:r>
              <a:rPr lang="en-US" sz="1000" b="1" kern="0" dirty="0">
                <a:solidFill>
                  <a:prstClr val="white"/>
                </a:solidFill>
              </a:rPr>
              <a:t>SP Processor/ Agent</a:t>
            </a:r>
          </a:p>
        </p:txBody>
      </p:sp>
      <p:sp>
        <p:nvSpPr>
          <p:cNvPr id="98" name="Round Diagonal Corner Rectangle 97"/>
          <p:cNvSpPr/>
          <p:nvPr/>
        </p:nvSpPr>
        <p:spPr>
          <a:xfrm>
            <a:off x="7905633" y="4423082"/>
            <a:ext cx="2809816" cy="412148"/>
          </a:xfrm>
          <a:prstGeom prst="round2DiagRect">
            <a:avLst/>
          </a:prstGeom>
          <a:solidFill>
            <a:schemeClr val="bg1">
              <a:lumMod val="50000"/>
            </a:schemeClr>
          </a:solidFill>
          <a:ln w="12700" cap="flat" cmpd="sng" algn="ctr">
            <a:noFill/>
            <a:prstDash val="solid"/>
            <a:tailEnd type="none"/>
          </a:ln>
          <a:effectLst>
            <a:outerShdw blurRad="50800" dist="38100" dir="2700000" algn="tl" rotWithShape="0">
              <a:prstClr val="black">
                <a:alpha val="40000"/>
              </a:prstClr>
            </a:outerShdw>
          </a:effectLst>
        </p:spPr>
        <p:txBody>
          <a:bodyPr rtlCol="0" anchor="ctr"/>
          <a:lstStyle/>
          <a:p>
            <a:pPr marL="0" lvl="1" algn="ctr" defTabSz="957751"/>
            <a:r>
              <a:rPr lang="en-US" sz="1000" b="1" kern="0" dirty="0">
                <a:solidFill>
                  <a:prstClr val="white"/>
                </a:solidFill>
              </a:rPr>
              <a:t>Tax approver</a:t>
            </a:r>
          </a:p>
        </p:txBody>
      </p:sp>
      <p:sp>
        <p:nvSpPr>
          <p:cNvPr id="3" name="TextBox 2"/>
          <p:cNvSpPr txBox="1"/>
          <p:nvPr/>
        </p:nvSpPr>
        <p:spPr>
          <a:xfrm>
            <a:off x="1373658" y="1484784"/>
            <a:ext cx="9474870" cy="1384995"/>
          </a:xfrm>
          <a:prstGeom prst="rect">
            <a:avLst/>
          </a:prstGeom>
          <a:noFill/>
        </p:spPr>
        <p:txBody>
          <a:bodyPr wrap="square" rtlCol="0">
            <a:spAutoFit/>
          </a:bodyPr>
          <a:lstStyle/>
          <a:p>
            <a:pPr algn="ctr">
              <a:lnSpc>
                <a:spcPct val="150000"/>
              </a:lnSpc>
            </a:pPr>
            <a:r>
              <a:rPr lang="en-US" sz="1400" b="1" dirty="0">
                <a:solidFill>
                  <a:schemeClr val="bg1"/>
                </a:solidFill>
              </a:rPr>
              <a:t>Many organizations employ multiple third-party tools (BMC,SAP etc.) for invoice management and generation when different branches interact between each other after providing services – This is highly inefficient and also costs a lot.</a:t>
            </a:r>
            <a:endParaRPr lang="en-US" sz="1400" b="1" baseline="30000" dirty="0">
              <a:solidFill>
                <a:schemeClr val="bg1"/>
              </a:solidFill>
            </a:endParaRPr>
          </a:p>
          <a:p>
            <a:pPr algn="ctr">
              <a:lnSpc>
                <a:spcPct val="150000"/>
              </a:lnSpc>
            </a:pPr>
            <a:endParaRPr lang="en-US" sz="1400" b="1" dirty="0">
              <a:solidFill>
                <a:schemeClr val="bg1"/>
              </a:solidFill>
            </a:endParaRPr>
          </a:p>
        </p:txBody>
      </p:sp>
      <p:sp>
        <p:nvSpPr>
          <p:cNvPr id="29" name="Round Diagonal Corner Rectangle 28"/>
          <p:cNvSpPr/>
          <p:nvPr/>
        </p:nvSpPr>
        <p:spPr>
          <a:xfrm>
            <a:off x="7905633" y="4971227"/>
            <a:ext cx="2809816" cy="412148"/>
          </a:xfrm>
          <a:prstGeom prst="round2DiagRect">
            <a:avLst/>
          </a:prstGeom>
          <a:solidFill>
            <a:schemeClr val="bg1">
              <a:lumMod val="50000"/>
            </a:schemeClr>
          </a:solidFill>
          <a:ln w="12700" cap="flat" cmpd="sng" algn="ctr">
            <a:noFill/>
            <a:prstDash val="solid"/>
            <a:tailEnd type="none"/>
          </a:ln>
          <a:effectLst>
            <a:outerShdw blurRad="50800" dist="38100" dir="2700000" algn="tl" rotWithShape="0">
              <a:prstClr val="black">
                <a:alpha val="40000"/>
              </a:prstClr>
            </a:outerShdw>
          </a:effectLst>
        </p:spPr>
        <p:txBody>
          <a:bodyPr rtlCol="0" anchor="ctr"/>
          <a:lstStyle/>
          <a:p>
            <a:pPr algn="ctr" defTabSz="957751">
              <a:defRPr/>
            </a:pPr>
            <a:r>
              <a:rPr lang="en-US" sz="1000" b="1" kern="0" dirty="0">
                <a:solidFill>
                  <a:prstClr val="white"/>
                </a:solidFill>
              </a:rPr>
              <a:t> Third-party Invoice management/ generation organizations</a:t>
            </a:r>
          </a:p>
        </p:txBody>
      </p:sp>
    </p:spTree>
    <p:extLst>
      <p:ext uri="{BB962C8B-B14F-4D97-AF65-F5344CB8AC3E}">
        <p14:creationId xmlns:p14="http://schemas.microsoft.com/office/powerpoint/2010/main" val="42703144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i="1" dirty="0"/>
              <a:t>Credentials</a:t>
            </a:r>
          </a:p>
        </p:txBody>
      </p:sp>
      <p:sp>
        <p:nvSpPr>
          <p:cNvPr id="2" name="Title 1"/>
          <p:cNvSpPr>
            <a:spLocks noGrp="1"/>
          </p:cNvSpPr>
          <p:nvPr>
            <p:ph type="title"/>
          </p:nvPr>
        </p:nvSpPr>
        <p:spPr/>
        <p:txBody>
          <a:bodyPr/>
          <a:lstStyle/>
          <a:p>
            <a:r>
              <a:rPr lang="en-US" dirty="0"/>
              <a:t>Appendix 3</a:t>
            </a:r>
            <a:br>
              <a:rPr lang="en-US" dirty="0"/>
            </a:br>
            <a:endParaRPr lang="en-US" dirty="0"/>
          </a:p>
        </p:txBody>
      </p:sp>
    </p:spTree>
    <p:extLst>
      <p:ext uri="{BB962C8B-B14F-4D97-AF65-F5344CB8AC3E}">
        <p14:creationId xmlns:p14="http://schemas.microsoft.com/office/powerpoint/2010/main" val="1885786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Capgemini’s Value Proposition</a:t>
            </a:r>
            <a:br>
              <a:rPr lang="en-US" dirty="0"/>
            </a:br>
            <a:r>
              <a:rPr lang="en-US" sz="1800" i="1" dirty="0"/>
              <a:t>Focus on Financial Services and Delivery </a:t>
            </a:r>
          </a:p>
        </p:txBody>
      </p:sp>
      <p:sp>
        <p:nvSpPr>
          <p:cNvPr id="103" name="Hexagon 26"/>
          <p:cNvSpPr/>
          <p:nvPr/>
        </p:nvSpPr>
        <p:spPr bwMode="auto">
          <a:xfrm>
            <a:off x="1902114" y="1932495"/>
            <a:ext cx="1152062" cy="621344"/>
          </a:xfrm>
          <a:prstGeom prst="hexagon">
            <a:avLst/>
          </a:prstGeom>
          <a:solidFill>
            <a:schemeClr val="accent1"/>
          </a:solidFill>
          <a:ln w="9525" cap="flat" cmpd="sng" algn="ctr">
            <a:noFill/>
            <a:prstDash val="solid"/>
          </a:ln>
          <a:effectLst/>
        </p:spPr>
        <p:txBody>
          <a:bodyPr lIns="45720" tIns="27432" rIns="45720" bIns="27432" rtlCol="0" anchor="ctr" anchorCtr="1"/>
          <a:lstStyle/>
          <a:p>
            <a:pPr algn="ctr">
              <a:spcAft>
                <a:spcPts val="600"/>
              </a:spcAft>
              <a:defRPr/>
            </a:pPr>
            <a:r>
              <a:rPr lang="en-US" sz="1000" b="1" kern="0" dirty="0">
                <a:solidFill>
                  <a:schemeClr val="bg1"/>
                </a:solidFill>
                <a:latin typeface="+mj-lt"/>
              </a:rPr>
              <a:t>Structured Finance</a:t>
            </a:r>
          </a:p>
        </p:txBody>
      </p:sp>
      <p:sp>
        <p:nvSpPr>
          <p:cNvPr id="104" name="Hexagon 26"/>
          <p:cNvSpPr/>
          <p:nvPr/>
        </p:nvSpPr>
        <p:spPr bwMode="auto">
          <a:xfrm>
            <a:off x="3705686" y="1932495"/>
            <a:ext cx="1087766" cy="621344"/>
          </a:xfrm>
          <a:prstGeom prst="hexagon">
            <a:avLst/>
          </a:prstGeom>
          <a:solidFill>
            <a:schemeClr val="accent2"/>
          </a:solidFill>
          <a:ln w="9525" cap="flat" cmpd="sng" algn="ctr">
            <a:noFill/>
            <a:prstDash val="solid"/>
          </a:ln>
          <a:effectLst/>
        </p:spPr>
        <p:txBody>
          <a:bodyPr lIns="45720" tIns="27432" rIns="45720" bIns="27432" rtlCol="0" anchor="ctr" anchorCtr="1"/>
          <a:lstStyle/>
          <a:p>
            <a:pPr algn="ctr">
              <a:spcAft>
                <a:spcPts val="600"/>
              </a:spcAft>
              <a:defRPr/>
            </a:pPr>
            <a:r>
              <a:rPr lang="en-US" sz="1000" b="1" kern="0" dirty="0">
                <a:solidFill>
                  <a:schemeClr val="bg1"/>
                </a:solidFill>
                <a:latin typeface="+mj-lt"/>
              </a:rPr>
              <a:t>Payments</a:t>
            </a:r>
          </a:p>
        </p:txBody>
      </p:sp>
      <p:sp>
        <p:nvSpPr>
          <p:cNvPr id="105" name="Hexagon 26"/>
          <p:cNvSpPr/>
          <p:nvPr/>
        </p:nvSpPr>
        <p:spPr bwMode="auto">
          <a:xfrm>
            <a:off x="5509258" y="1932495"/>
            <a:ext cx="1087766" cy="621344"/>
          </a:xfrm>
          <a:prstGeom prst="hexagon">
            <a:avLst/>
          </a:prstGeom>
          <a:solidFill>
            <a:schemeClr val="accent6"/>
          </a:solidFill>
          <a:ln w="9525" cap="flat" cmpd="sng" algn="ctr">
            <a:noFill/>
            <a:prstDash val="solid"/>
          </a:ln>
          <a:effectLst/>
        </p:spPr>
        <p:txBody>
          <a:bodyPr lIns="45720" tIns="27432" rIns="45720" bIns="27432" rtlCol="0" anchor="ctr" anchorCtr="1"/>
          <a:lstStyle/>
          <a:p>
            <a:pPr algn="ctr">
              <a:spcAft>
                <a:spcPts val="600"/>
              </a:spcAft>
              <a:defRPr/>
            </a:pPr>
            <a:r>
              <a:rPr lang="en-US" sz="1000" b="1" kern="0" dirty="0">
                <a:solidFill>
                  <a:schemeClr val="bg1"/>
                </a:solidFill>
                <a:latin typeface="+mj-lt"/>
              </a:rPr>
              <a:t>Capital Markets</a:t>
            </a:r>
          </a:p>
        </p:txBody>
      </p:sp>
      <p:sp>
        <p:nvSpPr>
          <p:cNvPr id="106" name="Hexagon 26"/>
          <p:cNvSpPr/>
          <p:nvPr/>
        </p:nvSpPr>
        <p:spPr bwMode="auto">
          <a:xfrm>
            <a:off x="7265683" y="1932495"/>
            <a:ext cx="1134913" cy="621344"/>
          </a:xfrm>
          <a:prstGeom prst="hexagon">
            <a:avLst/>
          </a:prstGeom>
          <a:solidFill>
            <a:schemeClr val="accent3"/>
          </a:solidFill>
          <a:ln w="9525" cap="flat" cmpd="sng" algn="ctr">
            <a:noFill/>
            <a:prstDash val="solid"/>
          </a:ln>
          <a:effectLst/>
        </p:spPr>
        <p:txBody>
          <a:bodyPr lIns="45720" tIns="27432" rIns="45720" bIns="27432" rtlCol="0" anchor="ctr" anchorCtr="1"/>
          <a:lstStyle/>
          <a:p>
            <a:pPr algn="ctr">
              <a:spcAft>
                <a:spcPts val="600"/>
              </a:spcAft>
              <a:defRPr/>
            </a:pPr>
            <a:r>
              <a:rPr lang="en-US" sz="1000" b="1" kern="0" dirty="0">
                <a:solidFill>
                  <a:schemeClr val="bg1"/>
                </a:solidFill>
                <a:latin typeface="+mj-lt"/>
              </a:rPr>
              <a:t>Insurance</a:t>
            </a:r>
          </a:p>
        </p:txBody>
      </p:sp>
      <p:sp>
        <p:nvSpPr>
          <p:cNvPr id="107" name="Hexagon 26"/>
          <p:cNvSpPr/>
          <p:nvPr/>
        </p:nvSpPr>
        <p:spPr bwMode="auto">
          <a:xfrm>
            <a:off x="9116402" y="1932495"/>
            <a:ext cx="1087766" cy="621344"/>
          </a:xfrm>
          <a:prstGeom prst="hexagon">
            <a:avLst/>
          </a:prstGeom>
          <a:solidFill>
            <a:schemeClr val="accent5"/>
          </a:solidFill>
          <a:ln w="9525" cap="flat" cmpd="sng" algn="ctr">
            <a:noFill/>
            <a:prstDash val="solid"/>
          </a:ln>
          <a:effectLst/>
        </p:spPr>
        <p:txBody>
          <a:bodyPr lIns="45720" tIns="27432" rIns="45720" bIns="27432" rtlCol="0" anchor="ctr" anchorCtr="1"/>
          <a:lstStyle/>
          <a:p>
            <a:pPr algn="ctr">
              <a:spcAft>
                <a:spcPts val="600"/>
              </a:spcAft>
              <a:defRPr/>
            </a:pPr>
            <a:r>
              <a:rPr lang="en-US" sz="1000" b="1" kern="0" dirty="0">
                <a:solidFill>
                  <a:schemeClr val="bg1"/>
                </a:solidFill>
                <a:latin typeface="+mj-lt"/>
              </a:rPr>
              <a:t>Digital Identity</a:t>
            </a:r>
          </a:p>
        </p:txBody>
      </p:sp>
      <p:cxnSp>
        <p:nvCxnSpPr>
          <p:cNvPr id="115" name="Straight Connector 45"/>
          <p:cNvCxnSpPr/>
          <p:nvPr/>
        </p:nvCxnSpPr>
        <p:spPr>
          <a:xfrm flipH="1" flipV="1">
            <a:off x="1814747" y="2329316"/>
            <a:ext cx="95777" cy="201946"/>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5" name="Straight Connector 45"/>
          <p:cNvCxnSpPr/>
          <p:nvPr/>
        </p:nvCxnSpPr>
        <p:spPr>
          <a:xfrm>
            <a:off x="3094021" y="2242842"/>
            <a:ext cx="430038" cy="0"/>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45"/>
          <p:cNvCxnSpPr/>
          <p:nvPr/>
        </p:nvCxnSpPr>
        <p:spPr>
          <a:xfrm flipV="1">
            <a:off x="1822289" y="1997769"/>
            <a:ext cx="107785" cy="203025"/>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8" name="ZoneTexte 117"/>
          <p:cNvSpPr txBox="1"/>
          <p:nvPr/>
        </p:nvSpPr>
        <p:spPr>
          <a:xfrm>
            <a:off x="1693991" y="2835168"/>
            <a:ext cx="1515244" cy="1112368"/>
          </a:xfrm>
          <a:prstGeom prst="rect">
            <a:avLst/>
          </a:prstGeom>
          <a:solidFill>
            <a:schemeClr val="bg2">
              <a:lumMod val="20000"/>
              <a:lumOff val="8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a:defRPr sz="1100">
                <a:solidFill>
                  <a:schemeClr val="tx2">
                    <a:lumMod val="50000"/>
                  </a:schemeClr>
                </a:solidFill>
              </a:defRPr>
            </a:lvl1pPr>
          </a:lstStyle>
          <a:p>
            <a:pPr marL="171450" indent="-171450" algn="ctr">
              <a:buFont typeface="Wingdings" panose="05000000000000000000" pitchFamily="2" charset="2"/>
              <a:buChar char="ü"/>
            </a:pPr>
            <a:r>
              <a:rPr lang="en-US" b="1" dirty="0"/>
              <a:t>Trade Finance</a:t>
            </a:r>
          </a:p>
          <a:p>
            <a:pPr marL="171450" indent="-171450" algn="ctr">
              <a:buFont typeface="Wingdings" panose="05000000000000000000" pitchFamily="2" charset="2"/>
              <a:buChar char="ü"/>
            </a:pPr>
            <a:r>
              <a:rPr lang="en-US" b="1" dirty="0"/>
              <a:t>Trade Commodity Finance</a:t>
            </a:r>
          </a:p>
          <a:p>
            <a:pPr marL="171450" indent="-171450" algn="ctr">
              <a:buFont typeface="Wingdings" panose="05000000000000000000" pitchFamily="2" charset="2"/>
              <a:buChar char="ü"/>
            </a:pPr>
            <a:r>
              <a:rPr lang="en-US" dirty="0"/>
              <a:t>Factoring</a:t>
            </a:r>
          </a:p>
        </p:txBody>
      </p:sp>
      <p:sp>
        <p:nvSpPr>
          <p:cNvPr id="144" name="ZoneTexte 143"/>
          <p:cNvSpPr txBox="1"/>
          <p:nvPr/>
        </p:nvSpPr>
        <p:spPr>
          <a:xfrm>
            <a:off x="3523331" y="2829466"/>
            <a:ext cx="1515244" cy="1119083"/>
          </a:xfrm>
          <a:prstGeom prst="rect">
            <a:avLst/>
          </a:prstGeom>
          <a:solidFill>
            <a:schemeClr val="bg2">
              <a:lumMod val="20000"/>
              <a:lumOff val="8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a:defRPr sz="1100">
                <a:solidFill>
                  <a:schemeClr val="tx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ctr">
              <a:buFont typeface="Wingdings" panose="05000000000000000000" pitchFamily="2" charset="2"/>
              <a:buChar char="ü"/>
            </a:pPr>
            <a:r>
              <a:rPr lang="en-US" b="1" dirty="0"/>
              <a:t>Cross-border payments</a:t>
            </a:r>
          </a:p>
          <a:p>
            <a:pPr marL="171450" indent="-171450" algn="ctr">
              <a:buFont typeface="Wingdings" panose="05000000000000000000" pitchFamily="2" charset="2"/>
              <a:buChar char="ü"/>
            </a:pPr>
            <a:r>
              <a:rPr lang="en-US" dirty="0"/>
              <a:t>Cash mgt.</a:t>
            </a:r>
          </a:p>
          <a:p>
            <a:pPr marL="171450" indent="-171450" algn="ctr">
              <a:buFont typeface="Wingdings" panose="05000000000000000000" pitchFamily="2" charset="2"/>
              <a:buChar char="ü"/>
            </a:pPr>
            <a:r>
              <a:rPr lang="en-US" dirty="0"/>
              <a:t>PSD2</a:t>
            </a:r>
          </a:p>
          <a:p>
            <a:pPr marL="171450" indent="-171450" algn="ctr">
              <a:buFont typeface="Wingdings" panose="05000000000000000000" pitchFamily="2" charset="2"/>
              <a:buChar char="ü"/>
            </a:pPr>
            <a:r>
              <a:rPr lang="en-US" dirty="0"/>
              <a:t>“Cash on the ledger”</a:t>
            </a:r>
          </a:p>
        </p:txBody>
      </p:sp>
      <p:sp>
        <p:nvSpPr>
          <p:cNvPr id="145" name="ZoneTexte 144"/>
          <p:cNvSpPr txBox="1"/>
          <p:nvPr/>
        </p:nvSpPr>
        <p:spPr>
          <a:xfrm>
            <a:off x="5322079" y="2831154"/>
            <a:ext cx="1515246" cy="1117094"/>
          </a:xfrm>
          <a:prstGeom prst="rect">
            <a:avLst/>
          </a:prstGeom>
          <a:solidFill>
            <a:schemeClr val="bg2">
              <a:lumMod val="20000"/>
              <a:lumOff val="8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a:defRPr sz="1100">
                <a:solidFill>
                  <a:schemeClr val="tx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ctr">
              <a:buFont typeface="Wingdings" panose="05000000000000000000" pitchFamily="2" charset="2"/>
              <a:buChar char="ü"/>
            </a:pPr>
            <a:r>
              <a:rPr lang="en-US" b="1" dirty="0"/>
              <a:t>Non-listed securities</a:t>
            </a:r>
          </a:p>
          <a:p>
            <a:pPr marL="171450" indent="-171450" algn="ctr">
              <a:buFont typeface="Wingdings" panose="05000000000000000000" pitchFamily="2" charset="2"/>
              <a:buChar char="ü"/>
            </a:pPr>
            <a:r>
              <a:rPr lang="en-US" dirty="0"/>
              <a:t>Syndication</a:t>
            </a:r>
          </a:p>
          <a:p>
            <a:pPr marL="171450" indent="-171450" algn="ctr">
              <a:buFont typeface="Wingdings" panose="05000000000000000000" pitchFamily="2" charset="2"/>
              <a:buChar char="ü"/>
            </a:pPr>
            <a:r>
              <a:rPr lang="en-US" dirty="0"/>
              <a:t>Securitization</a:t>
            </a:r>
          </a:p>
        </p:txBody>
      </p:sp>
      <p:sp>
        <p:nvSpPr>
          <p:cNvPr id="146" name="ZoneTexte 145"/>
          <p:cNvSpPr txBox="1"/>
          <p:nvPr/>
        </p:nvSpPr>
        <p:spPr>
          <a:xfrm>
            <a:off x="7122708" y="2830460"/>
            <a:ext cx="1602871" cy="1117093"/>
          </a:xfrm>
          <a:prstGeom prst="rect">
            <a:avLst/>
          </a:prstGeom>
          <a:solidFill>
            <a:schemeClr val="bg2">
              <a:lumMod val="20000"/>
              <a:lumOff val="8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a:defRPr sz="1100">
                <a:solidFill>
                  <a:schemeClr val="tx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ctr">
              <a:buFont typeface="Wingdings" panose="05000000000000000000" pitchFamily="2" charset="2"/>
              <a:buChar char="ü"/>
            </a:pPr>
            <a:r>
              <a:rPr lang="en-US" b="1" dirty="0"/>
              <a:t>Insurer/Broker platforms</a:t>
            </a:r>
          </a:p>
          <a:p>
            <a:pPr marL="171450" indent="-171450" algn="ctr">
              <a:buFont typeface="Wingdings" panose="05000000000000000000" pitchFamily="2" charset="2"/>
              <a:buChar char="ü"/>
            </a:pPr>
            <a:r>
              <a:rPr lang="en-US" dirty="0"/>
              <a:t>Digital asset tracking (Car&amp;Homes)</a:t>
            </a:r>
          </a:p>
          <a:p>
            <a:pPr marL="171450" indent="-171450" algn="ctr">
              <a:buFont typeface="Wingdings" panose="05000000000000000000" pitchFamily="2" charset="2"/>
              <a:buChar char="ü"/>
            </a:pPr>
            <a:r>
              <a:rPr lang="en-US" dirty="0"/>
              <a:t>Reinsurance</a:t>
            </a:r>
          </a:p>
        </p:txBody>
      </p:sp>
      <p:sp>
        <p:nvSpPr>
          <p:cNvPr id="147" name="ZoneTexte 146"/>
          <p:cNvSpPr txBox="1"/>
          <p:nvPr/>
        </p:nvSpPr>
        <p:spPr>
          <a:xfrm>
            <a:off x="8964394" y="2835168"/>
            <a:ext cx="1515244" cy="1112367"/>
          </a:xfrm>
          <a:prstGeom prst="rect">
            <a:avLst/>
          </a:prstGeom>
          <a:solidFill>
            <a:schemeClr val="bg2">
              <a:lumMod val="20000"/>
              <a:lumOff val="8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a:defRPr sz="1100">
                <a:solidFill>
                  <a:schemeClr val="tx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ctr">
              <a:buFont typeface="Wingdings" panose="05000000000000000000" pitchFamily="2" charset="2"/>
              <a:buChar char="ü"/>
            </a:pPr>
            <a:r>
              <a:rPr lang="en-US" b="1" dirty="0"/>
              <a:t>KYC – Digital Identity in CIB</a:t>
            </a:r>
          </a:p>
          <a:p>
            <a:pPr marL="171450" indent="-171450" algn="ctr">
              <a:buFont typeface="Wingdings" panose="05000000000000000000" pitchFamily="2" charset="2"/>
              <a:buChar char="ü"/>
            </a:pPr>
            <a:r>
              <a:rPr lang="en-US" b="1" dirty="0"/>
              <a:t>Digital Identity in retail (individuals)</a:t>
            </a:r>
          </a:p>
        </p:txBody>
      </p:sp>
      <p:cxnSp>
        <p:nvCxnSpPr>
          <p:cNvPr id="98" name="Straight Connector 45"/>
          <p:cNvCxnSpPr/>
          <p:nvPr/>
        </p:nvCxnSpPr>
        <p:spPr>
          <a:xfrm flipV="1">
            <a:off x="5542344" y="1876032"/>
            <a:ext cx="967027" cy="2092"/>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0" name="Straight Connector 45"/>
          <p:cNvCxnSpPr/>
          <p:nvPr/>
        </p:nvCxnSpPr>
        <p:spPr>
          <a:xfrm flipV="1">
            <a:off x="5549886" y="2606791"/>
            <a:ext cx="967027" cy="2092"/>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1" name="Straight Connector 45"/>
          <p:cNvCxnSpPr/>
          <p:nvPr/>
        </p:nvCxnSpPr>
        <p:spPr>
          <a:xfrm flipH="1" flipV="1">
            <a:off x="5393740" y="2340491"/>
            <a:ext cx="95777" cy="201946"/>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2" name="Straight Connector 45"/>
          <p:cNvCxnSpPr/>
          <p:nvPr/>
        </p:nvCxnSpPr>
        <p:spPr>
          <a:xfrm flipV="1">
            <a:off x="5393740" y="2005784"/>
            <a:ext cx="107785" cy="203025"/>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9" name="Straight Connector 45"/>
          <p:cNvCxnSpPr/>
          <p:nvPr/>
        </p:nvCxnSpPr>
        <p:spPr>
          <a:xfrm flipV="1">
            <a:off x="7349793" y="1864022"/>
            <a:ext cx="967027" cy="2092"/>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0" name="Straight Connector 45"/>
          <p:cNvCxnSpPr/>
          <p:nvPr/>
        </p:nvCxnSpPr>
        <p:spPr>
          <a:xfrm flipV="1">
            <a:off x="7357335" y="2594781"/>
            <a:ext cx="967027" cy="2092"/>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1" name="Straight Connector 45"/>
          <p:cNvCxnSpPr/>
          <p:nvPr/>
        </p:nvCxnSpPr>
        <p:spPr>
          <a:xfrm flipH="1" flipV="1">
            <a:off x="7201189" y="2328481"/>
            <a:ext cx="95777" cy="201946"/>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Straight Connector 45"/>
          <p:cNvCxnSpPr/>
          <p:nvPr/>
        </p:nvCxnSpPr>
        <p:spPr>
          <a:xfrm flipV="1">
            <a:off x="7201189" y="1993774"/>
            <a:ext cx="107785" cy="203025"/>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0" name="Straight Connector 45"/>
          <p:cNvCxnSpPr/>
          <p:nvPr/>
        </p:nvCxnSpPr>
        <p:spPr>
          <a:xfrm>
            <a:off x="4861591" y="2242842"/>
            <a:ext cx="430038" cy="0"/>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3" name="Straight Connector 45"/>
          <p:cNvCxnSpPr/>
          <p:nvPr/>
        </p:nvCxnSpPr>
        <p:spPr>
          <a:xfrm>
            <a:off x="6673899" y="2252891"/>
            <a:ext cx="430038" cy="0"/>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6" name="Straight Connector 45"/>
          <p:cNvCxnSpPr/>
          <p:nvPr/>
        </p:nvCxnSpPr>
        <p:spPr>
          <a:xfrm>
            <a:off x="8475850" y="2269152"/>
            <a:ext cx="430038" cy="0"/>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9" name="Straight Connector 45"/>
          <p:cNvCxnSpPr/>
          <p:nvPr/>
        </p:nvCxnSpPr>
        <p:spPr>
          <a:xfrm flipV="1">
            <a:off x="2019169" y="1886075"/>
            <a:ext cx="967027" cy="2092"/>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1" name="Straight Connector 45"/>
          <p:cNvCxnSpPr/>
          <p:nvPr/>
        </p:nvCxnSpPr>
        <p:spPr>
          <a:xfrm flipV="1">
            <a:off x="2026711" y="2616834"/>
            <a:ext cx="967027" cy="2092"/>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1" name="Straight Connector 45"/>
          <p:cNvCxnSpPr/>
          <p:nvPr/>
        </p:nvCxnSpPr>
        <p:spPr>
          <a:xfrm flipH="1" flipV="1">
            <a:off x="8981237" y="2326061"/>
            <a:ext cx="95777" cy="201946"/>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9" name="Straight Connector 45"/>
          <p:cNvCxnSpPr/>
          <p:nvPr/>
        </p:nvCxnSpPr>
        <p:spPr>
          <a:xfrm flipV="1">
            <a:off x="8988779" y="1994514"/>
            <a:ext cx="107785" cy="203025"/>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0" name="Straight Connector 45"/>
          <p:cNvCxnSpPr/>
          <p:nvPr/>
        </p:nvCxnSpPr>
        <p:spPr>
          <a:xfrm flipV="1">
            <a:off x="9185659" y="1882820"/>
            <a:ext cx="967027" cy="2092"/>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1" name="Straight Connector 45"/>
          <p:cNvCxnSpPr/>
          <p:nvPr/>
        </p:nvCxnSpPr>
        <p:spPr>
          <a:xfrm flipV="1">
            <a:off x="9193201" y="2613579"/>
            <a:ext cx="967027" cy="2092"/>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2" name="Straight Connector 45"/>
          <p:cNvCxnSpPr/>
          <p:nvPr/>
        </p:nvCxnSpPr>
        <p:spPr>
          <a:xfrm flipH="1" flipV="1">
            <a:off x="3593130" y="2326061"/>
            <a:ext cx="95777" cy="201946"/>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45"/>
          <p:cNvCxnSpPr/>
          <p:nvPr/>
        </p:nvCxnSpPr>
        <p:spPr>
          <a:xfrm flipV="1">
            <a:off x="3600672" y="1994514"/>
            <a:ext cx="107785" cy="203025"/>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45"/>
          <p:cNvCxnSpPr/>
          <p:nvPr/>
        </p:nvCxnSpPr>
        <p:spPr>
          <a:xfrm flipV="1">
            <a:off x="3797552" y="1882820"/>
            <a:ext cx="967027" cy="2092"/>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45"/>
          <p:cNvCxnSpPr/>
          <p:nvPr/>
        </p:nvCxnSpPr>
        <p:spPr>
          <a:xfrm flipV="1">
            <a:off x="3805094" y="2613579"/>
            <a:ext cx="967027" cy="2092"/>
          </a:xfrm>
          <a:prstGeom prst="line">
            <a:avLst/>
          </a:prstGeom>
          <a:ln>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e 5"/>
          <p:cNvGrpSpPr/>
          <p:nvPr/>
        </p:nvGrpSpPr>
        <p:grpSpPr>
          <a:xfrm>
            <a:off x="1969470" y="4728287"/>
            <a:ext cx="8149256" cy="1542558"/>
            <a:chOff x="182746" y="4761384"/>
            <a:chExt cx="8149256" cy="1542558"/>
          </a:xfrm>
        </p:grpSpPr>
        <p:sp>
          <p:nvSpPr>
            <p:cNvPr id="43" name="Flèche droite 42"/>
            <p:cNvSpPr/>
            <p:nvPr/>
          </p:nvSpPr>
          <p:spPr>
            <a:xfrm>
              <a:off x="182746" y="5599854"/>
              <a:ext cx="8148162" cy="704088"/>
            </a:xfrm>
            <a:prstGeom prst="rightArrow">
              <a:avLst>
                <a:gd name="adj1" fmla="val 50000"/>
                <a:gd name="adj2" fmla="val 33117"/>
              </a:avLst>
            </a:prstGeom>
            <a:gradFill flip="none" rotWithShape="1">
              <a:gsLst>
                <a:gs pos="0">
                  <a:srgbClr val="5BA3CA"/>
                </a:gs>
                <a:gs pos="93805">
                  <a:srgbClr val="BCE7FF"/>
                </a:gs>
                <a:gs pos="22148">
                  <a:srgbClr val="BCE7FF"/>
                </a:gs>
                <a:gs pos="9000">
                  <a:srgbClr val="5BA3CA"/>
                </a:gs>
                <a:gs pos="85000">
                  <a:srgbClr val="0070AD"/>
                </a:gs>
              </a:gsLst>
              <a:lin ang="10800000" scaled="1"/>
              <a:tileRect/>
            </a:gradFill>
            <a:ln>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cxnSp>
          <p:nvCxnSpPr>
            <p:cNvPr id="28" name="Straight Connector 322"/>
            <p:cNvCxnSpPr/>
            <p:nvPr/>
          </p:nvCxnSpPr>
          <p:spPr>
            <a:xfrm flipV="1">
              <a:off x="527008" y="5956783"/>
              <a:ext cx="780289" cy="150"/>
            </a:xfrm>
            <a:prstGeom prst="line">
              <a:avLst/>
            </a:prstGeom>
            <a:ln w="19050">
              <a:solidFill>
                <a:srgbClr val="5BA3CA"/>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ardrop 301"/>
            <p:cNvSpPr/>
            <p:nvPr/>
          </p:nvSpPr>
          <p:spPr>
            <a:xfrm rot="8100000">
              <a:off x="493145" y="4761384"/>
              <a:ext cx="848013" cy="829216"/>
            </a:xfrm>
            <a:prstGeom prst="teardrop">
              <a:avLst/>
            </a:prstGeom>
            <a:solidFill>
              <a:srgbClr val="5BA3CA"/>
            </a:solid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33" name="Ellipse 32"/>
            <p:cNvSpPr/>
            <p:nvPr/>
          </p:nvSpPr>
          <p:spPr>
            <a:xfrm>
              <a:off x="552685" y="4818884"/>
              <a:ext cx="728931" cy="714216"/>
            </a:xfrm>
            <a:prstGeom prst="ellipse">
              <a:avLst/>
            </a:prstGeom>
            <a:solidFill>
              <a:schemeClr val="bg1"/>
            </a:solidFill>
            <a:ln w="1270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38" name="Shape 115"/>
            <p:cNvSpPr/>
            <p:nvPr/>
          </p:nvSpPr>
          <p:spPr>
            <a:xfrm>
              <a:off x="415506" y="5111661"/>
              <a:ext cx="1003288" cy="123111"/>
            </a:xfrm>
            <a:prstGeom prst="rect">
              <a:avLst/>
            </a:prstGeom>
            <a:noFill/>
            <a:ln w="12700">
              <a:solidFill>
                <a:srgbClr val="5BA3CA"/>
              </a:solidFill>
              <a:miter lim="400000"/>
            </a:ln>
          </p:spPr>
          <p:txBody>
            <a:bodyPr wrap="square" lIns="0" tIns="0" rIns="0" bIns="0" anchor="ctr">
              <a:spAutoFit/>
            </a:bodyPr>
            <a:lstStyle/>
            <a:p>
              <a:pPr algn="ctr"/>
              <a:r>
                <a:rPr lang="en-US" sz="800" b="1" dirty="0"/>
                <a:t>Advisory</a:t>
              </a:r>
            </a:p>
          </p:txBody>
        </p:sp>
        <p:cxnSp>
          <p:nvCxnSpPr>
            <p:cNvPr id="62" name="Straight Connector 322"/>
            <p:cNvCxnSpPr/>
            <p:nvPr/>
          </p:nvCxnSpPr>
          <p:spPr>
            <a:xfrm flipV="1">
              <a:off x="3172886" y="5956783"/>
              <a:ext cx="780289" cy="150"/>
            </a:xfrm>
            <a:prstGeom prst="line">
              <a:avLst/>
            </a:prstGeom>
            <a:ln w="19050">
              <a:solidFill>
                <a:srgbClr val="5BA3CA"/>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4" name="Teardrop 301"/>
            <p:cNvSpPr/>
            <p:nvPr/>
          </p:nvSpPr>
          <p:spPr>
            <a:xfrm rot="8100000">
              <a:off x="3139023" y="4761384"/>
              <a:ext cx="848013" cy="829216"/>
            </a:xfrm>
            <a:prstGeom prst="teardrop">
              <a:avLst/>
            </a:prstGeom>
            <a:solidFill>
              <a:srgbClr val="5BA3CA"/>
            </a:solid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65" name="Ellipse 64"/>
            <p:cNvSpPr/>
            <p:nvPr/>
          </p:nvSpPr>
          <p:spPr>
            <a:xfrm>
              <a:off x="3198563" y="4818884"/>
              <a:ext cx="728931" cy="714216"/>
            </a:xfrm>
            <a:prstGeom prst="ellipse">
              <a:avLst/>
            </a:prstGeom>
            <a:solidFill>
              <a:schemeClr val="bg1"/>
            </a:solidFill>
            <a:ln w="1270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cxnSp>
          <p:nvCxnSpPr>
            <p:cNvPr id="67" name="Straight Connector 322"/>
            <p:cNvCxnSpPr/>
            <p:nvPr/>
          </p:nvCxnSpPr>
          <p:spPr>
            <a:xfrm flipV="1">
              <a:off x="1849947" y="5956783"/>
              <a:ext cx="780289" cy="150"/>
            </a:xfrm>
            <a:prstGeom prst="line">
              <a:avLst/>
            </a:prstGeom>
            <a:ln w="19050">
              <a:solidFill>
                <a:srgbClr val="5BA3CA"/>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Teardrop 301"/>
            <p:cNvSpPr/>
            <p:nvPr/>
          </p:nvSpPr>
          <p:spPr>
            <a:xfrm rot="8100000">
              <a:off x="1816084" y="4761384"/>
              <a:ext cx="848013" cy="829216"/>
            </a:xfrm>
            <a:prstGeom prst="teardrop">
              <a:avLst/>
            </a:prstGeom>
            <a:solidFill>
              <a:srgbClr val="5BA3CA"/>
            </a:solid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70" name="Ellipse 69"/>
            <p:cNvSpPr/>
            <p:nvPr/>
          </p:nvSpPr>
          <p:spPr>
            <a:xfrm>
              <a:off x="1875624" y="4818884"/>
              <a:ext cx="728931" cy="714216"/>
            </a:xfrm>
            <a:prstGeom prst="ellipse">
              <a:avLst/>
            </a:prstGeom>
            <a:solidFill>
              <a:schemeClr val="bg1"/>
            </a:solidFill>
            <a:ln w="1270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cxnSp>
          <p:nvCxnSpPr>
            <p:cNvPr id="72" name="Straight Connector 322"/>
            <p:cNvCxnSpPr/>
            <p:nvPr/>
          </p:nvCxnSpPr>
          <p:spPr>
            <a:xfrm flipV="1">
              <a:off x="7141703" y="5956783"/>
              <a:ext cx="780289" cy="150"/>
            </a:xfrm>
            <a:prstGeom prst="line">
              <a:avLst/>
            </a:prstGeom>
            <a:ln w="19050">
              <a:solidFill>
                <a:srgbClr val="5BA3CA"/>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4" name="Teardrop 301"/>
            <p:cNvSpPr/>
            <p:nvPr/>
          </p:nvSpPr>
          <p:spPr>
            <a:xfrm rot="8100000">
              <a:off x="7107840" y="4761384"/>
              <a:ext cx="848013" cy="829216"/>
            </a:xfrm>
            <a:prstGeom prst="teardrop">
              <a:avLst/>
            </a:prstGeom>
            <a:solidFill>
              <a:srgbClr val="5BA3CA"/>
            </a:solid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75" name="Ellipse 74"/>
            <p:cNvSpPr/>
            <p:nvPr/>
          </p:nvSpPr>
          <p:spPr>
            <a:xfrm>
              <a:off x="7167380" y="4818884"/>
              <a:ext cx="728931" cy="714216"/>
            </a:xfrm>
            <a:prstGeom prst="ellipse">
              <a:avLst/>
            </a:prstGeom>
            <a:solidFill>
              <a:schemeClr val="bg1"/>
            </a:solidFill>
            <a:ln w="1270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cxnSp>
          <p:nvCxnSpPr>
            <p:cNvPr id="77" name="Straight Connector 322"/>
            <p:cNvCxnSpPr/>
            <p:nvPr/>
          </p:nvCxnSpPr>
          <p:spPr>
            <a:xfrm flipV="1">
              <a:off x="4495825" y="5956783"/>
              <a:ext cx="780289" cy="150"/>
            </a:xfrm>
            <a:prstGeom prst="line">
              <a:avLst/>
            </a:prstGeom>
            <a:ln w="19050">
              <a:solidFill>
                <a:srgbClr val="5BA3CA"/>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9" name="Teardrop 301"/>
            <p:cNvSpPr/>
            <p:nvPr/>
          </p:nvSpPr>
          <p:spPr>
            <a:xfrm rot="8100000">
              <a:off x="4461962" y="4761384"/>
              <a:ext cx="848013" cy="829216"/>
            </a:xfrm>
            <a:prstGeom prst="teardrop">
              <a:avLst/>
            </a:prstGeom>
            <a:solidFill>
              <a:srgbClr val="5BA3CA"/>
            </a:solid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80" name="Ellipse 79"/>
            <p:cNvSpPr/>
            <p:nvPr/>
          </p:nvSpPr>
          <p:spPr>
            <a:xfrm>
              <a:off x="4521502" y="4818884"/>
              <a:ext cx="728931" cy="714216"/>
            </a:xfrm>
            <a:prstGeom prst="ellipse">
              <a:avLst/>
            </a:prstGeom>
            <a:solidFill>
              <a:schemeClr val="bg1"/>
            </a:solidFill>
            <a:ln w="1270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cxnSp>
          <p:nvCxnSpPr>
            <p:cNvPr id="82" name="Straight Connector 322"/>
            <p:cNvCxnSpPr/>
            <p:nvPr/>
          </p:nvCxnSpPr>
          <p:spPr>
            <a:xfrm flipV="1">
              <a:off x="5818764" y="5956783"/>
              <a:ext cx="780289" cy="150"/>
            </a:xfrm>
            <a:prstGeom prst="line">
              <a:avLst/>
            </a:prstGeom>
            <a:ln w="19050">
              <a:solidFill>
                <a:srgbClr val="5BA3CA"/>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4" name="Teardrop 301"/>
            <p:cNvSpPr/>
            <p:nvPr/>
          </p:nvSpPr>
          <p:spPr>
            <a:xfrm rot="8100000">
              <a:off x="5784901" y="4761384"/>
              <a:ext cx="848013" cy="829216"/>
            </a:xfrm>
            <a:prstGeom prst="teardrop">
              <a:avLst/>
            </a:prstGeom>
            <a:solidFill>
              <a:srgbClr val="5BA3CA"/>
            </a:solid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85" name="Ellipse 84"/>
            <p:cNvSpPr/>
            <p:nvPr/>
          </p:nvSpPr>
          <p:spPr>
            <a:xfrm>
              <a:off x="5844441" y="4818884"/>
              <a:ext cx="728931" cy="714216"/>
            </a:xfrm>
            <a:prstGeom prst="ellipse">
              <a:avLst/>
            </a:prstGeom>
            <a:solidFill>
              <a:schemeClr val="bg1"/>
            </a:solidFill>
            <a:ln w="1270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lumMod val="50000"/>
                  </a:schemeClr>
                </a:solidFill>
              </a:endParaRPr>
            </a:p>
          </p:txBody>
        </p:sp>
        <p:sp>
          <p:nvSpPr>
            <p:cNvPr id="92" name="Shape 115"/>
            <p:cNvSpPr/>
            <p:nvPr/>
          </p:nvSpPr>
          <p:spPr>
            <a:xfrm>
              <a:off x="1725270" y="5094450"/>
              <a:ext cx="1003288" cy="123111"/>
            </a:xfrm>
            <a:prstGeom prst="rect">
              <a:avLst/>
            </a:prstGeom>
            <a:noFill/>
            <a:ln w="12700">
              <a:solidFill>
                <a:srgbClr val="5BA3CA"/>
              </a:solidFill>
              <a:miter lim="400000"/>
            </a:ln>
          </p:spPr>
          <p:txBody>
            <a:bodyPr wrap="square" lIns="0" tIns="0" rIns="0" bIns="0" anchor="ctr">
              <a:spAutoFit/>
            </a:bodyPr>
            <a:lstStyle/>
            <a:p>
              <a:pPr algn="ctr"/>
              <a:r>
                <a:rPr lang="en-US" sz="800" b="1" dirty="0"/>
                <a:t>POV</a:t>
              </a:r>
            </a:p>
          </p:txBody>
        </p:sp>
        <p:sp>
          <p:nvSpPr>
            <p:cNvPr id="93" name="Shape 115"/>
            <p:cNvSpPr/>
            <p:nvPr/>
          </p:nvSpPr>
          <p:spPr>
            <a:xfrm>
              <a:off x="3061605" y="5116719"/>
              <a:ext cx="1003288" cy="123111"/>
            </a:xfrm>
            <a:prstGeom prst="rect">
              <a:avLst/>
            </a:prstGeom>
            <a:noFill/>
            <a:ln w="12700">
              <a:solidFill>
                <a:srgbClr val="5BA3CA"/>
              </a:solidFill>
              <a:miter lim="400000"/>
            </a:ln>
          </p:spPr>
          <p:txBody>
            <a:bodyPr wrap="square" lIns="0" tIns="0" rIns="0" bIns="0" anchor="ctr">
              <a:spAutoFit/>
            </a:bodyPr>
            <a:lstStyle/>
            <a:p>
              <a:pPr algn="ctr"/>
              <a:r>
                <a:rPr lang="en-US" sz="800" b="1" dirty="0"/>
                <a:t>Permission</a:t>
              </a:r>
            </a:p>
          </p:txBody>
        </p:sp>
        <p:sp>
          <p:nvSpPr>
            <p:cNvPr id="94" name="Shape 115"/>
            <p:cNvSpPr/>
            <p:nvPr/>
          </p:nvSpPr>
          <p:spPr>
            <a:xfrm>
              <a:off x="4384103" y="5116719"/>
              <a:ext cx="1003288" cy="123111"/>
            </a:xfrm>
            <a:prstGeom prst="rect">
              <a:avLst/>
            </a:prstGeom>
            <a:noFill/>
            <a:ln w="12700">
              <a:solidFill>
                <a:srgbClr val="5BA3CA"/>
              </a:solidFill>
              <a:miter lim="400000"/>
            </a:ln>
          </p:spPr>
          <p:txBody>
            <a:bodyPr wrap="square" lIns="0" tIns="0" rIns="0" bIns="0" anchor="ctr">
              <a:spAutoFit/>
            </a:bodyPr>
            <a:lstStyle/>
            <a:p>
              <a:pPr algn="ctr"/>
              <a:r>
                <a:rPr lang="en-US" sz="800" b="1" dirty="0"/>
                <a:t>Prototype</a:t>
              </a:r>
            </a:p>
          </p:txBody>
        </p:sp>
        <p:sp>
          <p:nvSpPr>
            <p:cNvPr id="95" name="Shape 115"/>
            <p:cNvSpPr/>
            <p:nvPr/>
          </p:nvSpPr>
          <p:spPr>
            <a:xfrm>
              <a:off x="5710665" y="5097635"/>
              <a:ext cx="1003288" cy="123111"/>
            </a:xfrm>
            <a:prstGeom prst="rect">
              <a:avLst/>
            </a:prstGeom>
            <a:noFill/>
            <a:ln w="12700">
              <a:solidFill>
                <a:srgbClr val="5BA3CA"/>
              </a:solidFill>
              <a:miter lim="400000"/>
            </a:ln>
          </p:spPr>
          <p:txBody>
            <a:bodyPr wrap="square" lIns="0" tIns="0" rIns="0" bIns="0" anchor="ctr">
              <a:spAutoFit/>
            </a:bodyPr>
            <a:lstStyle/>
            <a:p>
              <a:pPr algn="ctr"/>
              <a:r>
                <a:rPr lang="en-US" sz="800" b="1" dirty="0"/>
                <a:t>Production</a:t>
              </a:r>
            </a:p>
          </p:txBody>
        </p:sp>
        <p:sp>
          <p:nvSpPr>
            <p:cNvPr id="96" name="Shape 115"/>
            <p:cNvSpPr/>
            <p:nvPr/>
          </p:nvSpPr>
          <p:spPr>
            <a:xfrm>
              <a:off x="7030422" y="5109400"/>
              <a:ext cx="1003288" cy="123111"/>
            </a:xfrm>
            <a:prstGeom prst="rect">
              <a:avLst/>
            </a:prstGeom>
            <a:noFill/>
            <a:ln w="12700">
              <a:solidFill>
                <a:srgbClr val="5BA3CA"/>
              </a:solidFill>
              <a:miter lim="400000"/>
            </a:ln>
          </p:spPr>
          <p:txBody>
            <a:bodyPr wrap="square" lIns="0" tIns="0" rIns="0" bIns="0" anchor="ctr">
              <a:spAutoFit/>
            </a:bodyPr>
            <a:lstStyle/>
            <a:p>
              <a:pPr algn="ctr"/>
              <a:r>
                <a:rPr lang="en-US" sz="800" b="1" dirty="0"/>
                <a:t>Operations</a:t>
              </a:r>
            </a:p>
          </p:txBody>
        </p:sp>
        <p:sp>
          <p:nvSpPr>
            <p:cNvPr id="91" name="Flèche droite 90"/>
            <p:cNvSpPr/>
            <p:nvPr/>
          </p:nvSpPr>
          <p:spPr>
            <a:xfrm>
              <a:off x="6861418" y="5599854"/>
              <a:ext cx="1470584" cy="704088"/>
            </a:xfrm>
            <a:prstGeom prst="rightArrow">
              <a:avLst>
                <a:gd name="adj1" fmla="val 50000"/>
                <a:gd name="adj2" fmla="val 33117"/>
              </a:avLst>
            </a:prstGeom>
            <a:solidFill>
              <a:schemeClr val="bg1"/>
            </a:solidFill>
            <a:ln w="19050">
              <a:solidFill>
                <a:srgbClr val="5BA3C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cxnSp>
          <p:nvCxnSpPr>
            <p:cNvPr id="87" name="Straight Connector 322"/>
            <p:cNvCxnSpPr/>
            <p:nvPr/>
          </p:nvCxnSpPr>
          <p:spPr>
            <a:xfrm flipV="1">
              <a:off x="7141702" y="5951898"/>
              <a:ext cx="780289" cy="150"/>
            </a:xfrm>
            <a:prstGeom prst="line">
              <a:avLst/>
            </a:prstGeom>
            <a:ln w="19050">
              <a:solidFill>
                <a:srgbClr val="5BA3CA"/>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0572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Capgemini’s Value Proposition</a:t>
            </a:r>
            <a:br>
              <a:rPr lang="en-US" dirty="0"/>
            </a:br>
            <a:r>
              <a:rPr lang="en-US" sz="1800" i="1" dirty="0"/>
              <a:t>Product and Solution Footprint</a:t>
            </a:r>
            <a:endParaRPr lang="en-US" sz="1800" dirty="0"/>
          </a:p>
        </p:txBody>
      </p:sp>
      <p:cxnSp>
        <p:nvCxnSpPr>
          <p:cNvPr id="4" name="Straight Connector 3"/>
          <p:cNvCxnSpPr>
            <a:endCxn id="40" idx="1"/>
          </p:cNvCxnSpPr>
          <p:nvPr/>
        </p:nvCxnSpPr>
        <p:spPr>
          <a:xfrm flipV="1">
            <a:off x="2842578" y="4994724"/>
            <a:ext cx="5664081" cy="29398"/>
          </a:xfrm>
          <a:prstGeom prst="line">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143729" y="2095594"/>
            <a:ext cx="1644644" cy="1644644"/>
          </a:xfrm>
          <a:prstGeom prst="ellips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b="1" dirty="0"/>
          </a:p>
        </p:txBody>
      </p:sp>
      <p:sp>
        <p:nvSpPr>
          <p:cNvPr id="6" name="Rectangle 5"/>
          <p:cNvSpPr/>
          <p:nvPr/>
        </p:nvSpPr>
        <p:spPr>
          <a:xfrm>
            <a:off x="7104112" y="2210752"/>
            <a:ext cx="1368642" cy="461665"/>
          </a:xfrm>
          <a:prstGeom prst="rect">
            <a:avLst/>
          </a:prstGeom>
        </p:spPr>
        <p:txBody>
          <a:bodyPr wrap="square">
            <a:spAutoFit/>
          </a:bodyPr>
          <a:lstStyle/>
          <a:p>
            <a:r>
              <a:rPr lang="en-US" sz="1200" b="1" dirty="0">
                <a:solidFill>
                  <a:srgbClr val="000000"/>
                </a:solidFill>
                <a:latin typeface="Arial" panose="020B0604020202020204" pitchFamily="34" charset="0"/>
              </a:rPr>
              <a:t>6 scoping + 2 live</a:t>
            </a:r>
          </a:p>
        </p:txBody>
      </p:sp>
      <p:sp>
        <p:nvSpPr>
          <p:cNvPr id="8" name="Oval 7"/>
          <p:cNvSpPr/>
          <p:nvPr/>
        </p:nvSpPr>
        <p:spPr>
          <a:xfrm>
            <a:off x="5085052" y="3397061"/>
            <a:ext cx="521651" cy="486342"/>
          </a:xfrm>
          <a:prstGeom prst="ellipse">
            <a:avLst/>
          </a:prstGeom>
          <a:solidFill>
            <a:schemeClr val="accent3">
              <a:lumMod val="60000"/>
              <a:lumOff val="40000"/>
            </a:schemeClr>
          </a:solidFill>
          <a:ln w="127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b="1" dirty="0">
                <a:solidFill>
                  <a:srgbClr val="272727"/>
                </a:solidFill>
              </a:rPr>
              <a:t>1</a:t>
            </a:r>
          </a:p>
        </p:txBody>
      </p:sp>
      <p:sp>
        <p:nvSpPr>
          <p:cNvPr id="9" name="Oval 8"/>
          <p:cNvSpPr/>
          <p:nvPr/>
        </p:nvSpPr>
        <p:spPr>
          <a:xfrm>
            <a:off x="4510518" y="1498307"/>
            <a:ext cx="1513474" cy="1354629"/>
          </a:xfrm>
          <a:prstGeom prst="ellipse">
            <a:avLst/>
          </a:prstGeom>
          <a:solidFill>
            <a:schemeClr val="tx1">
              <a:lumMod val="20000"/>
              <a:lumOff val="80000"/>
            </a:schemeClr>
          </a:solidFill>
          <a:ln w="127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000" b="1" dirty="0">
                <a:solidFill>
                  <a:srgbClr val="272727"/>
                </a:solidFill>
              </a:rPr>
              <a:t>11+</a:t>
            </a:r>
          </a:p>
          <a:p>
            <a:pPr algn="ctr"/>
            <a:endParaRPr lang="en-US" sz="3000" b="1" dirty="0">
              <a:solidFill>
                <a:srgbClr val="272727"/>
              </a:solidFill>
            </a:endParaRPr>
          </a:p>
        </p:txBody>
      </p:sp>
      <p:sp>
        <p:nvSpPr>
          <p:cNvPr id="10" name="Oval 9"/>
          <p:cNvSpPr/>
          <p:nvPr/>
        </p:nvSpPr>
        <p:spPr>
          <a:xfrm>
            <a:off x="6153733" y="1595994"/>
            <a:ext cx="932593" cy="869554"/>
          </a:xfrm>
          <a:prstGeom prst="ellipse">
            <a:avLst/>
          </a:prstGeom>
          <a:solidFill>
            <a:schemeClr val="tx1">
              <a:lumMod val="40000"/>
              <a:lumOff val="60000"/>
            </a:schemeClr>
          </a:solidFill>
          <a:ln w="127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000" b="1" dirty="0">
                <a:solidFill>
                  <a:srgbClr val="272727"/>
                </a:solidFill>
              </a:rPr>
              <a:t>8</a:t>
            </a:r>
          </a:p>
        </p:txBody>
      </p:sp>
      <p:sp>
        <p:nvSpPr>
          <p:cNvPr id="11" name="TextBox 10"/>
          <p:cNvSpPr txBox="1"/>
          <p:nvPr/>
        </p:nvSpPr>
        <p:spPr bwMode="gray">
          <a:xfrm>
            <a:off x="4714002" y="2247879"/>
            <a:ext cx="1110731" cy="533049"/>
          </a:xfrm>
          <a:prstGeom prst="rect">
            <a:avLst/>
          </a:prstGeom>
          <a:noFill/>
          <a:ln w="9525">
            <a:noFill/>
            <a:miter lim="800000"/>
            <a:headEnd/>
            <a:tailEnd/>
          </a:ln>
          <a:effectLst/>
        </p:spPr>
        <p:txBody>
          <a:bodyPr vert="horz" wrap="square" lIns="45720" tIns="45720" rIns="45720" bIns="45720" numCol="1" rtlCol="0" anchor="t" anchorCtr="0" compatLnSpc="1">
            <a:prstTxWarp prst="textNoShape">
              <a:avLst/>
            </a:prstTxWarp>
            <a:normAutofit/>
          </a:bodyPr>
          <a:lstStyle/>
          <a:p>
            <a:pPr algn="ctr">
              <a:spcBef>
                <a:spcPts val="468"/>
              </a:spcBef>
            </a:pPr>
            <a:r>
              <a:rPr lang="en-US" sz="1600" b="1" dirty="0">
                <a:solidFill>
                  <a:srgbClr val="272727"/>
                </a:solidFill>
              </a:rPr>
              <a:t>POCs</a:t>
            </a:r>
          </a:p>
        </p:txBody>
      </p:sp>
      <p:sp>
        <p:nvSpPr>
          <p:cNvPr id="12" name="TextBox 11"/>
          <p:cNvSpPr txBox="1"/>
          <p:nvPr/>
        </p:nvSpPr>
        <p:spPr bwMode="gray">
          <a:xfrm>
            <a:off x="7139449" y="1764248"/>
            <a:ext cx="1110731" cy="533049"/>
          </a:xfrm>
          <a:prstGeom prst="rect">
            <a:avLst/>
          </a:prstGeom>
          <a:noFill/>
          <a:ln w="9525">
            <a:noFill/>
            <a:miter lim="800000"/>
            <a:headEnd/>
            <a:tailEnd/>
          </a:ln>
          <a:effectLst/>
        </p:spPr>
        <p:txBody>
          <a:bodyPr vert="horz" wrap="square" lIns="45720" tIns="45720" rIns="45720" bIns="45720" numCol="1" rtlCol="0" anchor="t" anchorCtr="0" compatLnSpc="1">
            <a:prstTxWarp prst="textNoShape">
              <a:avLst/>
            </a:prstTxWarp>
            <a:normAutofit lnSpcReduction="10000"/>
          </a:bodyPr>
          <a:lstStyle/>
          <a:p>
            <a:pPr>
              <a:spcBef>
                <a:spcPts val="468"/>
              </a:spcBef>
            </a:pPr>
            <a:r>
              <a:rPr lang="en-US" sz="1600" b="1" dirty="0">
                <a:solidFill>
                  <a:srgbClr val="272727"/>
                </a:solidFill>
              </a:rPr>
              <a:t>Live Projects</a:t>
            </a:r>
          </a:p>
        </p:txBody>
      </p:sp>
      <p:sp>
        <p:nvSpPr>
          <p:cNvPr id="13" name="TextBox 12"/>
          <p:cNvSpPr txBox="1"/>
          <p:nvPr/>
        </p:nvSpPr>
        <p:spPr bwMode="gray">
          <a:xfrm>
            <a:off x="7045022" y="3601200"/>
            <a:ext cx="1436051" cy="533049"/>
          </a:xfrm>
          <a:prstGeom prst="rect">
            <a:avLst/>
          </a:prstGeom>
          <a:noFill/>
          <a:ln w="9525">
            <a:noFill/>
            <a:miter lim="800000"/>
            <a:headEnd/>
            <a:tailEnd/>
          </a:ln>
          <a:effectLst/>
        </p:spPr>
        <p:txBody>
          <a:bodyPr vert="horz" wrap="square" lIns="45720" tIns="45720" rIns="45720" bIns="45720" numCol="1" rtlCol="0" anchor="t" anchorCtr="0" compatLnSpc="1">
            <a:prstTxWarp prst="textNoShape">
              <a:avLst/>
            </a:prstTxWarp>
            <a:normAutofit fontScale="92500" lnSpcReduction="10000"/>
          </a:bodyPr>
          <a:lstStyle/>
          <a:p>
            <a:pPr>
              <a:spcBef>
                <a:spcPts val="468"/>
              </a:spcBef>
            </a:pPr>
            <a:r>
              <a:rPr lang="en-US" sz="1600" b="1" dirty="0">
                <a:solidFill>
                  <a:srgbClr val="272727"/>
                </a:solidFill>
              </a:rPr>
              <a:t>Published whitepapers</a:t>
            </a:r>
          </a:p>
        </p:txBody>
      </p:sp>
      <p:sp>
        <p:nvSpPr>
          <p:cNvPr id="14" name="TextBox 13"/>
          <p:cNvSpPr txBox="1"/>
          <p:nvPr/>
        </p:nvSpPr>
        <p:spPr bwMode="gray">
          <a:xfrm>
            <a:off x="4587136" y="3927233"/>
            <a:ext cx="1436051" cy="533049"/>
          </a:xfrm>
          <a:prstGeom prst="rect">
            <a:avLst/>
          </a:prstGeom>
          <a:noFill/>
          <a:ln w="9525">
            <a:noFill/>
            <a:miter lim="800000"/>
            <a:headEnd/>
            <a:tailEnd/>
          </a:ln>
          <a:effectLst/>
        </p:spPr>
        <p:txBody>
          <a:bodyPr vert="horz" wrap="square" lIns="45720" tIns="45720" rIns="45720" bIns="45720" numCol="1" rtlCol="0" anchor="t" anchorCtr="0" compatLnSpc="1">
            <a:prstTxWarp prst="textNoShape">
              <a:avLst/>
            </a:prstTxWarp>
            <a:normAutofit fontScale="77500" lnSpcReduction="20000"/>
          </a:bodyPr>
          <a:lstStyle/>
          <a:p>
            <a:pPr algn="ctr">
              <a:spcBef>
                <a:spcPts val="468"/>
              </a:spcBef>
            </a:pPr>
            <a:r>
              <a:rPr lang="en-US" sz="1600" b="1" dirty="0">
                <a:solidFill>
                  <a:srgbClr val="272727"/>
                </a:solidFill>
              </a:rPr>
              <a:t>Digital Identity Solution </a:t>
            </a:r>
          </a:p>
        </p:txBody>
      </p:sp>
      <p:sp>
        <p:nvSpPr>
          <p:cNvPr id="15" name="Rectangle 14"/>
          <p:cNvSpPr/>
          <p:nvPr/>
        </p:nvSpPr>
        <p:spPr>
          <a:xfrm>
            <a:off x="3431704" y="2205437"/>
            <a:ext cx="1069551" cy="707886"/>
          </a:xfrm>
          <a:prstGeom prst="rect">
            <a:avLst/>
          </a:prstGeom>
        </p:spPr>
        <p:txBody>
          <a:bodyPr wrap="square">
            <a:spAutoFit/>
          </a:bodyPr>
          <a:lstStyle/>
          <a:p>
            <a:pPr algn="r"/>
            <a:r>
              <a:rPr lang="en-US" sz="1000" b="1" dirty="0">
                <a:solidFill>
                  <a:srgbClr val="000000"/>
                </a:solidFill>
                <a:latin typeface="Arial" panose="020B0604020202020204" pitchFamily="34" charset="0"/>
              </a:rPr>
              <a:t>Banking</a:t>
            </a:r>
          </a:p>
          <a:p>
            <a:pPr algn="r"/>
            <a:r>
              <a:rPr lang="en-US" sz="1000" b="1" dirty="0">
                <a:solidFill>
                  <a:srgbClr val="000000"/>
                </a:solidFill>
                <a:latin typeface="Arial" panose="020B0604020202020204" pitchFamily="34" charset="0"/>
              </a:rPr>
              <a:t>Insurance</a:t>
            </a:r>
          </a:p>
          <a:p>
            <a:pPr algn="r"/>
            <a:r>
              <a:rPr lang="en-US" sz="1000" b="1" dirty="0">
                <a:solidFill>
                  <a:srgbClr val="000000"/>
                </a:solidFill>
                <a:latin typeface="Arial" panose="020B0604020202020204" pitchFamily="34" charset="0"/>
              </a:rPr>
              <a:t>Trade Finance</a:t>
            </a:r>
          </a:p>
          <a:p>
            <a:pPr algn="r"/>
            <a:r>
              <a:rPr lang="en-US" sz="1000" b="1" dirty="0">
                <a:solidFill>
                  <a:srgbClr val="000000"/>
                </a:solidFill>
                <a:latin typeface="Arial" panose="020B0604020202020204" pitchFamily="34" charset="0"/>
              </a:rPr>
              <a:t>Digital Identity</a:t>
            </a:r>
          </a:p>
        </p:txBody>
      </p:sp>
      <p:sp>
        <p:nvSpPr>
          <p:cNvPr id="16" name="Oval 15"/>
          <p:cNvSpPr/>
          <p:nvPr/>
        </p:nvSpPr>
        <p:spPr>
          <a:xfrm>
            <a:off x="6386631" y="3280520"/>
            <a:ext cx="632284" cy="605772"/>
          </a:xfrm>
          <a:prstGeom prst="ellipse">
            <a:avLst/>
          </a:prstGeom>
          <a:solidFill>
            <a:schemeClr val="accent2">
              <a:lumMod val="20000"/>
              <a:lumOff val="80000"/>
            </a:schemeClr>
          </a:solidFill>
          <a:ln w="127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000" b="1" dirty="0">
                <a:solidFill>
                  <a:srgbClr val="272727"/>
                </a:solidFill>
              </a:rPr>
              <a:t>6</a:t>
            </a:r>
          </a:p>
        </p:txBody>
      </p:sp>
      <p:sp>
        <p:nvSpPr>
          <p:cNvPr id="17" name="Oval 16"/>
          <p:cNvSpPr/>
          <p:nvPr/>
        </p:nvSpPr>
        <p:spPr>
          <a:xfrm>
            <a:off x="6017252" y="5324589"/>
            <a:ext cx="442354" cy="44235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18" name="Oval 17"/>
          <p:cNvSpPr/>
          <p:nvPr/>
        </p:nvSpPr>
        <p:spPr>
          <a:xfrm>
            <a:off x="5981295" y="5288631"/>
            <a:ext cx="514269" cy="514269"/>
          </a:xfrm>
          <a:prstGeom prst="ellipse">
            <a:avLst/>
          </a:prstGeom>
          <a:noFill/>
          <a:ln w="63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9" name="Oval 18"/>
          <p:cNvSpPr/>
          <p:nvPr/>
        </p:nvSpPr>
        <p:spPr>
          <a:xfrm>
            <a:off x="3690324" y="5324589"/>
            <a:ext cx="442354" cy="44235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20" name="Oval 19"/>
          <p:cNvSpPr/>
          <p:nvPr/>
        </p:nvSpPr>
        <p:spPr>
          <a:xfrm>
            <a:off x="3654368" y="5288631"/>
            <a:ext cx="514269" cy="514269"/>
          </a:xfrm>
          <a:prstGeom prst="ellipse">
            <a:avLst/>
          </a:prstGeom>
          <a:no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21" name="Oval 20"/>
          <p:cNvSpPr/>
          <p:nvPr/>
        </p:nvSpPr>
        <p:spPr>
          <a:xfrm>
            <a:off x="7175511" y="5324589"/>
            <a:ext cx="442354" cy="44235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22" name="Oval 21"/>
          <p:cNvSpPr/>
          <p:nvPr/>
        </p:nvSpPr>
        <p:spPr>
          <a:xfrm>
            <a:off x="7139555" y="5288631"/>
            <a:ext cx="514269" cy="514269"/>
          </a:xfrm>
          <a:prstGeom prst="ellipse">
            <a:avLst/>
          </a:prstGeom>
          <a:noFill/>
          <a:ln w="63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23" name="Oval 22"/>
          <p:cNvSpPr/>
          <p:nvPr/>
        </p:nvSpPr>
        <p:spPr>
          <a:xfrm>
            <a:off x="4881642" y="5324589"/>
            <a:ext cx="442354" cy="44235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24" name="Oval 23"/>
          <p:cNvSpPr/>
          <p:nvPr/>
        </p:nvSpPr>
        <p:spPr>
          <a:xfrm>
            <a:off x="4845685" y="5288631"/>
            <a:ext cx="514269" cy="514269"/>
          </a:xfrm>
          <a:prstGeom prst="ellipse">
            <a:avLst/>
          </a:prstGeom>
          <a:noFill/>
          <a:ln w="63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25" name="Oval 24"/>
          <p:cNvSpPr/>
          <p:nvPr/>
        </p:nvSpPr>
        <p:spPr>
          <a:xfrm>
            <a:off x="3865898" y="4965342"/>
            <a:ext cx="104496" cy="10449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6" name="Oval 25"/>
          <p:cNvSpPr/>
          <p:nvPr/>
        </p:nvSpPr>
        <p:spPr>
          <a:xfrm>
            <a:off x="6184667" y="4965342"/>
            <a:ext cx="104496" cy="104496"/>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7" name="Oval 26"/>
          <p:cNvSpPr/>
          <p:nvPr/>
        </p:nvSpPr>
        <p:spPr>
          <a:xfrm>
            <a:off x="5053140" y="4965342"/>
            <a:ext cx="104496" cy="104496"/>
          </a:xfrm>
          <a:prstGeom prst="ellipse">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Oval 27"/>
          <p:cNvSpPr/>
          <p:nvPr/>
        </p:nvSpPr>
        <p:spPr>
          <a:xfrm>
            <a:off x="7338846" y="4965342"/>
            <a:ext cx="104496" cy="104496"/>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29" name="Straight Connector 22"/>
          <p:cNvCxnSpPr/>
          <p:nvPr/>
        </p:nvCxnSpPr>
        <p:spPr>
          <a:xfrm rot="16200000" flipH="1">
            <a:off x="3805023" y="5138637"/>
            <a:ext cx="224936" cy="2"/>
          </a:xfrm>
          <a:prstGeom prst="line">
            <a:avLst/>
          </a:prstGeom>
          <a:ln w="9525">
            <a:solidFill>
              <a:schemeClr val="accent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6125616" y="5138640"/>
            <a:ext cx="224939" cy="1"/>
          </a:xfrm>
          <a:prstGeom prst="line">
            <a:avLst/>
          </a:prstGeom>
          <a:ln w="9525">
            <a:solidFill>
              <a:schemeClr val="accent1">
                <a:lumMod val="60000"/>
                <a:lumOff val="4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a:off x="7280706" y="5138638"/>
            <a:ext cx="224940" cy="2"/>
          </a:xfrm>
          <a:prstGeom prst="line">
            <a:avLst/>
          </a:prstGeom>
          <a:ln w="9525">
            <a:solidFill>
              <a:schemeClr val="accent1">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4984149" y="5138640"/>
            <a:ext cx="224939" cy="1"/>
          </a:xfrm>
          <a:prstGeom prst="line">
            <a:avLst/>
          </a:prstGeom>
          <a:ln w="9525">
            <a:solidFill>
              <a:srgbClr val="00B0F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2266195" y="4724401"/>
            <a:ext cx="599443" cy="599443"/>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34" name="Rectangle 33"/>
          <p:cNvSpPr/>
          <p:nvPr/>
        </p:nvSpPr>
        <p:spPr>
          <a:xfrm>
            <a:off x="3517850" y="5806361"/>
            <a:ext cx="791500" cy="292388"/>
          </a:xfrm>
          <a:prstGeom prst="rect">
            <a:avLst/>
          </a:prstGeom>
        </p:spPr>
        <p:txBody>
          <a:bodyPr wrap="square">
            <a:spAutoFit/>
          </a:bodyPr>
          <a:lstStyle/>
          <a:p>
            <a:pPr algn="ctr"/>
            <a:r>
              <a:rPr lang="en-US" sz="1300" b="1" i="1" dirty="0">
                <a:solidFill>
                  <a:srgbClr val="272727"/>
                </a:solidFill>
                <a:latin typeface="+mj-lt"/>
                <a:ea typeface="Open Sans" panose="020B0606030504020204" pitchFamily="34" charset="0"/>
                <a:cs typeface="Open Sans" panose="020B0606030504020204" pitchFamily="34" charset="0"/>
              </a:rPr>
              <a:t>Fabric</a:t>
            </a:r>
            <a:endParaRPr lang="en-US" sz="900" b="1" i="1" dirty="0">
              <a:solidFill>
                <a:srgbClr val="272727"/>
              </a:solidFill>
              <a:latin typeface="+mj-lt"/>
              <a:ea typeface="Open Sans" panose="020B0606030504020204" pitchFamily="34" charset="0"/>
              <a:cs typeface="Open Sans" panose="020B0606030504020204" pitchFamily="34" charset="0"/>
            </a:endParaRPr>
          </a:p>
        </p:txBody>
      </p:sp>
      <p:sp>
        <p:nvSpPr>
          <p:cNvPr id="35" name="Rectangle 34"/>
          <p:cNvSpPr/>
          <p:nvPr/>
        </p:nvSpPr>
        <p:spPr>
          <a:xfrm>
            <a:off x="4729950" y="5806361"/>
            <a:ext cx="791500" cy="292388"/>
          </a:xfrm>
          <a:prstGeom prst="rect">
            <a:avLst/>
          </a:prstGeom>
        </p:spPr>
        <p:txBody>
          <a:bodyPr wrap="square">
            <a:spAutoFit/>
          </a:bodyPr>
          <a:lstStyle/>
          <a:p>
            <a:pPr algn="ctr"/>
            <a:r>
              <a:rPr lang="en-US" sz="1300" b="1" i="1" dirty="0">
                <a:solidFill>
                  <a:srgbClr val="272727"/>
                </a:solidFill>
                <a:latin typeface="+mj-lt"/>
                <a:ea typeface="Open Sans" panose="020B0606030504020204" pitchFamily="34" charset="0"/>
                <a:cs typeface="Open Sans" panose="020B0606030504020204" pitchFamily="34" charset="0"/>
              </a:rPr>
              <a:t>Corda</a:t>
            </a:r>
            <a:endParaRPr lang="en-US" sz="900" b="1" i="1" dirty="0">
              <a:solidFill>
                <a:srgbClr val="272727"/>
              </a:solidFill>
              <a:latin typeface="+mj-lt"/>
              <a:ea typeface="Open Sans" panose="020B0606030504020204" pitchFamily="34" charset="0"/>
              <a:cs typeface="Open Sans" panose="020B0606030504020204" pitchFamily="34" charset="0"/>
            </a:endParaRPr>
          </a:p>
        </p:txBody>
      </p:sp>
      <p:sp>
        <p:nvSpPr>
          <p:cNvPr id="36" name="Rectangle 35"/>
          <p:cNvSpPr/>
          <p:nvPr/>
        </p:nvSpPr>
        <p:spPr>
          <a:xfrm>
            <a:off x="5687900" y="5806362"/>
            <a:ext cx="1105458" cy="292388"/>
          </a:xfrm>
          <a:prstGeom prst="rect">
            <a:avLst/>
          </a:prstGeom>
        </p:spPr>
        <p:txBody>
          <a:bodyPr wrap="square">
            <a:spAutoFit/>
          </a:bodyPr>
          <a:lstStyle/>
          <a:p>
            <a:pPr algn="ctr"/>
            <a:r>
              <a:rPr lang="en-US" sz="1300" b="1" i="1" dirty="0">
                <a:solidFill>
                  <a:srgbClr val="272727"/>
                </a:solidFill>
                <a:latin typeface="+mj-lt"/>
                <a:ea typeface="Open Sans" panose="020B0606030504020204" pitchFamily="34" charset="0"/>
                <a:cs typeface="Open Sans" panose="020B0606030504020204" pitchFamily="34" charset="0"/>
              </a:rPr>
              <a:t>Ethereum</a:t>
            </a:r>
            <a:endParaRPr lang="en-US" sz="900" b="1" i="1" dirty="0">
              <a:solidFill>
                <a:srgbClr val="272727"/>
              </a:solidFill>
              <a:latin typeface="+mj-lt"/>
              <a:ea typeface="Open Sans" panose="020B0606030504020204" pitchFamily="34" charset="0"/>
              <a:cs typeface="Open Sans" panose="020B0606030504020204" pitchFamily="34" charset="0"/>
            </a:endParaRPr>
          </a:p>
        </p:txBody>
      </p:sp>
      <p:sp>
        <p:nvSpPr>
          <p:cNvPr id="37" name="Rectangle 36"/>
          <p:cNvSpPr/>
          <p:nvPr/>
        </p:nvSpPr>
        <p:spPr>
          <a:xfrm>
            <a:off x="6775818" y="5802899"/>
            <a:ext cx="1264398" cy="292388"/>
          </a:xfrm>
          <a:prstGeom prst="rect">
            <a:avLst/>
          </a:prstGeom>
        </p:spPr>
        <p:txBody>
          <a:bodyPr wrap="square">
            <a:spAutoFit/>
          </a:bodyPr>
          <a:lstStyle/>
          <a:p>
            <a:pPr algn="ctr"/>
            <a:r>
              <a:rPr lang="en-US" sz="1300" b="1" i="1" dirty="0">
                <a:solidFill>
                  <a:srgbClr val="272727"/>
                </a:solidFill>
                <a:latin typeface="+mj-lt"/>
                <a:ea typeface="Open Sans" panose="020B0606030504020204" pitchFamily="34" charset="0"/>
                <a:cs typeface="Open Sans" panose="020B0606030504020204" pitchFamily="34" charset="0"/>
              </a:rPr>
              <a:t>BigchainDB</a:t>
            </a:r>
            <a:endParaRPr lang="en-US" sz="900" b="1" i="1" dirty="0">
              <a:solidFill>
                <a:srgbClr val="272727"/>
              </a:solidFill>
              <a:latin typeface="+mj-lt"/>
              <a:ea typeface="Open Sans" panose="020B0606030504020204" pitchFamily="34" charset="0"/>
              <a:cs typeface="Open Sans" panose="020B0606030504020204" pitchFamily="34" charset="0"/>
            </a:endParaRPr>
          </a:p>
        </p:txBody>
      </p:sp>
      <p:sp>
        <p:nvSpPr>
          <p:cNvPr id="38" name="TextBox 37"/>
          <p:cNvSpPr txBox="1"/>
          <p:nvPr/>
        </p:nvSpPr>
        <p:spPr>
          <a:xfrm>
            <a:off x="1783710" y="5446965"/>
            <a:ext cx="1457841" cy="646331"/>
          </a:xfrm>
          <a:prstGeom prst="rect">
            <a:avLst/>
          </a:prstGeom>
          <a:noFill/>
        </p:spPr>
        <p:txBody>
          <a:bodyPr wrap="square" rtlCol="0">
            <a:spAutoFit/>
          </a:bodyPr>
          <a:lstStyle/>
          <a:p>
            <a:pPr algn="ctr"/>
            <a:r>
              <a:rPr lang="en-US" sz="1200" b="1" i="1" dirty="0">
                <a:solidFill>
                  <a:srgbClr val="272727"/>
                </a:solidFill>
              </a:rPr>
              <a:t>Development Platforms</a:t>
            </a:r>
          </a:p>
          <a:p>
            <a:pPr algn="ctr"/>
            <a:r>
              <a:rPr lang="en-US" sz="1200" b="1" i="1" dirty="0">
                <a:solidFill>
                  <a:srgbClr val="272727"/>
                </a:solidFill>
              </a:rPr>
              <a:t>Experience</a:t>
            </a:r>
          </a:p>
        </p:txBody>
      </p:sp>
      <p:sp>
        <p:nvSpPr>
          <p:cNvPr id="39" name="Oval 38"/>
          <p:cNvSpPr/>
          <p:nvPr/>
        </p:nvSpPr>
        <p:spPr>
          <a:xfrm>
            <a:off x="8292062" y="5302710"/>
            <a:ext cx="514269" cy="514269"/>
          </a:xfrm>
          <a:prstGeom prst="ellipse">
            <a:avLst/>
          </a:prstGeom>
          <a:noFill/>
          <a:ln w="63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40" name="Oval 39"/>
          <p:cNvSpPr/>
          <p:nvPr/>
        </p:nvSpPr>
        <p:spPr>
          <a:xfrm>
            <a:off x="8491354" y="4979421"/>
            <a:ext cx="104496" cy="104496"/>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1" name="Straight Connector 40"/>
          <p:cNvCxnSpPr/>
          <p:nvPr/>
        </p:nvCxnSpPr>
        <p:spPr>
          <a:xfrm rot="16200000" flipH="1">
            <a:off x="8433213" y="5152717"/>
            <a:ext cx="224940" cy="2"/>
          </a:xfrm>
          <a:prstGeom prst="line">
            <a:avLst/>
          </a:prstGeom>
          <a:ln w="9525">
            <a:solidFill>
              <a:schemeClr val="accent1">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8040216" y="5812228"/>
            <a:ext cx="928034" cy="292388"/>
          </a:xfrm>
          <a:prstGeom prst="rect">
            <a:avLst/>
          </a:prstGeom>
        </p:spPr>
        <p:txBody>
          <a:bodyPr wrap="square">
            <a:spAutoFit/>
          </a:bodyPr>
          <a:lstStyle/>
          <a:p>
            <a:pPr algn="ctr"/>
            <a:r>
              <a:rPr lang="en-US" sz="1300" b="1" i="1" dirty="0">
                <a:solidFill>
                  <a:srgbClr val="272727"/>
                </a:solidFill>
                <a:latin typeface="+mj-lt"/>
                <a:ea typeface="Open Sans" panose="020B0606030504020204" pitchFamily="34" charset="0"/>
                <a:cs typeface="Open Sans" panose="020B0606030504020204" pitchFamily="34" charset="0"/>
              </a:rPr>
              <a:t>Bitcoin</a:t>
            </a:r>
            <a:endParaRPr lang="en-US" sz="900" b="1" i="1" dirty="0">
              <a:solidFill>
                <a:srgbClr val="272727"/>
              </a:solidFill>
              <a:latin typeface="+mj-lt"/>
              <a:ea typeface="Open Sans" panose="020B0606030504020204" pitchFamily="34" charset="0"/>
              <a:cs typeface="Open Sans" panose="020B0606030504020204" pitchFamily="34" charset="0"/>
            </a:endParaRPr>
          </a:p>
        </p:txBody>
      </p:sp>
      <p:pic>
        <p:nvPicPr>
          <p:cNvPr id="43" name="Picture 2" descr="Image result for hyperledge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1" r="78799" b="-9590"/>
          <a:stretch/>
        </p:blipFill>
        <p:spPr bwMode="auto">
          <a:xfrm>
            <a:off x="3724034" y="5383251"/>
            <a:ext cx="385583" cy="376216"/>
          </a:xfrm>
          <a:prstGeom prst="rect">
            <a:avLst/>
          </a:prstGeom>
          <a:noFill/>
          <a:extLst/>
        </p:spPr>
      </p:pic>
      <p:pic>
        <p:nvPicPr>
          <p:cNvPr id="44" name="Picture 4" descr="Image result for enterprise ethereum allianc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9989" b="-5780"/>
          <a:stretch/>
        </p:blipFill>
        <p:spPr bwMode="auto">
          <a:xfrm>
            <a:off x="6102868" y="5395751"/>
            <a:ext cx="247441" cy="328182"/>
          </a:xfrm>
          <a:prstGeom prst="rect">
            <a:avLst/>
          </a:prstGeom>
          <a:noFill/>
          <a:extLst/>
        </p:spPr>
      </p:pic>
      <p:pic>
        <p:nvPicPr>
          <p:cNvPr id="45" name="Picture 46" descr="Image result for r3 logo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8337" y="5443414"/>
            <a:ext cx="267544" cy="20469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mage result for bigchaindb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2444" y="5341559"/>
            <a:ext cx="393667" cy="39366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rotWithShape="1">
          <a:blip r:embed="rId6" cstate="print">
            <a:extLst>
              <a:ext uri="{28A0092B-C50C-407E-A947-70E740481C1C}">
                <a14:useLocalDpi xmlns:a14="http://schemas.microsoft.com/office/drawing/2010/main" val="0"/>
              </a:ext>
            </a:extLst>
          </a:blip>
          <a:srcRect r="79405" b="1789"/>
          <a:stretch/>
        </p:blipFill>
        <p:spPr>
          <a:xfrm>
            <a:off x="8351037" y="5348819"/>
            <a:ext cx="411838" cy="407155"/>
          </a:xfrm>
          <a:prstGeom prst="rect">
            <a:avLst/>
          </a:prstGeom>
        </p:spPr>
      </p:pic>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b="18974"/>
          <a:stretch/>
        </p:blipFill>
        <p:spPr>
          <a:xfrm>
            <a:off x="2297591" y="4807480"/>
            <a:ext cx="518624" cy="420220"/>
          </a:xfrm>
          <a:prstGeom prst="rect">
            <a:avLst/>
          </a:prstGeom>
        </p:spPr>
      </p:pic>
    </p:spTree>
    <p:extLst>
      <p:ext uri="{BB962C8B-B14F-4D97-AF65-F5344CB8AC3E}">
        <p14:creationId xmlns:p14="http://schemas.microsoft.com/office/powerpoint/2010/main" val="1547366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Credentials </a:t>
            </a:r>
            <a:br>
              <a:rPr lang="en-US" dirty="0"/>
            </a:br>
            <a:r>
              <a:rPr lang="en-US" sz="1800" i="1" dirty="0"/>
              <a:t>Last IBM Hyperledger Blockchain Hackathon – A dedicated Training process</a:t>
            </a:r>
          </a:p>
        </p:txBody>
      </p:sp>
      <p:sp>
        <p:nvSpPr>
          <p:cNvPr id="5" name="CPTKSTEPV1f08t01l00s01m00j0ca0cb01i01u00z14"/>
          <p:cNvSpPr/>
          <p:nvPr/>
        </p:nvSpPr>
        <p:spPr>
          <a:xfrm>
            <a:off x="2123398" y="1830984"/>
            <a:ext cx="2890334" cy="853262"/>
          </a:xfrm>
          <a:prstGeom prst="homePlate">
            <a:avLst>
              <a:gd name="adj" fmla="val 32484"/>
            </a:avLst>
          </a:prstGeom>
          <a:solidFill>
            <a:schemeClr val="accent5"/>
          </a:solidFill>
          <a:ln w="6350">
            <a:solidFill>
              <a:schemeClr val="accent5"/>
            </a:solidFill>
          </a:ln>
          <a:effectLst>
            <a:outerShdw blurRad="50800" dist="38100" dir="5400000">
              <a:srgbClr val="68727C">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oAutofit/>
          </a:bodyPr>
          <a:lstStyle/>
          <a:p>
            <a:pPr marL="0" lvl="1">
              <a:spcBef>
                <a:spcPct val="40000"/>
              </a:spcBef>
              <a:defRPr/>
            </a:pPr>
            <a:r>
              <a:rPr lang="en-GB" sz="1200" b="1" kern="0" dirty="0">
                <a:solidFill>
                  <a:schemeClr val="bg1"/>
                </a:solidFill>
                <a:cs typeface="Arial" pitchFamily="34" charset="0"/>
              </a:rPr>
              <a:t>Training Workshops</a:t>
            </a:r>
          </a:p>
          <a:p>
            <a:pPr marL="0" lvl="1">
              <a:spcBef>
                <a:spcPct val="40000"/>
              </a:spcBef>
              <a:defRPr/>
            </a:pPr>
            <a:r>
              <a:rPr lang="en-GB" sz="1000" kern="0" dirty="0">
                <a:solidFill>
                  <a:schemeClr val="bg1"/>
                </a:solidFill>
                <a:cs typeface="Arial" pitchFamily="34" charset="0"/>
              </a:rPr>
              <a:t>5-Days comprehensive hands-on training on Hyperledger provided by ADM Training and IBM team to all participants</a:t>
            </a:r>
          </a:p>
        </p:txBody>
      </p:sp>
      <p:sp>
        <p:nvSpPr>
          <p:cNvPr id="6" name="Freeform 718"/>
          <p:cNvSpPr>
            <a:spLocks noChangeAspect="1" noEditPoints="1"/>
          </p:cNvSpPr>
          <p:nvPr/>
        </p:nvSpPr>
        <p:spPr bwMode="auto">
          <a:xfrm>
            <a:off x="1827887" y="3481959"/>
            <a:ext cx="320355" cy="295070"/>
          </a:xfrm>
          <a:custGeom>
            <a:avLst/>
            <a:gdLst/>
            <a:ahLst/>
            <a:cxnLst>
              <a:cxn ang="0">
                <a:pos x="99" y="87"/>
              </a:cxn>
              <a:cxn ang="0">
                <a:pos x="102" y="103"/>
              </a:cxn>
              <a:cxn ang="0">
                <a:pos x="89" y="130"/>
              </a:cxn>
              <a:cxn ang="0">
                <a:pos x="109" y="143"/>
              </a:cxn>
              <a:cxn ang="0">
                <a:pos x="69" y="74"/>
              </a:cxn>
              <a:cxn ang="0">
                <a:pos x="77" y="72"/>
              </a:cxn>
              <a:cxn ang="0">
                <a:pos x="99" y="87"/>
              </a:cxn>
              <a:cxn ang="0">
                <a:pos x="109" y="143"/>
              </a:cxn>
              <a:cxn ang="0">
                <a:pos x="128" y="210"/>
              </a:cxn>
              <a:cxn ang="0">
                <a:pos x="57" y="215"/>
              </a:cxn>
              <a:cxn ang="0">
                <a:pos x="52" y="100"/>
              </a:cxn>
              <a:cxn ang="0">
                <a:pos x="52" y="103"/>
              </a:cxn>
              <a:cxn ang="0">
                <a:pos x="66" y="130"/>
              </a:cxn>
              <a:cxn ang="0">
                <a:pos x="26" y="210"/>
              </a:cxn>
              <a:cxn ang="0">
                <a:pos x="52" y="100"/>
              </a:cxn>
              <a:cxn ang="0">
                <a:pos x="69" y="74"/>
              </a:cxn>
              <a:cxn ang="0">
                <a:pos x="99" y="87"/>
              </a:cxn>
              <a:cxn ang="0">
                <a:pos x="119" y="73"/>
              </a:cxn>
              <a:cxn ang="0">
                <a:pos x="108" y="50"/>
              </a:cxn>
              <a:cxn ang="0">
                <a:pos x="128" y="25"/>
              </a:cxn>
              <a:cxn ang="0">
                <a:pos x="149" y="50"/>
              </a:cxn>
              <a:cxn ang="0">
                <a:pos x="138" y="73"/>
              </a:cxn>
              <a:cxn ang="0">
                <a:pos x="170" y="139"/>
              </a:cxn>
              <a:cxn ang="0">
                <a:pos x="109" y="143"/>
              </a:cxn>
              <a:cxn ang="0">
                <a:pos x="52" y="100"/>
              </a:cxn>
              <a:cxn ang="0">
                <a:pos x="21" y="100"/>
              </a:cxn>
              <a:cxn ang="0">
                <a:pos x="69" y="74"/>
              </a:cxn>
              <a:cxn ang="0">
                <a:pos x="44" y="41"/>
              </a:cxn>
              <a:cxn ang="0">
                <a:pos x="53" y="22"/>
              </a:cxn>
              <a:cxn ang="0">
                <a:pos x="36" y="0"/>
              </a:cxn>
              <a:cxn ang="0">
                <a:pos x="18" y="22"/>
              </a:cxn>
              <a:cxn ang="0">
                <a:pos x="28" y="41"/>
              </a:cxn>
              <a:cxn ang="0">
                <a:pos x="0" y="97"/>
              </a:cxn>
            </a:cxnLst>
            <a:rect l="0" t="0" r="r" b="b"/>
            <a:pathLst>
              <a:path w="170" h="216">
                <a:moveTo>
                  <a:pt x="99" y="87"/>
                </a:moveTo>
                <a:cubicBezTo>
                  <a:pt x="101" y="92"/>
                  <a:pt x="102" y="97"/>
                  <a:pt x="102" y="103"/>
                </a:cubicBezTo>
                <a:cubicBezTo>
                  <a:pt x="102" y="113"/>
                  <a:pt x="95" y="125"/>
                  <a:pt x="89" y="130"/>
                </a:cubicBezTo>
                <a:cubicBezTo>
                  <a:pt x="97" y="133"/>
                  <a:pt x="103" y="137"/>
                  <a:pt x="109" y="143"/>
                </a:cubicBezTo>
                <a:moveTo>
                  <a:pt x="69" y="74"/>
                </a:moveTo>
                <a:cubicBezTo>
                  <a:pt x="72" y="73"/>
                  <a:pt x="75" y="72"/>
                  <a:pt x="77" y="72"/>
                </a:cubicBezTo>
                <a:cubicBezTo>
                  <a:pt x="87" y="72"/>
                  <a:pt x="95" y="78"/>
                  <a:pt x="99" y="87"/>
                </a:cubicBezTo>
                <a:moveTo>
                  <a:pt x="109" y="143"/>
                </a:moveTo>
                <a:cubicBezTo>
                  <a:pt x="123" y="157"/>
                  <a:pt x="128" y="182"/>
                  <a:pt x="128" y="210"/>
                </a:cubicBezTo>
                <a:cubicBezTo>
                  <a:pt x="128" y="214"/>
                  <a:pt x="87" y="216"/>
                  <a:pt x="57" y="215"/>
                </a:cubicBezTo>
                <a:moveTo>
                  <a:pt x="52" y="100"/>
                </a:moveTo>
                <a:cubicBezTo>
                  <a:pt x="52" y="101"/>
                  <a:pt x="52" y="102"/>
                  <a:pt x="52" y="103"/>
                </a:cubicBezTo>
                <a:cubicBezTo>
                  <a:pt x="52" y="113"/>
                  <a:pt x="60" y="125"/>
                  <a:pt x="66" y="130"/>
                </a:cubicBezTo>
                <a:cubicBezTo>
                  <a:pt x="36" y="139"/>
                  <a:pt x="26" y="171"/>
                  <a:pt x="26" y="210"/>
                </a:cubicBezTo>
                <a:moveTo>
                  <a:pt x="52" y="100"/>
                </a:moveTo>
                <a:cubicBezTo>
                  <a:pt x="53" y="87"/>
                  <a:pt x="60" y="77"/>
                  <a:pt x="69" y="74"/>
                </a:cubicBezTo>
                <a:moveTo>
                  <a:pt x="99" y="87"/>
                </a:moveTo>
                <a:cubicBezTo>
                  <a:pt x="104" y="80"/>
                  <a:pt x="110" y="76"/>
                  <a:pt x="119" y="73"/>
                </a:cubicBezTo>
                <a:cubicBezTo>
                  <a:pt x="114" y="68"/>
                  <a:pt x="108" y="59"/>
                  <a:pt x="108" y="50"/>
                </a:cubicBezTo>
                <a:cubicBezTo>
                  <a:pt x="108" y="35"/>
                  <a:pt x="117" y="25"/>
                  <a:pt x="128" y="25"/>
                </a:cubicBezTo>
                <a:cubicBezTo>
                  <a:pt x="140" y="25"/>
                  <a:pt x="149" y="35"/>
                  <a:pt x="149" y="50"/>
                </a:cubicBezTo>
                <a:cubicBezTo>
                  <a:pt x="149" y="59"/>
                  <a:pt x="143" y="68"/>
                  <a:pt x="138" y="73"/>
                </a:cubicBezTo>
                <a:cubicBezTo>
                  <a:pt x="162" y="80"/>
                  <a:pt x="170" y="107"/>
                  <a:pt x="170" y="139"/>
                </a:cubicBezTo>
                <a:cubicBezTo>
                  <a:pt x="170" y="143"/>
                  <a:pt x="134" y="144"/>
                  <a:pt x="109" y="143"/>
                </a:cubicBezTo>
                <a:moveTo>
                  <a:pt x="52" y="100"/>
                </a:moveTo>
                <a:cubicBezTo>
                  <a:pt x="43" y="101"/>
                  <a:pt x="31" y="101"/>
                  <a:pt x="21" y="100"/>
                </a:cubicBezTo>
                <a:moveTo>
                  <a:pt x="69" y="74"/>
                </a:moveTo>
                <a:cubicBezTo>
                  <a:pt x="66" y="57"/>
                  <a:pt x="58" y="45"/>
                  <a:pt x="44" y="41"/>
                </a:cubicBezTo>
                <a:cubicBezTo>
                  <a:pt x="48" y="37"/>
                  <a:pt x="53" y="29"/>
                  <a:pt x="53" y="22"/>
                </a:cubicBezTo>
                <a:cubicBezTo>
                  <a:pt x="53" y="9"/>
                  <a:pt x="46" y="0"/>
                  <a:pt x="36" y="0"/>
                </a:cubicBezTo>
                <a:cubicBezTo>
                  <a:pt x="26" y="0"/>
                  <a:pt x="18" y="9"/>
                  <a:pt x="18" y="22"/>
                </a:cubicBezTo>
                <a:cubicBezTo>
                  <a:pt x="18" y="29"/>
                  <a:pt x="24" y="37"/>
                  <a:pt x="28" y="41"/>
                </a:cubicBezTo>
                <a:cubicBezTo>
                  <a:pt x="7" y="47"/>
                  <a:pt x="0" y="70"/>
                  <a:pt x="0" y="97"/>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754"/>
          <p:cNvSpPr>
            <a:spLocks noChangeAspect="1" noEditPoints="1"/>
          </p:cNvSpPr>
          <p:nvPr/>
        </p:nvSpPr>
        <p:spPr bwMode="auto">
          <a:xfrm>
            <a:off x="1826643" y="4643436"/>
            <a:ext cx="321599" cy="207444"/>
          </a:xfrm>
          <a:custGeom>
            <a:avLst/>
            <a:gdLst/>
            <a:ahLst/>
            <a:cxnLst>
              <a:cxn ang="0">
                <a:pos x="179" y="122"/>
              </a:cxn>
              <a:cxn ang="0">
                <a:pos x="0" y="109"/>
              </a:cxn>
              <a:cxn ang="0">
                <a:pos x="175" y="0"/>
              </a:cxn>
              <a:cxn ang="0">
                <a:pos x="17" y="94"/>
              </a:cxn>
              <a:cxn ang="0">
                <a:pos x="117" y="41"/>
              </a:cxn>
              <a:cxn ang="0">
                <a:pos x="117" y="24"/>
              </a:cxn>
              <a:cxn ang="0">
                <a:pos x="90" y="68"/>
              </a:cxn>
              <a:cxn ang="0">
                <a:pos x="70" y="68"/>
              </a:cxn>
              <a:cxn ang="0">
                <a:pos x="90" y="68"/>
              </a:cxn>
              <a:cxn ang="0">
                <a:pos x="120" y="50"/>
              </a:cxn>
              <a:cxn ang="0">
                <a:pos x="123" y="49"/>
              </a:cxn>
              <a:cxn ang="0">
                <a:pos x="134" y="54"/>
              </a:cxn>
              <a:cxn ang="0">
                <a:pos x="132" y="42"/>
              </a:cxn>
              <a:cxn ang="0">
                <a:pos x="144" y="38"/>
              </a:cxn>
              <a:cxn ang="0">
                <a:pos x="135" y="30"/>
              </a:cxn>
              <a:cxn ang="0">
                <a:pos x="141" y="20"/>
              </a:cxn>
              <a:cxn ang="0">
                <a:pos x="129" y="19"/>
              </a:cxn>
              <a:cxn ang="0">
                <a:pos x="128" y="7"/>
              </a:cxn>
              <a:cxn ang="0">
                <a:pos x="118" y="15"/>
              </a:cxn>
              <a:cxn ang="0">
                <a:pos x="109" y="6"/>
              </a:cxn>
              <a:cxn ang="0">
                <a:pos x="107" y="18"/>
              </a:cxn>
              <a:cxn ang="0">
                <a:pos x="94" y="18"/>
              </a:cxn>
              <a:cxn ang="0">
                <a:pos x="100" y="28"/>
              </a:cxn>
              <a:cxn ang="0">
                <a:pos x="91" y="36"/>
              </a:cxn>
              <a:cxn ang="0">
                <a:pos x="102" y="41"/>
              </a:cxn>
              <a:cxn ang="0">
                <a:pos x="99" y="52"/>
              </a:cxn>
              <a:cxn ang="0">
                <a:pos x="110" y="54"/>
              </a:cxn>
              <a:cxn ang="0">
                <a:pos x="104" y="64"/>
              </a:cxn>
              <a:cxn ang="0">
                <a:pos x="113" y="71"/>
              </a:cxn>
              <a:cxn ang="0">
                <a:pos x="103" y="77"/>
              </a:cxn>
              <a:cxn ang="0">
                <a:pos x="108" y="88"/>
              </a:cxn>
              <a:cxn ang="0">
                <a:pos x="96" y="87"/>
              </a:cxn>
              <a:cxn ang="0">
                <a:pos x="94" y="99"/>
              </a:cxn>
              <a:cxn ang="0">
                <a:pos x="84" y="92"/>
              </a:cxn>
              <a:cxn ang="0">
                <a:pos x="77" y="102"/>
              </a:cxn>
              <a:cxn ang="0">
                <a:pos x="72" y="91"/>
              </a:cxn>
              <a:cxn ang="0">
                <a:pos x="61" y="96"/>
              </a:cxn>
              <a:cxn ang="0">
                <a:pos x="62" y="84"/>
              </a:cxn>
              <a:cxn ang="0">
                <a:pos x="50" y="83"/>
              </a:cxn>
              <a:cxn ang="0">
                <a:pos x="56" y="73"/>
              </a:cxn>
              <a:cxn ang="0">
                <a:pos x="47" y="66"/>
              </a:cxn>
              <a:cxn ang="0">
                <a:pos x="57" y="60"/>
              </a:cxn>
              <a:cxn ang="0">
                <a:pos x="52" y="49"/>
              </a:cxn>
              <a:cxn ang="0">
                <a:pos x="64" y="50"/>
              </a:cxn>
              <a:cxn ang="0">
                <a:pos x="66" y="38"/>
              </a:cxn>
              <a:cxn ang="0">
                <a:pos x="76" y="44"/>
              </a:cxn>
              <a:cxn ang="0">
                <a:pos x="83" y="35"/>
              </a:cxn>
              <a:cxn ang="0">
                <a:pos x="88" y="45"/>
              </a:cxn>
            </a:cxnLst>
            <a:rect l="0" t="0" r="r" b="b"/>
            <a:pathLst>
              <a:path w="193" h="122">
                <a:moveTo>
                  <a:pt x="193" y="109"/>
                </a:moveTo>
                <a:cubicBezTo>
                  <a:pt x="193" y="116"/>
                  <a:pt x="187" y="122"/>
                  <a:pt x="179" y="122"/>
                </a:cubicBezTo>
                <a:cubicBezTo>
                  <a:pt x="13" y="122"/>
                  <a:pt x="13" y="122"/>
                  <a:pt x="13" y="122"/>
                </a:cubicBezTo>
                <a:cubicBezTo>
                  <a:pt x="6" y="122"/>
                  <a:pt x="0" y="116"/>
                  <a:pt x="0" y="109"/>
                </a:cubicBezTo>
                <a:cubicBezTo>
                  <a:pt x="175" y="109"/>
                  <a:pt x="175" y="109"/>
                  <a:pt x="175" y="109"/>
                </a:cubicBezTo>
                <a:cubicBezTo>
                  <a:pt x="175" y="0"/>
                  <a:pt x="175" y="0"/>
                  <a:pt x="175" y="0"/>
                </a:cubicBezTo>
                <a:cubicBezTo>
                  <a:pt x="17" y="0"/>
                  <a:pt x="17" y="0"/>
                  <a:pt x="17" y="0"/>
                </a:cubicBezTo>
                <a:cubicBezTo>
                  <a:pt x="17" y="94"/>
                  <a:pt x="17" y="94"/>
                  <a:pt x="17" y="94"/>
                </a:cubicBezTo>
                <a:moveTo>
                  <a:pt x="126" y="32"/>
                </a:moveTo>
                <a:cubicBezTo>
                  <a:pt x="126" y="37"/>
                  <a:pt x="122" y="41"/>
                  <a:pt x="117" y="41"/>
                </a:cubicBezTo>
                <a:cubicBezTo>
                  <a:pt x="112" y="41"/>
                  <a:pt x="108" y="37"/>
                  <a:pt x="108" y="32"/>
                </a:cubicBezTo>
                <a:cubicBezTo>
                  <a:pt x="108" y="28"/>
                  <a:pt x="112" y="24"/>
                  <a:pt x="117" y="24"/>
                </a:cubicBezTo>
                <a:cubicBezTo>
                  <a:pt x="122" y="24"/>
                  <a:pt x="126" y="28"/>
                  <a:pt x="126" y="32"/>
                </a:cubicBezTo>
                <a:close/>
                <a:moveTo>
                  <a:pt x="90" y="68"/>
                </a:moveTo>
                <a:cubicBezTo>
                  <a:pt x="90" y="74"/>
                  <a:pt x="85" y="78"/>
                  <a:pt x="80" y="78"/>
                </a:cubicBezTo>
                <a:cubicBezTo>
                  <a:pt x="75" y="78"/>
                  <a:pt x="70" y="74"/>
                  <a:pt x="70" y="68"/>
                </a:cubicBezTo>
                <a:cubicBezTo>
                  <a:pt x="70" y="63"/>
                  <a:pt x="75" y="59"/>
                  <a:pt x="80" y="59"/>
                </a:cubicBezTo>
                <a:cubicBezTo>
                  <a:pt x="85" y="59"/>
                  <a:pt x="90" y="63"/>
                  <a:pt x="90" y="68"/>
                </a:cubicBezTo>
                <a:close/>
                <a:moveTo>
                  <a:pt x="116" y="60"/>
                </a:moveTo>
                <a:cubicBezTo>
                  <a:pt x="120" y="50"/>
                  <a:pt x="120" y="50"/>
                  <a:pt x="120" y="50"/>
                </a:cubicBezTo>
                <a:cubicBezTo>
                  <a:pt x="120" y="50"/>
                  <a:pt x="121" y="50"/>
                  <a:pt x="121" y="50"/>
                </a:cubicBezTo>
                <a:cubicBezTo>
                  <a:pt x="122" y="50"/>
                  <a:pt x="122" y="50"/>
                  <a:pt x="123" y="49"/>
                </a:cubicBezTo>
                <a:cubicBezTo>
                  <a:pt x="129" y="57"/>
                  <a:pt x="129" y="57"/>
                  <a:pt x="129" y="57"/>
                </a:cubicBezTo>
                <a:cubicBezTo>
                  <a:pt x="134" y="54"/>
                  <a:pt x="134" y="54"/>
                  <a:pt x="134" y="54"/>
                </a:cubicBezTo>
                <a:cubicBezTo>
                  <a:pt x="130" y="45"/>
                  <a:pt x="130" y="45"/>
                  <a:pt x="130" y="45"/>
                </a:cubicBezTo>
                <a:cubicBezTo>
                  <a:pt x="131" y="44"/>
                  <a:pt x="132" y="43"/>
                  <a:pt x="132" y="42"/>
                </a:cubicBezTo>
                <a:cubicBezTo>
                  <a:pt x="142" y="43"/>
                  <a:pt x="142" y="43"/>
                  <a:pt x="142" y="43"/>
                </a:cubicBezTo>
                <a:cubicBezTo>
                  <a:pt x="144" y="38"/>
                  <a:pt x="144" y="38"/>
                  <a:pt x="144" y="38"/>
                </a:cubicBezTo>
                <a:cubicBezTo>
                  <a:pt x="135" y="33"/>
                  <a:pt x="135" y="33"/>
                  <a:pt x="135" y="33"/>
                </a:cubicBezTo>
                <a:cubicBezTo>
                  <a:pt x="135" y="32"/>
                  <a:pt x="135" y="31"/>
                  <a:pt x="135" y="30"/>
                </a:cubicBezTo>
                <a:cubicBezTo>
                  <a:pt x="143" y="25"/>
                  <a:pt x="143" y="25"/>
                  <a:pt x="143" y="25"/>
                </a:cubicBezTo>
                <a:cubicBezTo>
                  <a:pt x="141" y="20"/>
                  <a:pt x="141" y="20"/>
                  <a:pt x="141" y="20"/>
                </a:cubicBezTo>
                <a:cubicBezTo>
                  <a:pt x="132" y="22"/>
                  <a:pt x="132" y="22"/>
                  <a:pt x="132" y="22"/>
                </a:cubicBezTo>
                <a:cubicBezTo>
                  <a:pt x="131" y="21"/>
                  <a:pt x="130" y="20"/>
                  <a:pt x="129" y="19"/>
                </a:cubicBezTo>
                <a:cubicBezTo>
                  <a:pt x="132" y="10"/>
                  <a:pt x="132" y="10"/>
                  <a:pt x="132" y="10"/>
                </a:cubicBezTo>
                <a:cubicBezTo>
                  <a:pt x="128" y="7"/>
                  <a:pt x="128" y="7"/>
                  <a:pt x="128" y="7"/>
                </a:cubicBezTo>
                <a:cubicBezTo>
                  <a:pt x="121" y="15"/>
                  <a:pt x="121" y="15"/>
                  <a:pt x="121" y="15"/>
                </a:cubicBezTo>
                <a:cubicBezTo>
                  <a:pt x="120" y="15"/>
                  <a:pt x="119" y="15"/>
                  <a:pt x="118" y="15"/>
                </a:cubicBezTo>
                <a:cubicBezTo>
                  <a:pt x="114" y="5"/>
                  <a:pt x="114" y="5"/>
                  <a:pt x="114" y="5"/>
                </a:cubicBezTo>
                <a:cubicBezTo>
                  <a:pt x="109" y="6"/>
                  <a:pt x="109" y="6"/>
                  <a:pt x="109" y="6"/>
                </a:cubicBezTo>
                <a:cubicBezTo>
                  <a:pt x="109" y="16"/>
                  <a:pt x="109" y="16"/>
                  <a:pt x="109" y="16"/>
                </a:cubicBezTo>
                <a:cubicBezTo>
                  <a:pt x="108" y="17"/>
                  <a:pt x="108" y="18"/>
                  <a:pt x="107" y="18"/>
                </a:cubicBezTo>
                <a:cubicBezTo>
                  <a:pt x="98" y="13"/>
                  <a:pt x="98" y="13"/>
                  <a:pt x="98" y="13"/>
                </a:cubicBezTo>
                <a:cubicBezTo>
                  <a:pt x="94" y="18"/>
                  <a:pt x="94" y="18"/>
                  <a:pt x="94" y="18"/>
                </a:cubicBezTo>
                <a:cubicBezTo>
                  <a:pt x="101" y="25"/>
                  <a:pt x="101" y="25"/>
                  <a:pt x="101" y="25"/>
                </a:cubicBezTo>
                <a:cubicBezTo>
                  <a:pt x="101" y="26"/>
                  <a:pt x="100" y="27"/>
                  <a:pt x="100" y="28"/>
                </a:cubicBezTo>
                <a:cubicBezTo>
                  <a:pt x="90" y="31"/>
                  <a:pt x="90" y="31"/>
                  <a:pt x="90" y="31"/>
                </a:cubicBezTo>
                <a:cubicBezTo>
                  <a:pt x="91" y="36"/>
                  <a:pt x="91" y="36"/>
                  <a:pt x="91" y="36"/>
                </a:cubicBezTo>
                <a:cubicBezTo>
                  <a:pt x="101" y="38"/>
                  <a:pt x="101" y="38"/>
                  <a:pt x="101" y="38"/>
                </a:cubicBezTo>
                <a:cubicBezTo>
                  <a:pt x="101" y="39"/>
                  <a:pt x="101" y="40"/>
                  <a:pt x="102" y="41"/>
                </a:cubicBezTo>
                <a:cubicBezTo>
                  <a:pt x="96" y="49"/>
                  <a:pt x="96" y="49"/>
                  <a:pt x="96" y="49"/>
                </a:cubicBezTo>
                <a:cubicBezTo>
                  <a:pt x="99" y="52"/>
                  <a:pt x="99" y="52"/>
                  <a:pt x="99" y="52"/>
                </a:cubicBezTo>
                <a:cubicBezTo>
                  <a:pt x="108" y="49"/>
                  <a:pt x="108" y="49"/>
                  <a:pt x="108" y="49"/>
                </a:cubicBezTo>
                <a:cubicBezTo>
                  <a:pt x="110" y="54"/>
                  <a:pt x="110" y="54"/>
                  <a:pt x="110" y="54"/>
                </a:cubicBezTo>
                <a:cubicBezTo>
                  <a:pt x="103" y="60"/>
                  <a:pt x="103" y="60"/>
                  <a:pt x="103" y="60"/>
                </a:cubicBezTo>
                <a:cubicBezTo>
                  <a:pt x="103" y="61"/>
                  <a:pt x="104" y="63"/>
                  <a:pt x="104" y="64"/>
                </a:cubicBezTo>
                <a:cubicBezTo>
                  <a:pt x="113" y="66"/>
                  <a:pt x="113" y="66"/>
                  <a:pt x="113" y="66"/>
                </a:cubicBezTo>
                <a:cubicBezTo>
                  <a:pt x="113" y="71"/>
                  <a:pt x="113" y="71"/>
                  <a:pt x="113" y="71"/>
                </a:cubicBezTo>
                <a:cubicBezTo>
                  <a:pt x="104" y="73"/>
                  <a:pt x="104" y="73"/>
                  <a:pt x="104" y="73"/>
                </a:cubicBezTo>
                <a:cubicBezTo>
                  <a:pt x="104" y="74"/>
                  <a:pt x="103" y="75"/>
                  <a:pt x="103" y="77"/>
                </a:cubicBezTo>
                <a:cubicBezTo>
                  <a:pt x="110" y="83"/>
                  <a:pt x="110" y="83"/>
                  <a:pt x="110" y="83"/>
                </a:cubicBezTo>
                <a:cubicBezTo>
                  <a:pt x="108" y="88"/>
                  <a:pt x="108" y="88"/>
                  <a:pt x="108" y="88"/>
                </a:cubicBezTo>
                <a:cubicBezTo>
                  <a:pt x="99" y="84"/>
                  <a:pt x="99" y="84"/>
                  <a:pt x="99" y="84"/>
                </a:cubicBezTo>
                <a:cubicBezTo>
                  <a:pt x="98" y="85"/>
                  <a:pt x="97" y="86"/>
                  <a:pt x="96" y="87"/>
                </a:cubicBezTo>
                <a:cubicBezTo>
                  <a:pt x="99" y="96"/>
                  <a:pt x="99" y="96"/>
                  <a:pt x="99" y="96"/>
                </a:cubicBezTo>
                <a:cubicBezTo>
                  <a:pt x="94" y="99"/>
                  <a:pt x="94" y="99"/>
                  <a:pt x="94" y="99"/>
                </a:cubicBezTo>
                <a:cubicBezTo>
                  <a:pt x="88" y="91"/>
                  <a:pt x="88" y="91"/>
                  <a:pt x="88" y="91"/>
                </a:cubicBezTo>
                <a:cubicBezTo>
                  <a:pt x="87" y="92"/>
                  <a:pt x="86" y="92"/>
                  <a:pt x="84" y="92"/>
                </a:cubicBezTo>
                <a:cubicBezTo>
                  <a:pt x="83" y="102"/>
                  <a:pt x="83" y="102"/>
                  <a:pt x="83" y="102"/>
                </a:cubicBezTo>
                <a:cubicBezTo>
                  <a:pt x="77" y="102"/>
                  <a:pt x="77" y="102"/>
                  <a:pt x="77" y="102"/>
                </a:cubicBezTo>
                <a:cubicBezTo>
                  <a:pt x="76" y="92"/>
                  <a:pt x="76" y="92"/>
                  <a:pt x="76" y="92"/>
                </a:cubicBezTo>
                <a:cubicBezTo>
                  <a:pt x="74" y="92"/>
                  <a:pt x="73" y="92"/>
                  <a:pt x="72" y="91"/>
                </a:cubicBezTo>
                <a:cubicBezTo>
                  <a:pt x="66" y="99"/>
                  <a:pt x="66" y="99"/>
                  <a:pt x="66" y="99"/>
                </a:cubicBezTo>
                <a:cubicBezTo>
                  <a:pt x="61" y="96"/>
                  <a:pt x="61" y="96"/>
                  <a:pt x="61" y="96"/>
                </a:cubicBezTo>
                <a:cubicBezTo>
                  <a:pt x="64" y="87"/>
                  <a:pt x="64" y="87"/>
                  <a:pt x="64" y="87"/>
                </a:cubicBezTo>
                <a:cubicBezTo>
                  <a:pt x="63" y="86"/>
                  <a:pt x="62" y="85"/>
                  <a:pt x="62" y="84"/>
                </a:cubicBezTo>
                <a:cubicBezTo>
                  <a:pt x="52" y="88"/>
                  <a:pt x="52" y="88"/>
                  <a:pt x="52" y="88"/>
                </a:cubicBezTo>
                <a:cubicBezTo>
                  <a:pt x="50" y="83"/>
                  <a:pt x="50" y="83"/>
                  <a:pt x="50" y="83"/>
                </a:cubicBezTo>
                <a:cubicBezTo>
                  <a:pt x="57" y="77"/>
                  <a:pt x="57" y="77"/>
                  <a:pt x="57" y="77"/>
                </a:cubicBezTo>
                <a:cubicBezTo>
                  <a:pt x="57" y="75"/>
                  <a:pt x="56" y="74"/>
                  <a:pt x="56" y="73"/>
                </a:cubicBezTo>
                <a:cubicBezTo>
                  <a:pt x="47" y="71"/>
                  <a:pt x="47" y="71"/>
                  <a:pt x="47" y="71"/>
                </a:cubicBezTo>
                <a:cubicBezTo>
                  <a:pt x="47" y="66"/>
                  <a:pt x="47" y="66"/>
                  <a:pt x="47" y="66"/>
                </a:cubicBezTo>
                <a:cubicBezTo>
                  <a:pt x="56" y="64"/>
                  <a:pt x="56" y="64"/>
                  <a:pt x="56" y="64"/>
                </a:cubicBezTo>
                <a:cubicBezTo>
                  <a:pt x="56" y="63"/>
                  <a:pt x="57" y="61"/>
                  <a:pt x="57" y="60"/>
                </a:cubicBezTo>
                <a:cubicBezTo>
                  <a:pt x="50" y="54"/>
                  <a:pt x="50" y="54"/>
                  <a:pt x="50" y="54"/>
                </a:cubicBezTo>
                <a:cubicBezTo>
                  <a:pt x="52" y="49"/>
                  <a:pt x="52" y="49"/>
                  <a:pt x="52" y="49"/>
                </a:cubicBezTo>
                <a:cubicBezTo>
                  <a:pt x="62" y="52"/>
                  <a:pt x="62" y="52"/>
                  <a:pt x="62" y="52"/>
                </a:cubicBezTo>
                <a:cubicBezTo>
                  <a:pt x="62" y="51"/>
                  <a:pt x="63" y="50"/>
                  <a:pt x="64" y="50"/>
                </a:cubicBezTo>
                <a:cubicBezTo>
                  <a:pt x="61" y="40"/>
                  <a:pt x="61" y="40"/>
                  <a:pt x="61" y="40"/>
                </a:cubicBezTo>
                <a:cubicBezTo>
                  <a:pt x="66" y="38"/>
                  <a:pt x="66" y="38"/>
                  <a:pt x="66" y="38"/>
                </a:cubicBezTo>
                <a:cubicBezTo>
                  <a:pt x="72" y="45"/>
                  <a:pt x="72" y="45"/>
                  <a:pt x="72" y="45"/>
                </a:cubicBezTo>
                <a:cubicBezTo>
                  <a:pt x="73" y="45"/>
                  <a:pt x="74" y="44"/>
                  <a:pt x="76" y="44"/>
                </a:cubicBezTo>
                <a:cubicBezTo>
                  <a:pt x="77" y="35"/>
                  <a:pt x="77" y="35"/>
                  <a:pt x="77" y="35"/>
                </a:cubicBezTo>
                <a:cubicBezTo>
                  <a:pt x="83" y="35"/>
                  <a:pt x="83" y="35"/>
                  <a:pt x="83" y="35"/>
                </a:cubicBezTo>
                <a:cubicBezTo>
                  <a:pt x="84" y="44"/>
                  <a:pt x="84" y="44"/>
                  <a:pt x="84" y="44"/>
                </a:cubicBezTo>
                <a:cubicBezTo>
                  <a:pt x="86" y="44"/>
                  <a:pt x="87" y="45"/>
                  <a:pt x="88" y="45"/>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Oval 7"/>
          <p:cNvSpPr/>
          <p:nvPr/>
        </p:nvSpPr>
        <p:spPr>
          <a:xfrm>
            <a:off x="9813529" y="5582782"/>
            <a:ext cx="262758" cy="255979"/>
          </a:xfrm>
          <a:prstGeom prst="ellipse">
            <a:avLst/>
          </a:prstGeom>
          <a:solidFill>
            <a:schemeClr val="bg1">
              <a:lumMod val="95000"/>
            </a:schemeClr>
          </a:solidFill>
          <a:ln w="9525" cap="flat" cmpd="sng" algn="ctr">
            <a:solidFill>
              <a:schemeClr val="accent5"/>
            </a:solidFill>
            <a:prstDash val="solid"/>
          </a:ln>
          <a:effectLst/>
        </p:spPr>
        <p:txBody>
          <a:bodyPr rtlCol="0" anchor="ctr"/>
          <a:lstStyle/>
          <a:p>
            <a:pPr algn="ctr">
              <a:defRPr/>
            </a:pPr>
            <a:endParaRPr lang="en-US" sz="1200" b="1" kern="0" dirty="0">
              <a:solidFill>
                <a:srgbClr val="998C85">
                  <a:lumMod val="50000"/>
                </a:srgbClr>
              </a:solidFill>
              <a:latin typeface="+mj-lt"/>
              <a:cs typeface="Arial" pitchFamily="34" charset="0"/>
            </a:endParaRPr>
          </a:p>
        </p:txBody>
      </p:sp>
      <p:sp>
        <p:nvSpPr>
          <p:cNvPr id="9" name="Rectangle 8"/>
          <p:cNvSpPr/>
          <p:nvPr/>
        </p:nvSpPr>
        <p:spPr>
          <a:xfrm rot="10800000" flipH="1" flipV="1">
            <a:off x="5994478" y="1484784"/>
            <a:ext cx="1949115" cy="689041"/>
          </a:xfrm>
          <a:prstGeom prst="snipRoundRect">
            <a:avLst/>
          </a:prstGeom>
          <a:solidFill>
            <a:schemeClr val="bg1">
              <a:lumMod val="95000"/>
            </a:schemeClr>
          </a:solidFill>
          <a:ln w="317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7171" tIns="43585" rIns="87171" bIns="43585" rtlCol="0" anchor="ctr" anchorCtr="0"/>
          <a:lstStyle/>
          <a:p>
            <a:pPr algn="ctr">
              <a:spcAft>
                <a:spcPts val="1200"/>
              </a:spcAft>
            </a:pPr>
            <a:r>
              <a:rPr lang="en-US" sz="900" b="1" i="1" dirty="0">
                <a:solidFill>
                  <a:schemeClr val="tx2">
                    <a:lumMod val="50000"/>
                  </a:schemeClr>
                </a:solidFill>
              </a:rPr>
              <a:t>3000 Hours of Training and Hands-on lab sessions </a:t>
            </a:r>
            <a:r>
              <a:rPr lang="en-US" sz="900" i="1" dirty="0">
                <a:solidFill>
                  <a:schemeClr val="tx2">
                    <a:lumMod val="50000"/>
                  </a:schemeClr>
                </a:solidFill>
              </a:rPr>
              <a:t>delivered on niche emerging skills</a:t>
            </a:r>
          </a:p>
        </p:txBody>
      </p:sp>
      <p:cxnSp>
        <p:nvCxnSpPr>
          <p:cNvPr id="30" name="Straight Connector 29"/>
          <p:cNvCxnSpPr>
            <a:stCxn id="36" idx="0"/>
            <a:endCxn id="35" idx="2"/>
          </p:cNvCxnSpPr>
          <p:nvPr/>
        </p:nvCxnSpPr>
        <p:spPr>
          <a:xfrm flipV="1">
            <a:off x="2510366" y="3977505"/>
            <a:ext cx="7135280" cy="20114"/>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 idx="3"/>
            <a:endCxn id="33" idx="0"/>
          </p:cNvCxnSpPr>
          <p:nvPr/>
        </p:nvCxnSpPr>
        <p:spPr>
          <a:xfrm flipV="1">
            <a:off x="5013732" y="2250175"/>
            <a:ext cx="4631914" cy="7441"/>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8" idx="2"/>
            <a:endCxn id="8" idx="2"/>
          </p:cNvCxnSpPr>
          <p:nvPr/>
        </p:nvCxnSpPr>
        <p:spPr>
          <a:xfrm flipV="1">
            <a:off x="2510368" y="5710771"/>
            <a:ext cx="7303163" cy="14179"/>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33" name="Arc 32"/>
          <p:cNvSpPr/>
          <p:nvPr/>
        </p:nvSpPr>
        <p:spPr>
          <a:xfrm>
            <a:off x="9195907" y="2250174"/>
            <a:ext cx="899480" cy="853262"/>
          </a:xfrm>
          <a:prstGeom prst="arc">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4" name="Straight Connector 33"/>
          <p:cNvCxnSpPr/>
          <p:nvPr/>
        </p:nvCxnSpPr>
        <p:spPr>
          <a:xfrm>
            <a:off x="10095387" y="2676850"/>
            <a:ext cx="0" cy="863874"/>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35" name="Arc 34"/>
          <p:cNvSpPr/>
          <p:nvPr/>
        </p:nvSpPr>
        <p:spPr>
          <a:xfrm rot="5400000">
            <a:off x="9219016" y="3101134"/>
            <a:ext cx="853262" cy="899480"/>
          </a:xfrm>
          <a:prstGeom prst="arc">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Arc 35"/>
          <p:cNvSpPr/>
          <p:nvPr/>
        </p:nvSpPr>
        <p:spPr>
          <a:xfrm flipH="1">
            <a:off x="2060626" y="3997618"/>
            <a:ext cx="899480" cy="853262"/>
          </a:xfrm>
          <a:prstGeom prst="arc">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7" name="Straight Connector 36"/>
          <p:cNvCxnSpPr/>
          <p:nvPr/>
        </p:nvCxnSpPr>
        <p:spPr>
          <a:xfrm flipH="1">
            <a:off x="2060464" y="4418943"/>
            <a:ext cx="0" cy="863874"/>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16200000" flipH="1">
            <a:off x="2083736" y="4848578"/>
            <a:ext cx="853262" cy="899480"/>
          </a:xfrm>
          <a:prstGeom prst="arc">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CPTKSTEPV2f08t01l00s01m00j0ca0cb01i01u00z14"/>
          <p:cNvSpPr/>
          <p:nvPr/>
        </p:nvSpPr>
        <p:spPr>
          <a:xfrm flipH="1">
            <a:off x="6652348" y="3429000"/>
            <a:ext cx="2890334" cy="1087001"/>
          </a:xfrm>
          <a:prstGeom prst="homePlate">
            <a:avLst>
              <a:gd name="adj" fmla="val 33919"/>
            </a:avLst>
          </a:prstGeom>
          <a:solidFill>
            <a:schemeClr val="accent4"/>
          </a:solidFill>
          <a:ln w="6350">
            <a:solidFill>
              <a:schemeClr val="accent4"/>
            </a:solidFill>
          </a:ln>
          <a:effectLst>
            <a:outerShdw blurRad="50800" dist="38100" dir="5400000">
              <a:srgbClr val="68727C">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0" rIns="91440" bIns="0" rtlCol="0" anchor="ctr">
            <a:noAutofit/>
          </a:bodyPr>
          <a:lstStyle/>
          <a:p>
            <a:pPr marL="0" lvl="1">
              <a:spcBef>
                <a:spcPct val="40000"/>
              </a:spcBef>
            </a:pPr>
            <a:r>
              <a:rPr lang="en-GB" sz="1200" b="1" kern="0" dirty="0">
                <a:solidFill>
                  <a:schemeClr val="bg1"/>
                </a:solidFill>
                <a:cs typeface="Arial" pitchFamily="34" charset="0"/>
              </a:rPr>
              <a:t>Level 1 – Technical Assessment</a:t>
            </a:r>
          </a:p>
          <a:p>
            <a:pPr marL="0" lvl="1">
              <a:spcBef>
                <a:spcPct val="40000"/>
              </a:spcBef>
            </a:pPr>
            <a:r>
              <a:rPr lang="en-GB" sz="1000" kern="0" dirty="0">
                <a:solidFill>
                  <a:schemeClr val="bg1"/>
                </a:solidFill>
                <a:cs typeface="Arial" pitchFamily="34" charset="0"/>
              </a:rPr>
              <a:t>Technical competency assessment of all participants. Successful participants qualify for Hackathon Finale</a:t>
            </a:r>
          </a:p>
        </p:txBody>
      </p:sp>
      <p:sp>
        <p:nvSpPr>
          <p:cNvPr id="12" name="CPTKSTEPV3f08t01l00s01m00j0ca0cb01i01u00z14"/>
          <p:cNvSpPr/>
          <p:nvPr/>
        </p:nvSpPr>
        <p:spPr>
          <a:xfrm>
            <a:off x="2506901" y="5273689"/>
            <a:ext cx="2890334" cy="853262"/>
          </a:xfrm>
          <a:prstGeom prst="homePlate">
            <a:avLst>
              <a:gd name="adj" fmla="val 33919"/>
            </a:avLst>
          </a:prstGeom>
          <a:solidFill>
            <a:schemeClr val="accent2"/>
          </a:solidFill>
          <a:ln w="6350">
            <a:solidFill>
              <a:schemeClr val="accent2"/>
            </a:solidFill>
          </a:ln>
          <a:effectLst>
            <a:outerShdw blurRad="50800" dist="38100" dir="5400000">
              <a:srgbClr val="68727C">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oAutofit/>
          </a:bodyPr>
          <a:lstStyle/>
          <a:p>
            <a:pPr marL="0" lvl="1">
              <a:spcBef>
                <a:spcPct val="40000"/>
              </a:spcBef>
            </a:pPr>
            <a:r>
              <a:rPr lang="en-GB" sz="1200" b="1" kern="0" dirty="0">
                <a:solidFill>
                  <a:schemeClr val="bg1"/>
                </a:solidFill>
                <a:cs typeface="Arial" pitchFamily="34" charset="0"/>
              </a:rPr>
              <a:t>Level 2 – Hackathon Code Challenge</a:t>
            </a:r>
          </a:p>
          <a:p>
            <a:pPr marL="0" lvl="1">
              <a:spcBef>
                <a:spcPct val="40000"/>
              </a:spcBef>
            </a:pPr>
            <a:r>
              <a:rPr lang="en-GB" sz="1000" kern="0" dirty="0">
                <a:solidFill>
                  <a:schemeClr val="bg1"/>
                </a:solidFill>
                <a:cs typeface="Arial" pitchFamily="34" charset="0"/>
              </a:rPr>
              <a:t>Code challenges with 3 business scenarios in to solve in 1.5 Days</a:t>
            </a:r>
          </a:p>
        </p:txBody>
      </p:sp>
      <p:sp>
        <p:nvSpPr>
          <p:cNvPr id="13" name="Rectangle 8"/>
          <p:cNvSpPr/>
          <p:nvPr/>
        </p:nvSpPr>
        <p:spPr>
          <a:xfrm rot="10800000" flipH="1" flipV="1">
            <a:off x="7294702" y="2417255"/>
            <a:ext cx="2094882" cy="680689"/>
          </a:xfrm>
          <a:prstGeom prst="snipRoundRect">
            <a:avLst/>
          </a:prstGeom>
          <a:solidFill>
            <a:schemeClr val="bg1">
              <a:lumMod val="95000"/>
            </a:schemeClr>
          </a:solidFill>
          <a:ln w="317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7171" tIns="43585" rIns="87171" bIns="43585" rtlCol="0" anchor="ctr" anchorCtr="0"/>
          <a:lstStyle/>
          <a:p>
            <a:pPr algn="ctr">
              <a:spcAft>
                <a:spcPts val="1200"/>
              </a:spcAft>
            </a:pPr>
            <a:r>
              <a:rPr lang="en-US" sz="900" b="1" i="1" dirty="0">
                <a:solidFill>
                  <a:schemeClr val="tx2">
                    <a:lumMod val="50000"/>
                  </a:schemeClr>
                </a:solidFill>
              </a:rPr>
              <a:t>1200 Participants across ADM and other practices up-skilled </a:t>
            </a:r>
            <a:r>
              <a:rPr lang="en-US" sz="900" i="1" dirty="0">
                <a:solidFill>
                  <a:schemeClr val="tx2">
                    <a:lumMod val="50000"/>
                  </a:schemeClr>
                </a:solidFill>
              </a:rPr>
              <a:t>during Hackathon week</a:t>
            </a:r>
          </a:p>
        </p:txBody>
      </p:sp>
      <p:cxnSp>
        <p:nvCxnSpPr>
          <p:cNvPr id="14" name="Curved Connector 13"/>
          <p:cNvCxnSpPr>
            <a:stCxn id="15" idx="6"/>
          </p:cNvCxnSpPr>
          <p:nvPr/>
        </p:nvCxnSpPr>
        <p:spPr>
          <a:xfrm flipV="1">
            <a:off x="5499242" y="1848201"/>
            <a:ext cx="495236" cy="398175"/>
          </a:xfrm>
          <a:prstGeom prst="curvedConnector3">
            <a:avLst>
              <a:gd name="adj1" fmla="val 50000"/>
            </a:avLst>
          </a:prstGeom>
          <a:ln w="3175">
            <a:solidFill>
              <a:schemeClr val="accent5">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411656" y="2203711"/>
            <a:ext cx="87586" cy="85326"/>
          </a:xfrm>
          <a:prstGeom prst="ellipse">
            <a:avLst/>
          </a:prstGeom>
          <a:solidFill>
            <a:schemeClr val="bg1">
              <a:lumMod val="95000"/>
            </a:schemeClr>
          </a:solidFill>
          <a:ln w="3175" cap="flat" cmpd="sng" algn="ctr">
            <a:solidFill>
              <a:schemeClr val="accent5">
                <a:lumMod val="75000"/>
              </a:schemeClr>
            </a:solidFill>
            <a:prstDash val="solid"/>
          </a:ln>
          <a:effectLst/>
        </p:spPr>
        <p:txBody>
          <a:bodyPr rtlCol="0" anchor="ctr"/>
          <a:lstStyle/>
          <a:p>
            <a:pPr algn="ctr">
              <a:defRPr/>
            </a:pPr>
            <a:endParaRPr lang="en-US" sz="1200" b="1" kern="0" dirty="0">
              <a:solidFill>
                <a:srgbClr val="998C85">
                  <a:lumMod val="50000"/>
                </a:srgbClr>
              </a:solidFill>
              <a:latin typeface="+mj-lt"/>
              <a:cs typeface="Arial" pitchFamily="34" charset="0"/>
            </a:endParaRPr>
          </a:p>
        </p:txBody>
      </p:sp>
      <p:cxnSp>
        <p:nvCxnSpPr>
          <p:cNvPr id="16" name="Curved Connector 15"/>
          <p:cNvCxnSpPr>
            <a:stCxn id="17" idx="6"/>
          </p:cNvCxnSpPr>
          <p:nvPr/>
        </p:nvCxnSpPr>
        <p:spPr>
          <a:xfrm>
            <a:off x="6717302" y="2270767"/>
            <a:ext cx="577401" cy="486833"/>
          </a:xfrm>
          <a:prstGeom prst="curvedConnector3">
            <a:avLst>
              <a:gd name="adj1" fmla="val 50000"/>
            </a:avLst>
          </a:prstGeom>
          <a:ln w="3175">
            <a:solidFill>
              <a:schemeClr val="accent5">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629715" y="2228103"/>
            <a:ext cx="87586" cy="85326"/>
          </a:xfrm>
          <a:prstGeom prst="ellipse">
            <a:avLst/>
          </a:prstGeom>
          <a:solidFill>
            <a:schemeClr val="bg1">
              <a:lumMod val="95000"/>
            </a:schemeClr>
          </a:solidFill>
          <a:ln w="3175" cap="flat" cmpd="sng" algn="ctr">
            <a:solidFill>
              <a:schemeClr val="accent5">
                <a:lumMod val="75000"/>
              </a:schemeClr>
            </a:solidFill>
            <a:prstDash val="solid"/>
          </a:ln>
          <a:effectLst/>
        </p:spPr>
        <p:txBody>
          <a:bodyPr rtlCol="0" anchor="ctr"/>
          <a:lstStyle/>
          <a:p>
            <a:pPr algn="ctr">
              <a:defRPr/>
            </a:pPr>
            <a:endParaRPr lang="en-US" sz="1200" b="1" kern="0" dirty="0">
              <a:solidFill>
                <a:srgbClr val="998C85">
                  <a:lumMod val="50000"/>
                </a:srgbClr>
              </a:solidFill>
              <a:latin typeface="+mj-lt"/>
              <a:cs typeface="Arial" pitchFamily="34" charset="0"/>
            </a:endParaRPr>
          </a:p>
        </p:txBody>
      </p:sp>
      <p:sp>
        <p:nvSpPr>
          <p:cNvPr id="18" name="Rectangle 8"/>
          <p:cNvSpPr/>
          <p:nvPr/>
        </p:nvSpPr>
        <p:spPr>
          <a:xfrm rot="10800000" flipH="1" flipV="1">
            <a:off x="3042981" y="3068960"/>
            <a:ext cx="2279931" cy="803756"/>
          </a:xfrm>
          <a:prstGeom prst="snipRoundRect">
            <a:avLst/>
          </a:prstGeom>
          <a:solidFill>
            <a:schemeClr val="bg1">
              <a:lumMod val="95000"/>
            </a:schemeClr>
          </a:solidFill>
          <a:ln w="317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7171" tIns="43585" rIns="87171" bIns="43585" rtlCol="0" anchor="ctr" anchorCtr="0"/>
          <a:lstStyle/>
          <a:p>
            <a:pPr algn="ctr">
              <a:spcAft>
                <a:spcPts val="1200"/>
              </a:spcAft>
            </a:pPr>
            <a:r>
              <a:rPr lang="en-US" sz="900" b="1" i="1" dirty="0">
                <a:solidFill>
                  <a:schemeClr val="tx2">
                    <a:lumMod val="50000"/>
                  </a:schemeClr>
                </a:solidFill>
              </a:rPr>
              <a:t>100 Finalists (10 Architects, 20 UI Developers &amp; 70 Developers) across 20 teams </a:t>
            </a:r>
            <a:r>
              <a:rPr lang="en-US" sz="900" i="1" dirty="0">
                <a:solidFill>
                  <a:schemeClr val="tx2">
                    <a:lumMod val="50000"/>
                  </a:schemeClr>
                </a:solidFill>
              </a:rPr>
              <a:t>selected for Hackathon Finale through Technical Assessments</a:t>
            </a:r>
          </a:p>
        </p:txBody>
      </p:sp>
      <p:cxnSp>
        <p:nvCxnSpPr>
          <p:cNvPr id="19" name="Curved Connector 18"/>
          <p:cNvCxnSpPr>
            <a:stCxn id="20" idx="2"/>
          </p:cNvCxnSpPr>
          <p:nvPr/>
        </p:nvCxnSpPr>
        <p:spPr>
          <a:xfrm rot="10800000">
            <a:off x="5322912" y="3619011"/>
            <a:ext cx="632838" cy="352044"/>
          </a:xfrm>
          <a:prstGeom prst="curvedConnector3">
            <a:avLst>
              <a:gd name="adj1" fmla="val 50000"/>
            </a:avLst>
          </a:prstGeom>
          <a:ln w="3175">
            <a:solidFill>
              <a:schemeClr val="accent5">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955749" y="3928391"/>
            <a:ext cx="87586" cy="85326"/>
          </a:xfrm>
          <a:prstGeom prst="ellipse">
            <a:avLst/>
          </a:prstGeom>
          <a:solidFill>
            <a:schemeClr val="bg1">
              <a:lumMod val="95000"/>
            </a:schemeClr>
          </a:solidFill>
          <a:ln w="3175" cap="flat" cmpd="sng" algn="ctr">
            <a:solidFill>
              <a:schemeClr val="accent5">
                <a:lumMod val="75000"/>
              </a:schemeClr>
            </a:solidFill>
            <a:prstDash val="solid"/>
          </a:ln>
          <a:effectLst/>
        </p:spPr>
        <p:txBody>
          <a:bodyPr rtlCol="0" anchor="ctr"/>
          <a:lstStyle/>
          <a:p>
            <a:pPr algn="ctr">
              <a:defRPr/>
            </a:pPr>
            <a:endParaRPr lang="en-US" sz="1200" b="1" kern="0" dirty="0">
              <a:solidFill>
                <a:srgbClr val="998C85">
                  <a:lumMod val="50000"/>
                </a:srgbClr>
              </a:solidFill>
              <a:latin typeface="+mj-lt"/>
              <a:cs typeface="Arial" pitchFamily="34" charset="0"/>
            </a:endParaRPr>
          </a:p>
        </p:txBody>
      </p:sp>
      <p:sp>
        <p:nvSpPr>
          <p:cNvPr id="21" name="Rectangle 8"/>
          <p:cNvSpPr/>
          <p:nvPr/>
        </p:nvSpPr>
        <p:spPr>
          <a:xfrm rot="10800000" flipH="1" flipV="1">
            <a:off x="6377838" y="4882135"/>
            <a:ext cx="2151897" cy="586565"/>
          </a:xfrm>
          <a:prstGeom prst="snipRoundRect">
            <a:avLst/>
          </a:prstGeom>
          <a:solidFill>
            <a:schemeClr val="bg1">
              <a:lumMod val="95000"/>
            </a:schemeClr>
          </a:solidFill>
          <a:ln w="317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7171" tIns="43585" rIns="87171" bIns="43585" rtlCol="0" anchor="ctr" anchorCtr="0"/>
          <a:lstStyle/>
          <a:p>
            <a:pPr algn="ctr">
              <a:spcAft>
                <a:spcPts val="1200"/>
              </a:spcAft>
            </a:pPr>
            <a:r>
              <a:rPr lang="en-US" sz="900" b="1" i="1" dirty="0">
                <a:solidFill>
                  <a:srgbClr val="000000"/>
                </a:solidFill>
              </a:rPr>
              <a:t>4 solutions - Blockchain published</a:t>
            </a:r>
            <a:endParaRPr lang="en-US" sz="900" i="1" dirty="0">
              <a:solidFill>
                <a:srgbClr val="000000"/>
              </a:solidFill>
            </a:endParaRPr>
          </a:p>
        </p:txBody>
      </p:sp>
      <p:cxnSp>
        <p:nvCxnSpPr>
          <p:cNvPr id="22" name="Curved Connector 21"/>
          <p:cNvCxnSpPr>
            <a:stCxn id="23" idx="6"/>
          </p:cNvCxnSpPr>
          <p:nvPr/>
        </p:nvCxnSpPr>
        <p:spPr>
          <a:xfrm flipV="1">
            <a:off x="5816885" y="5175416"/>
            <a:ext cx="560953" cy="543782"/>
          </a:xfrm>
          <a:prstGeom prst="curvedConnector3">
            <a:avLst>
              <a:gd name="adj1" fmla="val 50000"/>
            </a:avLst>
          </a:prstGeom>
          <a:ln w="3175">
            <a:solidFill>
              <a:schemeClr val="accent5">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5729298" y="5676535"/>
            <a:ext cx="87586" cy="85326"/>
          </a:xfrm>
          <a:prstGeom prst="ellipse">
            <a:avLst/>
          </a:prstGeom>
          <a:solidFill>
            <a:schemeClr val="bg1">
              <a:lumMod val="95000"/>
            </a:schemeClr>
          </a:solidFill>
          <a:ln w="3175" cap="flat" cmpd="sng" algn="ctr">
            <a:solidFill>
              <a:schemeClr val="accent5">
                <a:lumMod val="75000"/>
              </a:schemeClr>
            </a:solidFill>
            <a:prstDash val="solid"/>
          </a:ln>
          <a:effectLst/>
        </p:spPr>
        <p:txBody>
          <a:bodyPr rtlCol="0" anchor="ctr"/>
          <a:lstStyle/>
          <a:p>
            <a:pPr algn="ctr">
              <a:defRPr/>
            </a:pPr>
            <a:endParaRPr lang="en-US" sz="1200" b="1" kern="0" dirty="0">
              <a:solidFill>
                <a:srgbClr val="998C85">
                  <a:lumMod val="50000"/>
                </a:srgbClr>
              </a:solidFill>
              <a:latin typeface="+mj-lt"/>
              <a:cs typeface="Arial" pitchFamily="34" charset="0"/>
            </a:endParaRPr>
          </a:p>
        </p:txBody>
      </p:sp>
      <p:sp>
        <p:nvSpPr>
          <p:cNvPr id="24" name="Rectangle 8"/>
          <p:cNvSpPr/>
          <p:nvPr/>
        </p:nvSpPr>
        <p:spPr>
          <a:xfrm rot="10800000" flipH="1" flipV="1">
            <a:off x="7399283" y="5907315"/>
            <a:ext cx="1635001" cy="362234"/>
          </a:xfrm>
          <a:prstGeom prst="snipRoundRect">
            <a:avLst/>
          </a:prstGeom>
          <a:solidFill>
            <a:schemeClr val="bg1">
              <a:lumMod val="95000"/>
            </a:schemeClr>
          </a:solidFill>
          <a:ln w="317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87171" tIns="43585" rIns="87171" bIns="43585" rtlCol="0" anchor="ctr" anchorCtr="0"/>
          <a:lstStyle/>
          <a:p>
            <a:pPr algn="ctr">
              <a:spcAft>
                <a:spcPts val="1200"/>
              </a:spcAft>
            </a:pPr>
            <a:r>
              <a:rPr lang="en-US" sz="900" b="1" i="1" dirty="0">
                <a:solidFill>
                  <a:srgbClr val="000000"/>
                </a:solidFill>
              </a:rPr>
              <a:t>7+ proposals</a:t>
            </a:r>
          </a:p>
        </p:txBody>
      </p:sp>
      <p:cxnSp>
        <p:nvCxnSpPr>
          <p:cNvPr id="25" name="Curved Connector 24"/>
          <p:cNvCxnSpPr>
            <a:stCxn id="26" idx="6"/>
          </p:cNvCxnSpPr>
          <p:nvPr/>
        </p:nvCxnSpPr>
        <p:spPr>
          <a:xfrm>
            <a:off x="6869332" y="5716665"/>
            <a:ext cx="529950" cy="367463"/>
          </a:xfrm>
          <a:prstGeom prst="curvedConnector3">
            <a:avLst>
              <a:gd name="adj1" fmla="val 50000"/>
            </a:avLst>
          </a:prstGeom>
          <a:ln w="3175">
            <a:solidFill>
              <a:schemeClr val="accent5">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6781746" y="5674001"/>
            <a:ext cx="87586" cy="85326"/>
          </a:xfrm>
          <a:prstGeom prst="ellipse">
            <a:avLst/>
          </a:prstGeom>
          <a:solidFill>
            <a:schemeClr val="bg1">
              <a:lumMod val="95000"/>
            </a:schemeClr>
          </a:solidFill>
          <a:ln w="3175" cap="flat" cmpd="sng" algn="ctr">
            <a:solidFill>
              <a:schemeClr val="accent5">
                <a:lumMod val="75000"/>
              </a:schemeClr>
            </a:solidFill>
            <a:prstDash val="solid"/>
          </a:ln>
          <a:effectLst/>
        </p:spPr>
        <p:txBody>
          <a:bodyPr rtlCol="0" anchor="ctr"/>
          <a:lstStyle/>
          <a:p>
            <a:pPr algn="ctr">
              <a:defRPr/>
            </a:pPr>
            <a:endParaRPr lang="en-US" sz="1200" b="1" kern="0" dirty="0">
              <a:solidFill>
                <a:srgbClr val="998C85">
                  <a:lumMod val="50000"/>
                </a:srgbClr>
              </a:solidFill>
              <a:latin typeface="+mj-lt"/>
              <a:cs typeface="Arial" pitchFamily="34" charset="0"/>
            </a:endParaRPr>
          </a:p>
        </p:txBody>
      </p:sp>
      <p:sp>
        <p:nvSpPr>
          <p:cNvPr id="27" name="Ellipse 35"/>
          <p:cNvSpPr/>
          <p:nvPr/>
        </p:nvSpPr>
        <p:spPr bwMode="auto">
          <a:xfrm>
            <a:off x="1271464" y="1830984"/>
            <a:ext cx="839828" cy="750801"/>
          </a:xfrm>
          <a:prstGeom prst="ellipse">
            <a:avLst/>
          </a:prstGeom>
          <a:solidFill>
            <a:schemeClr val="bg1"/>
          </a:solidFill>
          <a:ln w="63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pPr>
            <a:r>
              <a:rPr lang="fr-FR" sz="1600" b="1" dirty="0">
                <a:solidFill>
                  <a:schemeClr val="tx2">
                    <a:lumMod val="50000"/>
                  </a:schemeClr>
                </a:solidFill>
                <a:cs typeface="Arial" charset="0"/>
              </a:rPr>
              <a:t>+1000</a:t>
            </a:r>
          </a:p>
        </p:txBody>
      </p:sp>
      <p:sp>
        <p:nvSpPr>
          <p:cNvPr id="28" name="Ellipse 36"/>
          <p:cNvSpPr/>
          <p:nvPr/>
        </p:nvSpPr>
        <p:spPr bwMode="auto">
          <a:xfrm>
            <a:off x="5880138" y="3655858"/>
            <a:ext cx="650259" cy="607625"/>
          </a:xfrm>
          <a:prstGeom prst="ellipse">
            <a:avLst/>
          </a:prstGeom>
          <a:solidFill>
            <a:schemeClr val="bg1"/>
          </a:solidFill>
          <a:ln w="63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pPr>
            <a:r>
              <a:rPr lang="fr-FR" sz="1600" b="1" dirty="0">
                <a:solidFill>
                  <a:schemeClr val="tx2">
                    <a:lumMod val="50000"/>
                  </a:schemeClr>
                </a:solidFill>
                <a:cs typeface="Arial" charset="0"/>
              </a:rPr>
              <a:t>+100</a:t>
            </a:r>
          </a:p>
        </p:txBody>
      </p:sp>
      <p:sp>
        <p:nvSpPr>
          <p:cNvPr id="29" name="Ellipse 40"/>
          <p:cNvSpPr/>
          <p:nvPr/>
        </p:nvSpPr>
        <p:spPr bwMode="auto">
          <a:xfrm>
            <a:off x="10073645" y="5388237"/>
            <a:ext cx="650259" cy="607625"/>
          </a:xfrm>
          <a:prstGeom prst="ellipse">
            <a:avLst/>
          </a:prstGeom>
          <a:solidFill>
            <a:schemeClr val="bg1"/>
          </a:solidFill>
          <a:ln w="63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pPr>
            <a:r>
              <a:rPr lang="fr-FR" sz="1600" b="1" dirty="0">
                <a:solidFill>
                  <a:schemeClr val="tx2">
                    <a:lumMod val="50000"/>
                  </a:schemeClr>
                </a:solidFill>
                <a:cs typeface="Arial" charset="0"/>
              </a:rPr>
              <a:t>+15</a:t>
            </a:r>
          </a:p>
        </p:txBody>
      </p:sp>
    </p:spTree>
    <p:extLst>
      <p:ext uri="{BB962C8B-B14F-4D97-AF65-F5344CB8AC3E}">
        <p14:creationId xmlns:p14="http://schemas.microsoft.com/office/powerpoint/2010/main" val="4200322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AD"/>
                </a:solidFill>
              </a:rPr>
              <a:t>Blockchain Credentials</a:t>
            </a:r>
            <a:br>
              <a:rPr lang="en-US" dirty="0">
                <a:solidFill>
                  <a:srgbClr val="0070AD"/>
                </a:solidFill>
              </a:rPr>
            </a:br>
            <a:r>
              <a:rPr lang="en-US" sz="1800" i="1" dirty="0">
                <a:solidFill>
                  <a:srgbClr val="0070AD"/>
                </a:solidFill>
              </a:rPr>
              <a:t>Portfolio of Proof of Concepts</a:t>
            </a:r>
            <a:endParaRPr lang="en-US" dirty="0">
              <a:solidFill>
                <a:srgbClr val="0070AD"/>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824652821"/>
              </p:ext>
            </p:extLst>
          </p:nvPr>
        </p:nvGraphicFramePr>
        <p:xfrm>
          <a:off x="1308099" y="1406957"/>
          <a:ext cx="9537701" cy="4872703"/>
        </p:xfrm>
        <a:graphic>
          <a:graphicData uri="http://schemas.openxmlformats.org/drawingml/2006/table">
            <a:tbl>
              <a:tblPr/>
              <a:tblGrid>
                <a:gridCol w="424489">
                  <a:extLst>
                    <a:ext uri="{9D8B030D-6E8A-4147-A177-3AD203B41FA5}">
                      <a16:colId xmlns="" xmlns:a16="http://schemas.microsoft.com/office/drawing/2014/main" val="20000"/>
                    </a:ext>
                  </a:extLst>
                </a:gridCol>
                <a:gridCol w="718513">
                  <a:extLst>
                    <a:ext uri="{9D8B030D-6E8A-4147-A177-3AD203B41FA5}">
                      <a16:colId xmlns="" xmlns:a16="http://schemas.microsoft.com/office/drawing/2014/main" val="20001"/>
                    </a:ext>
                  </a:extLst>
                </a:gridCol>
                <a:gridCol w="647700">
                  <a:extLst>
                    <a:ext uri="{9D8B030D-6E8A-4147-A177-3AD203B41FA5}">
                      <a16:colId xmlns="" xmlns:a16="http://schemas.microsoft.com/office/drawing/2014/main" val="20002"/>
                    </a:ext>
                  </a:extLst>
                </a:gridCol>
                <a:gridCol w="4576609">
                  <a:extLst>
                    <a:ext uri="{9D8B030D-6E8A-4147-A177-3AD203B41FA5}">
                      <a16:colId xmlns="" xmlns:a16="http://schemas.microsoft.com/office/drawing/2014/main" val="20003"/>
                    </a:ext>
                  </a:extLst>
                </a:gridCol>
                <a:gridCol w="643091">
                  <a:extLst>
                    <a:ext uri="{9D8B030D-6E8A-4147-A177-3AD203B41FA5}">
                      <a16:colId xmlns="" xmlns:a16="http://schemas.microsoft.com/office/drawing/2014/main" val="20004"/>
                    </a:ext>
                  </a:extLst>
                </a:gridCol>
                <a:gridCol w="393700">
                  <a:extLst>
                    <a:ext uri="{9D8B030D-6E8A-4147-A177-3AD203B41FA5}">
                      <a16:colId xmlns="" xmlns:a16="http://schemas.microsoft.com/office/drawing/2014/main" val="20005"/>
                    </a:ext>
                  </a:extLst>
                </a:gridCol>
                <a:gridCol w="355600">
                  <a:extLst>
                    <a:ext uri="{9D8B030D-6E8A-4147-A177-3AD203B41FA5}">
                      <a16:colId xmlns="" xmlns:a16="http://schemas.microsoft.com/office/drawing/2014/main" val="20006"/>
                    </a:ext>
                  </a:extLst>
                </a:gridCol>
                <a:gridCol w="531067">
                  <a:extLst>
                    <a:ext uri="{9D8B030D-6E8A-4147-A177-3AD203B41FA5}">
                      <a16:colId xmlns="" xmlns:a16="http://schemas.microsoft.com/office/drawing/2014/main" val="20007"/>
                    </a:ext>
                  </a:extLst>
                </a:gridCol>
                <a:gridCol w="623466">
                  <a:extLst>
                    <a:ext uri="{9D8B030D-6E8A-4147-A177-3AD203B41FA5}">
                      <a16:colId xmlns="" xmlns:a16="http://schemas.microsoft.com/office/drawing/2014/main" val="20008"/>
                    </a:ext>
                  </a:extLst>
                </a:gridCol>
                <a:gridCol w="623466">
                  <a:extLst>
                    <a:ext uri="{9D8B030D-6E8A-4147-A177-3AD203B41FA5}">
                      <a16:colId xmlns="" xmlns:a16="http://schemas.microsoft.com/office/drawing/2014/main" val="20009"/>
                    </a:ext>
                  </a:extLst>
                </a:gridCol>
              </a:tblGrid>
              <a:tr h="218644">
                <a:tc rowSpan="2">
                  <a:txBody>
                    <a:bodyPr/>
                    <a:lstStyle/>
                    <a:p>
                      <a:pPr algn="ctr" fontAlgn="ctr"/>
                      <a:r>
                        <a:rPr lang="en-US" sz="700" b="1" i="0" u="none" strike="noStrike" dirty="0">
                          <a:solidFill>
                            <a:srgbClr val="FFFFFF"/>
                          </a:solidFill>
                          <a:effectLst/>
                          <a:latin typeface="Arial" panose="020B0604020202020204" pitchFamily="34" charset="0"/>
                        </a:rPr>
                        <a:t>Count of POCs</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8C7"/>
                    </a:solidFill>
                  </a:tcPr>
                </a:tc>
                <a:tc rowSpan="2">
                  <a:txBody>
                    <a:bodyPr/>
                    <a:lstStyle/>
                    <a:p>
                      <a:pPr algn="ctr" fontAlgn="ctr"/>
                      <a:r>
                        <a:rPr lang="en-US" sz="700" b="1" i="0" u="none" strike="noStrike" dirty="0">
                          <a:solidFill>
                            <a:srgbClr val="FFFFFF"/>
                          </a:solidFill>
                          <a:effectLst/>
                          <a:latin typeface="Arial" panose="020B0604020202020204" pitchFamily="34" charset="0"/>
                        </a:rPr>
                        <a:t>DOMAIN</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8C7"/>
                    </a:solidFill>
                  </a:tcPr>
                </a:tc>
                <a:tc rowSpan="2">
                  <a:txBody>
                    <a:bodyPr/>
                    <a:lstStyle/>
                    <a:p>
                      <a:pPr algn="ctr" fontAlgn="ctr"/>
                      <a:r>
                        <a:rPr lang="en-US" sz="700" b="1" i="0" u="none" strike="noStrike" dirty="0">
                          <a:solidFill>
                            <a:srgbClr val="FFFFFF"/>
                          </a:solidFill>
                          <a:effectLst/>
                          <a:latin typeface="Arial" panose="020B0604020202020204" pitchFamily="34" charset="0"/>
                        </a:rPr>
                        <a:t>TOPIC</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8C7"/>
                    </a:solidFill>
                  </a:tcPr>
                </a:tc>
                <a:tc rowSpan="2">
                  <a:txBody>
                    <a:bodyPr/>
                    <a:lstStyle/>
                    <a:p>
                      <a:pPr algn="ctr" fontAlgn="ctr"/>
                      <a:r>
                        <a:rPr lang="en-US" sz="700" b="1" i="0" u="none" strike="noStrike" dirty="0">
                          <a:solidFill>
                            <a:srgbClr val="FFFFFF"/>
                          </a:solidFill>
                          <a:effectLst/>
                          <a:latin typeface="Arial" panose="020B0604020202020204" pitchFamily="34" charset="0"/>
                        </a:rPr>
                        <a:t>Description</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8C7"/>
                    </a:solidFill>
                  </a:tcPr>
                </a:tc>
                <a:tc rowSpan="2">
                  <a:txBody>
                    <a:bodyPr/>
                    <a:lstStyle/>
                    <a:p>
                      <a:pPr algn="ctr" fontAlgn="ctr"/>
                      <a:r>
                        <a:rPr lang="en-US" sz="700" b="1" i="0" u="none" strike="noStrike" dirty="0">
                          <a:solidFill>
                            <a:srgbClr val="FFFFFF"/>
                          </a:solidFill>
                          <a:effectLst/>
                          <a:latin typeface="Arial" panose="020B0604020202020204" pitchFamily="34" charset="0"/>
                        </a:rPr>
                        <a:t> Development Team</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8C7"/>
                    </a:solidFill>
                  </a:tcPr>
                </a:tc>
                <a:tc>
                  <a:txBody>
                    <a:bodyPr/>
                    <a:lstStyle/>
                    <a:p>
                      <a:pPr algn="ctr" fontAlgn="ctr"/>
                      <a:r>
                        <a:rPr lang="en-US" sz="700" b="1" i="0" u="none" strike="noStrike" dirty="0">
                          <a:solidFill>
                            <a:srgbClr val="FFFFFF"/>
                          </a:solidFill>
                          <a:effectLst/>
                          <a:latin typeface="Arial" panose="020B0604020202020204" pitchFamily="34" charset="0"/>
                        </a:rPr>
                        <a:t>Hyperledger</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8C7"/>
                    </a:solidFill>
                  </a:tcPr>
                </a:tc>
                <a:tc rowSpan="2">
                  <a:txBody>
                    <a:bodyPr/>
                    <a:lstStyle/>
                    <a:p>
                      <a:pPr algn="ctr" fontAlgn="ctr"/>
                      <a:r>
                        <a:rPr lang="en-US" sz="700" b="1" i="0" u="none" strike="noStrike" dirty="0">
                          <a:solidFill>
                            <a:srgbClr val="FFFFFF"/>
                          </a:solidFill>
                          <a:effectLst/>
                          <a:latin typeface="Arial" panose="020B0604020202020204" pitchFamily="34" charset="0"/>
                        </a:rPr>
                        <a:t>CORDA</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8C7"/>
                    </a:solidFill>
                  </a:tcPr>
                </a:tc>
                <a:tc rowSpan="2">
                  <a:txBody>
                    <a:bodyPr/>
                    <a:lstStyle/>
                    <a:p>
                      <a:pPr algn="ctr" fontAlgn="ctr"/>
                      <a:r>
                        <a:rPr lang="en-US" sz="700" b="1" i="0" u="none" strike="noStrike" dirty="0">
                          <a:solidFill>
                            <a:srgbClr val="FFFFFF"/>
                          </a:solidFill>
                          <a:effectLst/>
                          <a:latin typeface="Arial" panose="020B0604020202020204" pitchFamily="34" charset="0"/>
                        </a:rPr>
                        <a:t>Ethereum</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8C7"/>
                    </a:solidFill>
                  </a:tcPr>
                </a:tc>
                <a:tc rowSpan="2">
                  <a:txBody>
                    <a:bodyPr/>
                    <a:lstStyle/>
                    <a:p>
                      <a:pPr algn="ctr" fontAlgn="ctr"/>
                      <a:r>
                        <a:rPr lang="en-US" sz="700" b="1" i="0" u="none" strike="noStrike" dirty="0">
                          <a:solidFill>
                            <a:srgbClr val="FFFFFF"/>
                          </a:solidFill>
                          <a:effectLst/>
                          <a:latin typeface="Arial" panose="020B0604020202020204" pitchFamily="34" charset="0"/>
                        </a:rPr>
                        <a:t>BigchainDB</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8C7"/>
                    </a:solidFill>
                  </a:tcPr>
                </a:tc>
                <a:tc rowSpan="2">
                  <a:txBody>
                    <a:bodyPr/>
                    <a:lstStyle/>
                    <a:p>
                      <a:pPr algn="ctr" fontAlgn="ctr"/>
                      <a:r>
                        <a:rPr lang="en-US" sz="700" b="1" i="0" u="none" strike="noStrike" dirty="0">
                          <a:solidFill>
                            <a:srgbClr val="FFFFFF"/>
                          </a:solidFill>
                          <a:effectLst/>
                          <a:latin typeface="Arial" panose="020B0604020202020204" pitchFamily="34" charset="0"/>
                        </a:rPr>
                        <a:t>Bitcoin</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8C7"/>
                    </a:solidFill>
                  </a:tcPr>
                </a:tc>
                <a:extLst>
                  <a:ext uri="{0D108BD9-81ED-4DB2-BD59-A6C34878D82A}">
                    <a16:rowId xmlns="" xmlns:a16="http://schemas.microsoft.com/office/drawing/2014/main" val="10000"/>
                  </a:ext>
                </a:extLst>
              </a:tr>
              <a:tr h="12327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b="1" i="0" u="none" strike="noStrike" dirty="0">
                          <a:solidFill>
                            <a:srgbClr val="FFFFFF"/>
                          </a:solidFill>
                          <a:effectLst/>
                          <a:latin typeface="Arial" panose="020B0604020202020204" pitchFamily="34" charset="0"/>
                        </a:rPr>
                        <a:t>FABRIC</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8C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1"/>
                  </a:ext>
                </a:extLst>
              </a:tr>
              <a:tr h="327309">
                <a:tc>
                  <a:txBody>
                    <a:bodyPr/>
                    <a:lstStyle/>
                    <a:p>
                      <a:pPr algn="ctr" fontAlgn="ctr"/>
                      <a:r>
                        <a:rPr lang="en-US" sz="700" b="1" i="0" u="none" strike="noStrike" dirty="0">
                          <a:solidFill>
                            <a:schemeClr val="tx1"/>
                          </a:solidFill>
                          <a:effectLst/>
                          <a:latin typeface="Arial" panose="020B0604020202020204" pitchFamily="34" charset="0"/>
                        </a:rPr>
                        <a:t>1</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rowSpan="2">
                  <a:txBody>
                    <a:bodyPr/>
                    <a:lstStyle/>
                    <a:p>
                      <a:pPr algn="ctr" fontAlgn="ctr"/>
                      <a:r>
                        <a:rPr lang="en-US" sz="700" b="1" i="0" u="none" strike="noStrike" dirty="0">
                          <a:solidFill>
                            <a:schemeClr val="tx1"/>
                          </a:solidFill>
                          <a:effectLst/>
                          <a:latin typeface="Arial" panose="020B0604020202020204" pitchFamily="34" charset="0"/>
                        </a:rPr>
                        <a:t>PAYMENTS</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a:txBody>
                    <a:bodyPr/>
                    <a:lstStyle/>
                    <a:p>
                      <a:pPr algn="ctr" fontAlgn="ctr"/>
                      <a:r>
                        <a:rPr lang="en-US" sz="700" b="0" i="0" u="none" strike="noStrike" dirty="0">
                          <a:solidFill>
                            <a:schemeClr val="tx1"/>
                          </a:solidFill>
                          <a:effectLst/>
                          <a:latin typeface="Arial" panose="020B0604020202020204" pitchFamily="34" charset="0"/>
                        </a:rPr>
                        <a:t>LOYALTY</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Digital Loyalty Tokens Platform that enables multi-tenant, cross-platform collaboration and a de-centralized exchange for easy and quick conversion of Loyalty tokens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CoE Pune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chemeClr val="tx1"/>
                          </a:solidFill>
                          <a:effectLst/>
                          <a:latin typeface="Arial" panose="020B060402020202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327309">
                <a:tc>
                  <a:txBody>
                    <a:bodyPr/>
                    <a:lstStyle/>
                    <a:p>
                      <a:pPr algn="ctr" fontAlgn="ctr"/>
                      <a:r>
                        <a:rPr lang="en-US" sz="700" b="1" i="0" u="none" strike="noStrike" dirty="0">
                          <a:solidFill>
                            <a:schemeClr val="tx1"/>
                          </a:solidFill>
                          <a:effectLst/>
                          <a:latin typeface="Arial" panose="020B0604020202020204" pitchFamily="34" charset="0"/>
                        </a:rPr>
                        <a:t>2</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vMerge="1">
                  <a:txBody>
                    <a:bodyPr/>
                    <a:lstStyle/>
                    <a:p>
                      <a:endParaRPr lang="en-US"/>
                    </a:p>
                  </a:txBody>
                  <a:tcPr/>
                </a:tc>
                <a:tc>
                  <a:txBody>
                    <a:bodyPr/>
                    <a:lstStyle/>
                    <a:p>
                      <a:pPr algn="ctr" fontAlgn="ctr"/>
                      <a:r>
                        <a:rPr lang="en-US" sz="700" b="0" i="0" u="none" strike="noStrike" dirty="0">
                          <a:solidFill>
                            <a:schemeClr val="tx1"/>
                          </a:solidFill>
                          <a:effectLst/>
                          <a:latin typeface="Arial" panose="020B0604020202020204" pitchFamily="34" charset="0"/>
                        </a:rPr>
                        <a:t>PSD2 Compliance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Blockchain solution for Payment Service Directory 2 (PSD2) targets to create a common framework and standard for Third Parties and Financial Institutions to authorize transactions between 2 parties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Benelux</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433578">
                <a:tc>
                  <a:txBody>
                    <a:bodyPr/>
                    <a:lstStyle/>
                    <a:p>
                      <a:pPr algn="ctr" fontAlgn="ctr"/>
                      <a:r>
                        <a:rPr lang="en-US" sz="700" b="1" i="0" u="none" strike="noStrike" dirty="0">
                          <a:solidFill>
                            <a:schemeClr val="tx1"/>
                          </a:solidFill>
                          <a:effectLst/>
                          <a:latin typeface="Arial" panose="020B0604020202020204" pitchFamily="34" charset="0"/>
                        </a:rPr>
                        <a:t>3</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a:txBody>
                    <a:bodyPr/>
                    <a:lstStyle/>
                    <a:p>
                      <a:pPr algn="ctr" fontAlgn="ctr"/>
                      <a:r>
                        <a:rPr lang="en-US" sz="700" b="1" i="0" u="none" strike="noStrike" dirty="0">
                          <a:solidFill>
                            <a:schemeClr val="tx1"/>
                          </a:solidFill>
                          <a:effectLst/>
                          <a:latin typeface="Arial" panose="020B0604020202020204" pitchFamily="34" charset="0"/>
                        </a:rPr>
                        <a:t>KYC</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a:txBody>
                    <a:bodyPr/>
                    <a:lstStyle/>
                    <a:p>
                      <a:pPr algn="ctr" fontAlgn="ctr"/>
                      <a:r>
                        <a:rPr lang="en-US" sz="700" b="0" i="0" u="none" strike="noStrike" dirty="0">
                          <a:solidFill>
                            <a:schemeClr val="tx1"/>
                          </a:solidFill>
                          <a:effectLst/>
                          <a:latin typeface="Arial" panose="020B0604020202020204" pitchFamily="34" charset="0"/>
                        </a:rPr>
                        <a:t>Know Your Customer</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Using blockchain the customers KYC details will be shared across all banks / intra-bank departments and every banks / intra-bank department will have same master copy of KYC data as others. This solution is developed in both Hyperledger Fabric and R3 Corda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CoE Pune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chemeClr val="tx1"/>
                          </a:solidFill>
                          <a:effectLst/>
                          <a:latin typeface="Arial" panose="020B060402020202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433578">
                <a:tc>
                  <a:txBody>
                    <a:bodyPr/>
                    <a:lstStyle/>
                    <a:p>
                      <a:pPr algn="ctr" fontAlgn="ctr"/>
                      <a:r>
                        <a:rPr lang="en-US" sz="700" b="1" i="0" u="none" strike="noStrike" dirty="0">
                          <a:solidFill>
                            <a:schemeClr val="tx1"/>
                          </a:solidFill>
                          <a:effectLst/>
                          <a:latin typeface="Arial" panose="020B0604020202020204" pitchFamily="34" charset="0"/>
                        </a:rPr>
                        <a:t>4</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rowSpan="2">
                  <a:txBody>
                    <a:bodyPr/>
                    <a:lstStyle/>
                    <a:p>
                      <a:pPr algn="ctr" fontAlgn="ctr"/>
                      <a:r>
                        <a:rPr lang="en-US" sz="700" b="1" i="0" u="none" strike="noStrike" dirty="0">
                          <a:solidFill>
                            <a:schemeClr val="tx1"/>
                          </a:solidFill>
                          <a:effectLst/>
                          <a:latin typeface="Arial" panose="020B0604020202020204" pitchFamily="34" charset="0"/>
                        </a:rPr>
                        <a:t>TRADE FINANCE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a:txBody>
                    <a:bodyPr/>
                    <a:lstStyle/>
                    <a:p>
                      <a:pPr algn="ctr" fontAlgn="ctr"/>
                      <a:r>
                        <a:rPr lang="en-US" sz="700" b="0" i="0" u="none" strike="noStrike" dirty="0">
                          <a:solidFill>
                            <a:schemeClr val="tx1"/>
                          </a:solidFill>
                          <a:effectLst/>
                          <a:latin typeface="Arial" panose="020B0604020202020204" pitchFamily="34" charset="0"/>
                        </a:rPr>
                        <a:t>Trade Finance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This solution automates the still manual trade finance process by transforming letters of credit to smart contracts with automated payments, digitizing printed documents as metadata, and creating a record of ownership in each step such as bills of landing and storing them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CoE Pune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chemeClr val="tx1"/>
                          </a:solidFill>
                          <a:effectLst/>
                          <a:latin typeface="Arial" panose="020B060402020202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39847">
                <a:tc>
                  <a:txBody>
                    <a:bodyPr/>
                    <a:lstStyle/>
                    <a:p>
                      <a:pPr algn="ctr" fontAlgn="ctr"/>
                      <a:r>
                        <a:rPr lang="en-US" sz="700" b="1" i="0" u="none" strike="noStrike" dirty="0">
                          <a:solidFill>
                            <a:schemeClr val="tx1"/>
                          </a:solidFill>
                          <a:effectLst/>
                          <a:latin typeface="Arial" panose="020B0604020202020204" pitchFamily="34" charset="0"/>
                        </a:rPr>
                        <a:t>5</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vMerge="1">
                  <a:txBody>
                    <a:bodyPr/>
                    <a:lstStyle/>
                    <a:p>
                      <a:endParaRPr lang="en-US"/>
                    </a:p>
                  </a:txBody>
                  <a:tcPr/>
                </a:tc>
                <a:tc>
                  <a:txBody>
                    <a:bodyPr/>
                    <a:lstStyle/>
                    <a:p>
                      <a:pPr algn="ctr" fontAlgn="ctr"/>
                      <a:r>
                        <a:rPr lang="en-US" sz="700" b="0" i="0" u="none" strike="noStrike" dirty="0">
                          <a:solidFill>
                            <a:schemeClr val="tx1"/>
                          </a:solidFill>
                          <a:effectLst/>
                          <a:latin typeface="Arial" panose="020B0604020202020204" pitchFamily="34" charset="0"/>
                        </a:rPr>
                        <a:t>Trade Finance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A block chain-based Trade Finance Solution allows all the parties in the Trade Finance Value Chain ( Importer, Importers Bank, Exporter, Exporters Bank, Customs Office, Port Authorities, Shipping Companies ) to access the Trade Documents using a single platform and also enables faster processing of the transaction</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Bangalore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chemeClr val="tx1"/>
                          </a:solidFill>
                          <a:effectLst/>
                          <a:latin typeface="Arial" panose="020B060402020202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442080">
                <a:tc>
                  <a:txBody>
                    <a:bodyPr/>
                    <a:lstStyle/>
                    <a:p>
                      <a:pPr algn="ctr" fontAlgn="ctr"/>
                      <a:r>
                        <a:rPr lang="en-US" sz="700" b="1" i="0" u="none" strike="noStrike" dirty="0">
                          <a:solidFill>
                            <a:schemeClr val="tx1"/>
                          </a:solidFill>
                          <a:effectLst/>
                          <a:latin typeface="Arial" panose="020B0604020202020204" pitchFamily="34" charset="0"/>
                        </a:rPr>
                        <a:t>6</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rowSpan="2">
                  <a:txBody>
                    <a:bodyPr/>
                    <a:lstStyle/>
                    <a:p>
                      <a:pPr algn="ctr" fontAlgn="ctr"/>
                      <a:r>
                        <a:rPr lang="en-US" sz="700" b="1" i="0" u="none" strike="noStrike" dirty="0">
                          <a:solidFill>
                            <a:schemeClr val="tx1"/>
                          </a:solidFill>
                          <a:effectLst/>
                          <a:latin typeface="Arial" panose="020B0604020202020204" pitchFamily="34" charset="0"/>
                        </a:rPr>
                        <a:t>SUPPLY CHAIN MANAGEMENT</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a:txBody>
                    <a:bodyPr/>
                    <a:lstStyle/>
                    <a:p>
                      <a:pPr algn="ctr" fontAlgn="ctr"/>
                      <a:r>
                        <a:rPr lang="en-US" sz="700" b="0" i="0" u="none" strike="noStrike" dirty="0">
                          <a:solidFill>
                            <a:schemeClr val="tx1"/>
                          </a:solidFill>
                          <a:effectLst/>
                          <a:latin typeface="Arial" panose="020B0604020202020204" pitchFamily="34" charset="0"/>
                        </a:rPr>
                        <a:t>Supply Chain Management</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Supply Chain Management Corda (Project with industry company)</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Benelux</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chemeClr val="tx1"/>
                          </a:solidFill>
                          <a:effectLst/>
                          <a:latin typeface="Arial" panose="020B060402020202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191285">
                <a:tc>
                  <a:txBody>
                    <a:bodyPr/>
                    <a:lstStyle/>
                    <a:p>
                      <a:pPr algn="ctr" fontAlgn="ctr"/>
                      <a:r>
                        <a:rPr lang="en-US" sz="700" b="1" i="0" u="none" strike="noStrike" dirty="0">
                          <a:solidFill>
                            <a:schemeClr val="tx1"/>
                          </a:solidFill>
                          <a:effectLst/>
                          <a:latin typeface="Arial" panose="020B0604020202020204" pitchFamily="34" charset="0"/>
                        </a:rPr>
                        <a:t>7</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vMerge="1">
                  <a:txBody>
                    <a:bodyPr/>
                    <a:lstStyle/>
                    <a:p>
                      <a:endParaRPr lang="en-US"/>
                    </a:p>
                  </a:txBody>
                  <a:tcPr/>
                </a:tc>
                <a:tc>
                  <a:txBody>
                    <a:bodyPr/>
                    <a:lstStyle/>
                    <a:p>
                      <a:pPr algn="ctr" fontAlgn="ctr"/>
                      <a:r>
                        <a:rPr lang="en-US" sz="700" b="0" i="0" u="none" strike="noStrike" dirty="0">
                          <a:solidFill>
                            <a:schemeClr val="tx1"/>
                          </a:solidFill>
                          <a:effectLst/>
                          <a:latin typeface="Arial" panose="020B0604020202020204" pitchFamily="34" charset="0"/>
                        </a:rPr>
                        <a:t>Smart Logistics</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Smart logistics Bitcoin (POC internal)</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Benelux</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chemeClr val="tx1"/>
                          </a:solidFill>
                          <a:effectLst/>
                          <a:latin typeface="Arial" panose="020B060402020202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433578">
                <a:tc>
                  <a:txBody>
                    <a:bodyPr/>
                    <a:lstStyle/>
                    <a:p>
                      <a:pPr algn="ctr" fontAlgn="ctr"/>
                      <a:r>
                        <a:rPr lang="en-US" sz="700" b="1" i="0" u="none" strike="noStrike" dirty="0">
                          <a:solidFill>
                            <a:schemeClr val="tx1"/>
                          </a:solidFill>
                          <a:effectLst/>
                          <a:latin typeface="Arial" panose="020B0604020202020204" pitchFamily="34" charset="0"/>
                        </a:rPr>
                        <a:t>8</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rowSpan="3">
                  <a:txBody>
                    <a:bodyPr/>
                    <a:lstStyle/>
                    <a:p>
                      <a:pPr algn="ctr" fontAlgn="ctr"/>
                      <a:r>
                        <a:rPr lang="en-US" sz="700" b="1" i="0" u="none" strike="noStrike" dirty="0">
                          <a:solidFill>
                            <a:schemeClr val="tx1"/>
                          </a:solidFill>
                          <a:effectLst/>
                          <a:latin typeface="Arial" panose="020B0604020202020204" pitchFamily="34" charset="0"/>
                        </a:rPr>
                        <a:t>BANKING</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a:txBody>
                    <a:bodyPr/>
                    <a:lstStyle/>
                    <a:p>
                      <a:pPr algn="ctr" fontAlgn="ctr"/>
                      <a:r>
                        <a:rPr lang="en-US" sz="700" b="0" i="0" u="none" strike="noStrike" dirty="0">
                          <a:solidFill>
                            <a:schemeClr val="tx1"/>
                          </a:solidFill>
                          <a:effectLst/>
                          <a:latin typeface="Arial" panose="020B0604020202020204" pitchFamily="34" charset="0"/>
                        </a:rPr>
                        <a:t>Private Securities</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Private Securities Blockchain solution enables Capital Markets firms to create Digital Assets for Private Securities and automates the Master Order Book, Corporate Action and Exchange of Digital Securities, with the direct and immediate access and oversight of State Regulatory Bodies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Bangalore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chemeClr val="tx1"/>
                          </a:solidFill>
                          <a:effectLst/>
                          <a:latin typeface="Arial" panose="020B060402020202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327309">
                <a:tc>
                  <a:txBody>
                    <a:bodyPr/>
                    <a:lstStyle/>
                    <a:p>
                      <a:pPr algn="ctr" fontAlgn="ctr"/>
                      <a:r>
                        <a:rPr lang="en-US" sz="700" b="1" i="0" u="none" strike="noStrike" dirty="0">
                          <a:solidFill>
                            <a:schemeClr val="tx1"/>
                          </a:solidFill>
                          <a:effectLst/>
                          <a:latin typeface="Arial" panose="020B0604020202020204" pitchFamily="34" charset="0"/>
                        </a:rPr>
                        <a:t>9</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vMerge="1">
                  <a:txBody>
                    <a:bodyPr/>
                    <a:lstStyle/>
                    <a:p>
                      <a:endParaRPr lang="en-US"/>
                    </a:p>
                  </a:txBody>
                  <a:tcPr/>
                </a:tc>
                <a:tc>
                  <a:txBody>
                    <a:bodyPr/>
                    <a:lstStyle/>
                    <a:p>
                      <a:pPr algn="ctr" fontAlgn="ctr"/>
                      <a:r>
                        <a:rPr lang="en-US" sz="700" b="0" i="0" u="none" strike="noStrike" dirty="0">
                          <a:solidFill>
                            <a:schemeClr val="tx1"/>
                          </a:solidFill>
                          <a:effectLst/>
                          <a:latin typeface="Arial" panose="020B0604020202020204" pitchFamily="34" charset="0"/>
                        </a:rPr>
                        <a:t>Syndicated Lending</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A de-centralized solution that brings a common digital platform to a small group of stakeholders (Lead Bank, Participating Bank and Borrower) to increase efficiency (conversion from paper to digital)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Bangalore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chemeClr val="tx1"/>
                          </a:solidFill>
                          <a:effectLst/>
                          <a:latin typeface="Arial" panose="020B060402020202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191285">
                <a:tc>
                  <a:txBody>
                    <a:bodyPr/>
                    <a:lstStyle/>
                    <a:p>
                      <a:pPr algn="ctr" fontAlgn="ctr"/>
                      <a:r>
                        <a:rPr lang="en-US" sz="700" b="1" i="0" u="none" strike="noStrike" dirty="0">
                          <a:solidFill>
                            <a:schemeClr val="tx1"/>
                          </a:solidFill>
                          <a:effectLst/>
                          <a:latin typeface="Arial" panose="020B0604020202020204" pitchFamily="34" charset="0"/>
                        </a:rPr>
                        <a:t>10</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vMerge="1">
                  <a:txBody>
                    <a:bodyPr/>
                    <a:lstStyle/>
                    <a:p>
                      <a:endParaRPr lang="en-US"/>
                    </a:p>
                  </a:txBody>
                  <a:tcPr/>
                </a:tc>
                <a:tc>
                  <a:txBody>
                    <a:bodyPr/>
                    <a:lstStyle/>
                    <a:p>
                      <a:pPr algn="ctr" fontAlgn="ctr"/>
                      <a:r>
                        <a:rPr lang="en-US" sz="700" b="0" i="0" u="none" strike="noStrike" dirty="0">
                          <a:solidFill>
                            <a:schemeClr val="tx1"/>
                          </a:solidFill>
                          <a:effectLst/>
                          <a:latin typeface="Arial" panose="020B0604020202020204" pitchFamily="34" charset="0"/>
                        </a:rPr>
                        <a:t>Core banking</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Core Banking Ethereum (Project with large international bank)</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Benelux</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chemeClr val="tx1"/>
                          </a:solidFill>
                          <a:effectLst/>
                          <a:latin typeface="Arial" panose="020B060402020202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170031">
                <a:tc>
                  <a:txBody>
                    <a:bodyPr/>
                    <a:lstStyle/>
                    <a:p>
                      <a:pPr algn="ctr" fontAlgn="ctr"/>
                      <a:r>
                        <a:rPr lang="en-US" sz="700" b="1" i="0" u="none" strike="noStrike" dirty="0">
                          <a:solidFill>
                            <a:schemeClr val="tx1"/>
                          </a:solidFill>
                          <a:effectLst/>
                          <a:latin typeface="Arial" panose="020B0604020202020204" pitchFamily="34" charset="0"/>
                        </a:rPr>
                        <a:t>11</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rowSpan="2">
                  <a:txBody>
                    <a:bodyPr/>
                    <a:lstStyle/>
                    <a:p>
                      <a:pPr algn="ctr" fontAlgn="ctr"/>
                      <a:r>
                        <a:rPr lang="en-US" sz="700" b="1" i="0" u="none" strike="noStrike" dirty="0">
                          <a:solidFill>
                            <a:schemeClr val="tx1"/>
                          </a:solidFill>
                          <a:effectLst/>
                          <a:latin typeface="Arial" panose="020B0604020202020204" pitchFamily="34" charset="0"/>
                        </a:rPr>
                        <a:t>INSURANCE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a:txBody>
                    <a:bodyPr/>
                    <a:lstStyle/>
                    <a:p>
                      <a:pPr algn="ctr" fontAlgn="ctr"/>
                      <a:r>
                        <a:rPr lang="en-US" sz="700" b="0" i="0" u="none" strike="noStrike" dirty="0">
                          <a:solidFill>
                            <a:schemeClr val="tx1"/>
                          </a:solidFill>
                          <a:effectLst/>
                          <a:latin typeface="Arial" panose="020B0604020202020204" pitchFamily="34" charset="0"/>
                        </a:rPr>
                        <a:t>Insurance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Insurer/broker platform Corda (Project with consortium)</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Benelux</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r h="170031">
                <a:tc>
                  <a:txBody>
                    <a:bodyPr/>
                    <a:lstStyle/>
                    <a:p>
                      <a:pPr algn="ctr" fontAlgn="ctr"/>
                      <a:r>
                        <a:rPr lang="en-US" sz="700" b="1" i="0" u="none" strike="noStrike" dirty="0">
                          <a:solidFill>
                            <a:schemeClr val="tx1"/>
                          </a:solidFill>
                          <a:effectLst/>
                          <a:latin typeface="Arial" panose="020B0604020202020204" pitchFamily="34" charset="0"/>
                        </a:rPr>
                        <a:t>12</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vMerge="1">
                  <a:txBody>
                    <a:bodyPr/>
                    <a:lstStyle/>
                    <a:p>
                      <a:endParaRPr lang="en-US"/>
                    </a:p>
                  </a:txBody>
                  <a:tcPr/>
                </a:tc>
                <a:tc>
                  <a:txBody>
                    <a:bodyPr/>
                    <a:lstStyle/>
                    <a:p>
                      <a:pPr algn="ctr" fontAlgn="ctr"/>
                      <a:r>
                        <a:rPr lang="en-US" sz="700" b="0" i="0" u="none" strike="noStrike" dirty="0">
                          <a:solidFill>
                            <a:schemeClr val="tx1"/>
                          </a:solidFill>
                          <a:effectLst/>
                          <a:latin typeface="Arial" panose="020B0604020202020204" pitchFamily="34" charset="0"/>
                        </a:rPr>
                        <a:t>P2P Insurance</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P2P insurance Bitcoin (client project with insurer)</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Benelux</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3"/>
                  </a:ext>
                </a:extLst>
              </a:tr>
              <a:tr h="539847">
                <a:tc>
                  <a:txBody>
                    <a:bodyPr/>
                    <a:lstStyle/>
                    <a:p>
                      <a:pPr algn="ctr" fontAlgn="ctr"/>
                      <a:r>
                        <a:rPr lang="en-US" sz="700" b="1" i="0" u="none" strike="noStrike" dirty="0">
                          <a:solidFill>
                            <a:schemeClr val="tx1"/>
                          </a:solidFill>
                          <a:effectLst/>
                          <a:latin typeface="Arial" panose="020B0604020202020204" pitchFamily="34" charset="0"/>
                        </a:rPr>
                        <a:t>13</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a:txBody>
                    <a:bodyPr/>
                    <a:lstStyle/>
                    <a:p>
                      <a:pPr algn="ctr" fontAlgn="ctr"/>
                      <a:r>
                        <a:rPr lang="en-US" sz="700" b="1" i="0" u="none" strike="noStrike" dirty="0">
                          <a:solidFill>
                            <a:schemeClr val="tx1"/>
                          </a:solidFill>
                          <a:effectLst/>
                          <a:latin typeface="Arial" panose="020B0604020202020204" pitchFamily="34" charset="0"/>
                        </a:rPr>
                        <a:t>OTHERS</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FF"/>
                    </a:solidFill>
                  </a:tcPr>
                </a:tc>
                <a:tc>
                  <a:txBody>
                    <a:bodyPr/>
                    <a:lstStyle/>
                    <a:p>
                      <a:pPr algn="ctr" fontAlgn="ctr"/>
                      <a:r>
                        <a:rPr lang="en-US" sz="700" b="0" i="0" u="none" strike="noStrike" dirty="0">
                          <a:solidFill>
                            <a:schemeClr val="tx1"/>
                          </a:solidFill>
                          <a:effectLst/>
                          <a:latin typeface="Arial" panose="020B0604020202020204" pitchFamily="34" charset="0"/>
                        </a:rPr>
                        <a:t>Conflict-zone communication system</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White Flag 0.1 Application is the first version of a conflict-zone communication system proof of concept. This is the first version, in which the “Military Coalition” can send information about military operations to the network, or the “Aid Organization” can send information about humanitarian operations to the network.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Arial" panose="020B0604020202020204" pitchFamily="34" charset="0"/>
                        </a:rPr>
                        <a:t>Benelux</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chemeClr val="tx1"/>
                          </a:solidFill>
                          <a:effectLst/>
                          <a:latin typeface="Calibri" panose="020F0502020204030204" pitchFamily="34" charset="0"/>
                        </a:rPr>
                        <a:t> </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1" i="0" u="none" strike="noStrike" dirty="0">
                          <a:solidFill>
                            <a:schemeClr val="tx1"/>
                          </a:solidFill>
                          <a:effectLst/>
                          <a:latin typeface="Wingdings" panose="05000000000000000000" pitchFamily="2" charset="2"/>
                        </a:rPr>
                        <a:t>ü</a:t>
                      </a:r>
                    </a:p>
                  </a:txBody>
                  <a:tcPr marL="4251" marR="4251" marT="42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bl>
          </a:graphicData>
        </a:graphic>
      </p:graphicFrame>
    </p:spTree>
    <p:extLst>
      <p:ext uri="{BB962C8B-B14F-4D97-AF65-F5344CB8AC3E}">
        <p14:creationId xmlns:p14="http://schemas.microsoft.com/office/powerpoint/2010/main" val="2143154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 xmlns:a16="http://schemas.microsoft.com/office/drawing/2014/main" id="{11D07333-9A22-42AE-B970-BF1ACC405E5F}"/>
              </a:ext>
            </a:extLst>
          </p:cNvPr>
          <p:cNvGrpSpPr/>
          <p:nvPr/>
        </p:nvGrpSpPr>
        <p:grpSpPr>
          <a:xfrm>
            <a:off x="1000693" y="1572939"/>
            <a:ext cx="2762055" cy="2040051"/>
            <a:chOff x="3306770" y="4029086"/>
            <a:chExt cx="2762055" cy="2040051"/>
          </a:xfrm>
        </p:grpSpPr>
        <p:sp>
          <p:nvSpPr>
            <p:cNvPr id="17" name="TextBox 16">
              <a:extLst>
                <a:ext uri="{FF2B5EF4-FFF2-40B4-BE49-F238E27FC236}">
                  <a16:creationId xmlns="" xmlns:a16="http://schemas.microsoft.com/office/drawing/2014/main" id="{49820054-D26E-4EEB-87EA-8FE4FCDBB835}"/>
                </a:ext>
              </a:extLst>
            </p:cNvPr>
            <p:cNvSpPr txBox="1"/>
            <p:nvPr/>
          </p:nvSpPr>
          <p:spPr>
            <a:xfrm>
              <a:off x="3539323" y="4284033"/>
              <a:ext cx="2529502" cy="1785104"/>
            </a:xfrm>
            <a:prstGeom prst="rect">
              <a:avLst/>
            </a:prstGeom>
            <a:solidFill>
              <a:schemeClr val="bg2"/>
            </a:solidFill>
            <a:ln>
              <a:noFill/>
            </a:ln>
          </p:spPr>
          <p:txBody>
            <a:bodyPr wrap="square" rtlCol="0">
              <a:spAutoFit/>
            </a:bodyPr>
            <a:lstStyle/>
            <a:p>
              <a:pPr algn="ctr"/>
              <a:endParaRPr lang="en-US" sz="1000" b="1" dirty="0"/>
            </a:p>
            <a:p>
              <a:pPr algn="ctr"/>
              <a:r>
                <a:rPr lang="en-US" sz="1000" b="1" dirty="0"/>
                <a:t>Environments</a:t>
              </a:r>
            </a:p>
            <a:p>
              <a:endParaRPr lang="en-US" sz="1000" b="1" dirty="0"/>
            </a:p>
            <a:p>
              <a:pPr marL="742950" lvl="1" indent="-285750">
                <a:buFont typeface="Wingdings" panose="05000000000000000000" pitchFamily="2" charset="2"/>
                <a:buChar char="ü"/>
              </a:pPr>
              <a:r>
                <a:rPr lang="en-US" sz="1000" dirty="0"/>
                <a:t>NO SQL DBs</a:t>
              </a:r>
            </a:p>
            <a:p>
              <a:pPr marL="742950" lvl="1" indent="-285750">
                <a:buFont typeface="Wingdings" panose="05000000000000000000" pitchFamily="2" charset="2"/>
                <a:buChar char="ü"/>
              </a:pPr>
              <a:r>
                <a:rPr lang="en-US" sz="1000" dirty="0"/>
                <a:t>Docker Container </a:t>
              </a:r>
            </a:p>
            <a:p>
              <a:pPr marL="742950" lvl="1" indent="-285750">
                <a:buFont typeface="Wingdings" panose="05000000000000000000" pitchFamily="2" charset="2"/>
                <a:buChar char="ü"/>
              </a:pPr>
              <a:r>
                <a:rPr lang="en-US" sz="1000" dirty="0"/>
                <a:t>Swarm/ </a:t>
              </a:r>
              <a:r>
                <a:rPr lang="en-US" sz="1000" dirty="0" err="1"/>
                <a:t>Kubernetis</a:t>
              </a:r>
              <a:endParaRPr lang="en-US" sz="1000" dirty="0"/>
            </a:p>
            <a:p>
              <a:pPr marL="742950" lvl="1" indent="-285750">
                <a:buFont typeface="Wingdings" panose="05000000000000000000" pitchFamily="2" charset="2"/>
                <a:buChar char="ü"/>
              </a:pPr>
              <a:r>
                <a:rPr lang="en-US" sz="1000" dirty="0"/>
                <a:t>VMWare</a:t>
              </a:r>
            </a:p>
            <a:p>
              <a:pPr marL="742950" lvl="1" indent="-285750">
                <a:buFont typeface="Wingdings" panose="05000000000000000000" pitchFamily="2" charset="2"/>
                <a:buChar char="ü"/>
              </a:pPr>
              <a:r>
                <a:rPr lang="en-US" sz="1000" dirty="0"/>
                <a:t>AWS</a:t>
              </a:r>
            </a:p>
            <a:p>
              <a:pPr marL="742950" lvl="1" indent="-285750">
                <a:buFont typeface="Wingdings" panose="05000000000000000000" pitchFamily="2" charset="2"/>
                <a:buChar char="ü"/>
              </a:pPr>
              <a:r>
                <a:rPr lang="en-US" sz="1000" dirty="0"/>
                <a:t>IBM Bluemix</a:t>
              </a:r>
            </a:p>
            <a:p>
              <a:pPr marL="742950" lvl="1" indent="-285750">
                <a:buFont typeface="Wingdings" panose="05000000000000000000" pitchFamily="2" charset="2"/>
                <a:buChar char="ü"/>
              </a:pPr>
              <a:r>
                <a:rPr lang="en-US" sz="1000" dirty="0"/>
                <a:t>Azure/COCO</a:t>
              </a:r>
            </a:p>
            <a:p>
              <a:pPr lvl="1"/>
              <a:endParaRPr lang="en-US" sz="1000" dirty="0"/>
            </a:p>
          </p:txBody>
        </p:sp>
        <p:grpSp>
          <p:nvGrpSpPr>
            <p:cNvPr id="46" name="Group 25">
              <a:extLst>
                <a:ext uri="{FF2B5EF4-FFF2-40B4-BE49-F238E27FC236}">
                  <a16:creationId xmlns="" xmlns:a16="http://schemas.microsoft.com/office/drawing/2014/main" id="{E045FA7C-DFFE-4325-BFB3-B09EF4E8AEFF}"/>
                </a:ext>
              </a:extLst>
            </p:cNvPr>
            <p:cNvGrpSpPr>
              <a:grpSpLocks noChangeAspect="1"/>
            </p:cNvGrpSpPr>
            <p:nvPr/>
          </p:nvGrpSpPr>
          <p:grpSpPr bwMode="auto">
            <a:xfrm>
              <a:off x="3306770" y="4029086"/>
              <a:ext cx="682873" cy="640080"/>
              <a:chOff x="-374" y="-489"/>
              <a:chExt cx="1133" cy="1062"/>
            </a:xfrm>
          </p:grpSpPr>
          <p:sp>
            <p:nvSpPr>
              <p:cNvPr id="47" name="Freeform 26">
                <a:extLst>
                  <a:ext uri="{FF2B5EF4-FFF2-40B4-BE49-F238E27FC236}">
                    <a16:creationId xmlns="" xmlns:a16="http://schemas.microsoft.com/office/drawing/2014/main" id="{7541759A-75AE-4C74-9DD8-95BD9A577712}"/>
                  </a:ext>
                </a:extLst>
              </p:cNvPr>
              <p:cNvSpPr>
                <a:spLocks/>
              </p:cNvSpPr>
              <p:nvPr/>
            </p:nvSpPr>
            <p:spPr bwMode="auto">
              <a:xfrm>
                <a:off x="-374" y="-489"/>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000"/>
              </a:p>
            </p:txBody>
          </p:sp>
          <p:sp>
            <p:nvSpPr>
              <p:cNvPr id="48" name="Freeform 27">
                <a:extLst>
                  <a:ext uri="{FF2B5EF4-FFF2-40B4-BE49-F238E27FC236}">
                    <a16:creationId xmlns="" xmlns:a16="http://schemas.microsoft.com/office/drawing/2014/main" id="{B2331433-8D10-4B6B-80C6-5B2F049B471D}"/>
                  </a:ext>
                </a:extLst>
              </p:cNvPr>
              <p:cNvSpPr>
                <a:spLocks/>
              </p:cNvSpPr>
              <p:nvPr/>
            </p:nvSpPr>
            <p:spPr bwMode="auto">
              <a:xfrm>
                <a:off x="-109" y="-164"/>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000"/>
              </a:p>
            </p:txBody>
          </p:sp>
        </p:grpSp>
      </p:grpSp>
      <p:grpSp>
        <p:nvGrpSpPr>
          <p:cNvPr id="58" name="Group 57">
            <a:extLst>
              <a:ext uri="{FF2B5EF4-FFF2-40B4-BE49-F238E27FC236}">
                <a16:creationId xmlns="" xmlns:a16="http://schemas.microsoft.com/office/drawing/2014/main" id="{7C32A439-2401-40A1-901C-31768B6841D7}"/>
              </a:ext>
            </a:extLst>
          </p:cNvPr>
          <p:cNvGrpSpPr/>
          <p:nvPr/>
        </p:nvGrpSpPr>
        <p:grpSpPr>
          <a:xfrm>
            <a:off x="3777614" y="4549771"/>
            <a:ext cx="3129108" cy="1855280"/>
            <a:chOff x="2865102" y="893218"/>
            <a:chExt cx="3129108" cy="1855280"/>
          </a:xfrm>
        </p:grpSpPr>
        <p:sp>
          <p:nvSpPr>
            <p:cNvPr id="14" name="TextBox 13">
              <a:extLst>
                <a:ext uri="{FF2B5EF4-FFF2-40B4-BE49-F238E27FC236}">
                  <a16:creationId xmlns="" xmlns:a16="http://schemas.microsoft.com/office/drawing/2014/main" id="{EB50D817-0211-4FAF-9A22-DCAE94F88AA0}"/>
                </a:ext>
              </a:extLst>
            </p:cNvPr>
            <p:cNvSpPr txBox="1"/>
            <p:nvPr/>
          </p:nvSpPr>
          <p:spPr>
            <a:xfrm>
              <a:off x="3176663" y="1271170"/>
              <a:ext cx="2817547" cy="1477328"/>
            </a:xfrm>
            <a:prstGeom prst="rect">
              <a:avLst/>
            </a:prstGeom>
            <a:solidFill>
              <a:schemeClr val="bg2"/>
            </a:solidFill>
            <a:ln>
              <a:noFill/>
            </a:ln>
          </p:spPr>
          <p:txBody>
            <a:bodyPr wrap="square" rtlCol="0">
              <a:spAutoFit/>
            </a:bodyPr>
            <a:lstStyle/>
            <a:p>
              <a:pPr algn="ctr"/>
              <a:endParaRPr lang="en-US" sz="1000" b="1" dirty="0"/>
            </a:p>
            <a:p>
              <a:pPr algn="ctr"/>
              <a:r>
                <a:rPr lang="en-US" sz="1000" b="1" dirty="0"/>
                <a:t>Platforms</a:t>
              </a:r>
            </a:p>
            <a:p>
              <a:endParaRPr lang="en-US" sz="1000" b="1" dirty="0"/>
            </a:p>
            <a:p>
              <a:pPr marL="742950" lvl="1" indent="-285750">
                <a:buFont typeface="Wingdings" panose="05000000000000000000" pitchFamily="2" charset="2"/>
                <a:buChar char="ü"/>
              </a:pPr>
              <a:r>
                <a:rPr lang="en-US" sz="1000" dirty="0" err="1"/>
                <a:t>Hyperledger</a:t>
              </a:r>
              <a:r>
                <a:rPr lang="en-US" sz="1000" dirty="0"/>
                <a:t> Fabric 1.0</a:t>
              </a:r>
            </a:p>
            <a:p>
              <a:pPr marL="742950" lvl="1" indent="-285750">
                <a:buFont typeface="Wingdings" panose="05000000000000000000" pitchFamily="2" charset="2"/>
                <a:buChar char="ü"/>
              </a:pPr>
              <a:r>
                <a:rPr lang="en-US" sz="1000" dirty="0"/>
                <a:t>R3-Corda</a:t>
              </a:r>
            </a:p>
            <a:p>
              <a:pPr marL="742950" lvl="1" indent="-285750">
                <a:buFont typeface="Wingdings" panose="05000000000000000000" pitchFamily="2" charset="2"/>
                <a:buChar char="ü"/>
              </a:pPr>
              <a:r>
                <a:rPr lang="en-US" sz="1000" dirty="0" err="1"/>
                <a:t>BigchainDB</a:t>
              </a:r>
              <a:endParaRPr lang="en-US" sz="1000" dirty="0"/>
            </a:p>
            <a:p>
              <a:pPr marL="742950" lvl="1" indent="-285750">
                <a:buFont typeface="Wingdings" panose="05000000000000000000" pitchFamily="2" charset="2"/>
                <a:buChar char="ü"/>
              </a:pPr>
              <a:r>
                <a:rPr lang="en-US" sz="1000" dirty="0"/>
                <a:t>Ripple</a:t>
              </a:r>
            </a:p>
            <a:p>
              <a:pPr marL="742950" lvl="1" indent="-285750">
                <a:buFont typeface="Wingdings" panose="05000000000000000000" pitchFamily="2" charset="2"/>
                <a:buChar char="ü"/>
              </a:pPr>
              <a:r>
                <a:rPr lang="en-US" sz="1000" dirty="0" err="1"/>
                <a:t>Etherium</a:t>
              </a:r>
              <a:endParaRPr lang="en-US" sz="1000" dirty="0"/>
            </a:p>
            <a:p>
              <a:pPr lvl="1"/>
              <a:endParaRPr lang="en-US" sz="1000" dirty="0"/>
            </a:p>
          </p:txBody>
        </p:sp>
        <p:grpSp>
          <p:nvGrpSpPr>
            <p:cNvPr id="41" name="Group 12">
              <a:extLst>
                <a:ext uri="{FF2B5EF4-FFF2-40B4-BE49-F238E27FC236}">
                  <a16:creationId xmlns="" xmlns:a16="http://schemas.microsoft.com/office/drawing/2014/main" id="{1461D94B-6699-411C-87E1-C2E2D4196E63}"/>
                </a:ext>
              </a:extLst>
            </p:cNvPr>
            <p:cNvGrpSpPr>
              <a:grpSpLocks noChangeAspect="1"/>
            </p:cNvGrpSpPr>
            <p:nvPr/>
          </p:nvGrpSpPr>
          <p:grpSpPr bwMode="auto">
            <a:xfrm>
              <a:off x="2865102" y="893218"/>
              <a:ext cx="901209" cy="839201"/>
              <a:chOff x="-848" y="-568"/>
              <a:chExt cx="1308" cy="1218"/>
            </a:xfrm>
          </p:grpSpPr>
          <p:sp>
            <p:nvSpPr>
              <p:cNvPr id="42" name="Freeform 13">
                <a:extLst>
                  <a:ext uri="{FF2B5EF4-FFF2-40B4-BE49-F238E27FC236}">
                    <a16:creationId xmlns="" xmlns:a16="http://schemas.microsoft.com/office/drawing/2014/main" id="{B3D82443-51AB-4C15-9F7B-E5A064BFC3E0}"/>
                  </a:ext>
                </a:extLst>
              </p:cNvPr>
              <p:cNvSpPr>
                <a:spLocks/>
              </p:cNvSpPr>
              <p:nvPr/>
            </p:nvSpPr>
            <p:spPr bwMode="auto">
              <a:xfrm>
                <a:off x="-848" y="-568"/>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000"/>
              </a:p>
            </p:txBody>
          </p:sp>
          <p:sp>
            <p:nvSpPr>
              <p:cNvPr id="43" name="Freeform 14">
                <a:extLst>
                  <a:ext uri="{FF2B5EF4-FFF2-40B4-BE49-F238E27FC236}">
                    <a16:creationId xmlns="" xmlns:a16="http://schemas.microsoft.com/office/drawing/2014/main" id="{EF4D131F-D6BE-455A-9D15-B06CEFF614D4}"/>
                  </a:ext>
                </a:extLst>
              </p:cNvPr>
              <p:cNvSpPr>
                <a:spLocks/>
              </p:cNvSpPr>
              <p:nvPr/>
            </p:nvSpPr>
            <p:spPr bwMode="auto">
              <a:xfrm>
                <a:off x="-500" y="-366"/>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000"/>
              </a:p>
            </p:txBody>
          </p:sp>
          <p:sp>
            <p:nvSpPr>
              <p:cNvPr id="44" name="Freeform 15">
                <a:extLst>
                  <a:ext uri="{FF2B5EF4-FFF2-40B4-BE49-F238E27FC236}">
                    <a16:creationId xmlns="" xmlns:a16="http://schemas.microsoft.com/office/drawing/2014/main" id="{55A92C9D-6E11-46F6-8F75-ADA6B7B55237}"/>
                  </a:ext>
                </a:extLst>
              </p:cNvPr>
              <p:cNvSpPr>
                <a:spLocks/>
              </p:cNvSpPr>
              <p:nvPr/>
            </p:nvSpPr>
            <p:spPr bwMode="auto">
              <a:xfrm>
                <a:off x="-474" y="-290"/>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000"/>
              </a:p>
            </p:txBody>
          </p:sp>
          <p:sp>
            <p:nvSpPr>
              <p:cNvPr id="45" name="Freeform 16">
                <a:extLst>
                  <a:ext uri="{FF2B5EF4-FFF2-40B4-BE49-F238E27FC236}">
                    <a16:creationId xmlns="" xmlns:a16="http://schemas.microsoft.com/office/drawing/2014/main" id="{7B98E4FA-C6E0-4119-90A5-CFE1B0C3E755}"/>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000"/>
              </a:p>
            </p:txBody>
          </p:sp>
        </p:grpSp>
      </p:grpSp>
      <p:sp>
        <p:nvSpPr>
          <p:cNvPr id="2" name="Title 1"/>
          <p:cNvSpPr>
            <a:spLocks noGrp="1"/>
          </p:cNvSpPr>
          <p:nvPr>
            <p:ph type="title"/>
          </p:nvPr>
        </p:nvSpPr>
        <p:spPr>
          <a:xfrm>
            <a:off x="407988" y="404813"/>
            <a:ext cx="11016604" cy="863600"/>
          </a:xfrm>
        </p:spPr>
        <p:txBody>
          <a:bodyPr/>
          <a:lstStyle/>
          <a:p>
            <a:r>
              <a:rPr lang="en-US" dirty="0"/>
              <a:t>Blockchain Credentials</a:t>
            </a:r>
            <a:br>
              <a:rPr lang="en-US" dirty="0"/>
            </a:br>
            <a:r>
              <a:rPr lang="en-US" sz="1800" i="1" dirty="0"/>
              <a:t>Our Blockchain Development Skills</a:t>
            </a:r>
            <a:endParaRPr lang="en-US" i="1" dirty="0"/>
          </a:p>
        </p:txBody>
      </p:sp>
      <p:grpSp>
        <p:nvGrpSpPr>
          <p:cNvPr id="55" name="Group 54">
            <a:extLst>
              <a:ext uri="{FF2B5EF4-FFF2-40B4-BE49-F238E27FC236}">
                <a16:creationId xmlns="" xmlns:a16="http://schemas.microsoft.com/office/drawing/2014/main" id="{79F385E0-2F32-4B8E-AB05-8A0BAE9A141A}"/>
              </a:ext>
            </a:extLst>
          </p:cNvPr>
          <p:cNvGrpSpPr/>
          <p:nvPr/>
        </p:nvGrpSpPr>
        <p:grpSpPr>
          <a:xfrm>
            <a:off x="562552" y="3498859"/>
            <a:ext cx="3200149" cy="2906192"/>
            <a:chOff x="183126" y="3027082"/>
            <a:chExt cx="3200149" cy="2906192"/>
          </a:xfrm>
        </p:grpSpPr>
        <p:sp>
          <p:nvSpPr>
            <p:cNvPr id="18" name="TextBox 17">
              <a:extLst>
                <a:ext uri="{FF2B5EF4-FFF2-40B4-BE49-F238E27FC236}">
                  <a16:creationId xmlns="" xmlns:a16="http://schemas.microsoft.com/office/drawing/2014/main" id="{0D069336-6F6D-44F3-A1AE-27434068F329}"/>
                </a:ext>
              </a:extLst>
            </p:cNvPr>
            <p:cNvSpPr txBox="1"/>
            <p:nvPr/>
          </p:nvSpPr>
          <p:spPr>
            <a:xfrm>
              <a:off x="414642" y="3224840"/>
              <a:ext cx="2968633" cy="2708434"/>
            </a:xfrm>
            <a:prstGeom prst="rect">
              <a:avLst/>
            </a:prstGeom>
            <a:solidFill>
              <a:schemeClr val="bg2"/>
            </a:solidFill>
            <a:ln>
              <a:noFill/>
            </a:ln>
          </p:spPr>
          <p:txBody>
            <a:bodyPr wrap="square" rtlCol="0">
              <a:spAutoFit/>
            </a:bodyPr>
            <a:lstStyle/>
            <a:p>
              <a:pPr algn="ctr"/>
              <a:endParaRPr lang="en-US" sz="1000" b="1" dirty="0"/>
            </a:p>
            <a:p>
              <a:pPr algn="ctr"/>
              <a:r>
                <a:rPr lang="en-US" sz="1000" b="1" dirty="0"/>
                <a:t>Tools</a:t>
              </a:r>
            </a:p>
            <a:p>
              <a:endParaRPr lang="en-US" sz="1000" b="1" dirty="0"/>
            </a:p>
            <a:p>
              <a:pPr marL="742950" lvl="1" indent="-285750">
                <a:buFont typeface="Wingdings" panose="05000000000000000000" pitchFamily="2" charset="2"/>
                <a:buChar char="ü"/>
              </a:pPr>
              <a:r>
                <a:rPr lang="en-US" sz="1000" dirty="0" err="1"/>
                <a:t>Hyperledger</a:t>
              </a:r>
              <a:r>
                <a:rPr lang="en-US" sz="1000" dirty="0"/>
                <a:t> </a:t>
              </a:r>
            </a:p>
            <a:p>
              <a:pPr marL="1200150" lvl="2" indent="-285750">
                <a:buFont typeface="Wingdings" panose="05000000000000000000" pitchFamily="2" charset="2"/>
                <a:buChar char="§"/>
              </a:pPr>
              <a:r>
                <a:rPr lang="en-US" sz="1000" dirty="0"/>
                <a:t>Composer </a:t>
              </a:r>
            </a:p>
            <a:p>
              <a:pPr marL="1200150" lvl="2" indent="-285750">
                <a:buFont typeface="Wingdings" panose="05000000000000000000" pitchFamily="2" charset="2"/>
                <a:buChar char="§"/>
              </a:pPr>
              <a:r>
                <a:rPr lang="en-US" sz="1000" dirty="0"/>
                <a:t>Explorer</a:t>
              </a:r>
            </a:p>
            <a:p>
              <a:pPr marL="1200150" lvl="2" indent="-285750">
                <a:buFont typeface="Wingdings" panose="05000000000000000000" pitchFamily="2" charset="2"/>
                <a:buChar char="§"/>
              </a:pPr>
              <a:r>
                <a:rPr lang="en-US" sz="1000" dirty="0"/>
                <a:t>Playground</a:t>
              </a:r>
            </a:p>
            <a:p>
              <a:pPr marL="742950" lvl="1" indent="-285750">
                <a:buFont typeface="Wingdings" panose="05000000000000000000" pitchFamily="2" charset="2"/>
                <a:buChar char="ü"/>
              </a:pPr>
              <a:r>
                <a:rPr lang="en-US" sz="1000" dirty="0"/>
                <a:t>R3-Corda</a:t>
              </a:r>
            </a:p>
            <a:p>
              <a:pPr marL="1200150" lvl="2" indent="-285750">
                <a:buFont typeface="Wingdings" panose="05000000000000000000" pitchFamily="2" charset="2"/>
                <a:buChar char="§"/>
              </a:pPr>
              <a:r>
                <a:rPr lang="en-US" sz="1000" dirty="0"/>
                <a:t>Node Explorer</a:t>
              </a:r>
            </a:p>
            <a:p>
              <a:pPr marL="1200150" lvl="2" indent="-285750">
                <a:buFont typeface="Wingdings" panose="05000000000000000000" pitchFamily="2" charset="2"/>
                <a:buChar char="§"/>
              </a:pPr>
              <a:r>
                <a:rPr lang="en-US" sz="1000" dirty="0" err="1"/>
                <a:t>DemoBench</a:t>
              </a:r>
              <a:endParaRPr lang="en-US" sz="1000" dirty="0"/>
            </a:p>
            <a:p>
              <a:pPr marL="742950" lvl="1" indent="-285750">
                <a:buFont typeface="Wingdings" panose="05000000000000000000" pitchFamily="2" charset="2"/>
                <a:buChar char="ü"/>
              </a:pPr>
              <a:r>
                <a:rPr lang="en-US" sz="1000" dirty="0" err="1"/>
                <a:t>Etherium</a:t>
              </a:r>
              <a:r>
                <a:rPr lang="en-US" sz="1000" dirty="0"/>
                <a:t>-</a:t>
              </a:r>
            </a:p>
            <a:p>
              <a:pPr marL="1200150" lvl="2" indent="-285750">
                <a:buFont typeface="Wingdings" panose="05000000000000000000" pitchFamily="2" charset="2"/>
                <a:buChar char="§"/>
              </a:pPr>
              <a:r>
                <a:rPr lang="en-US" sz="1000" dirty="0"/>
                <a:t>Truffle</a:t>
              </a:r>
            </a:p>
            <a:p>
              <a:pPr marL="1200150" lvl="2" indent="-285750">
                <a:buFont typeface="Wingdings" panose="05000000000000000000" pitchFamily="2" charset="2"/>
                <a:buChar char="§"/>
              </a:pPr>
              <a:r>
                <a:rPr lang="en-US" sz="1000" dirty="0"/>
                <a:t>Embark</a:t>
              </a:r>
            </a:p>
            <a:p>
              <a:pPr marL="1200150" lvl="2" indent="-285750">
                <a:buFont typeface="Wingdings" panose="05000000000000000000" pitchFamily="2" charset="2"/>
                <a:buChar char="§"/>
              </a:pPr>
              <a:r>
                <a:rPr lang="en-US" sz="1000" dirty="0"/>
                <a:t>Dapple</a:t>
              </a:r>
            </a:p>
            <a:p>
              <a:pPr marL="1200150" lvl="2" indent="-285750">
                <a:buFont typeface="Wingdings" panose="05000000000000000000" pitchFamily="2" charset="2"/>
                <a:buChar char="§"/>
              </a:pPr>
              <a:r>
                <a:rPr lang="en-US" sz="1000" dirty="0" err="1"/>
                <a:t>Javascript</a:t>
              </a:r>
              <a:r>
                <a:rPr lang="en-US" sz="1000" dirty="0"/>
                <a:t> </a:t>
              </a:r>
              <a:r>
                <a:rPr lang="en-US" sz="1000" dirty="0" err="1"/>
                <a:t>testrpc</a:t>
              </a:r>
              <a:endParaRPr lang="en-US" sz="1000" dirty="0"/>
            </a:p>
            <a:p>
              <a:pPr marL="1200150" lvl="2" indent="-285750">
                <a:buFont typeface="Wingdings" panose="05000000000000000000" pitchFamily="2" charset="2"/>
                <a:buChar char="§"/>
              </a:pPr>
              <a:r>
                <a:rPr lang="en-US" sz="1000" dirty="0" err="1"/>
                <a:t>ReMix</a:t>
              </a:r>
              <a:endParaRPr lang="en-US" sz="1000" dirty="0"/>
            </a:p>
            <a:p>
              <a:endParaRPr lang="en-US" sz="1000" dirty="0"/>
            </a:p>
          </p:txBody>
        </p:sp>
        <p:grpSp>
          <p:nvGrpSpPr>
            <p:cNvPr id="25" name="Group 8">
              <a:extLst>
                <a:ext uri="{FF2B5EF4-FFF2-40B4-BE49-F238E27FC236}">
                  <a16:creationId xmlns="" xmlns:a16="http://schemas.microsoft.com/office/drawing/2014/main" id="{E3F7D44E-0820-4D6D-A28B-FDBB97368CA3}"/>
                </a:ext>
              </a:extLst>
            </p:cNvPr>
            <p:cNvGrpSpPr/>
            <p:nvPr/>
          </p:nvGrpSpPr>
          <p:grpSpPr>
            <a:xfrm>
              <a:off x="183126" y="3027082"/>
              <a:ext cx="640080" cy="640080"/>
              <a:chOff x="5053217" y="4820825"/>
              <a:chExt cx="1114525" cy="1051130"/>
            </a:xfrm>
          </p:grpSpPr>
          <p:sp>
            <p:nvSpPr>
              <p:cNvPr id="26" name="Freeform 7">
                <a:extLst>
                  <a:ext uri="{FF2B5EF4-FFF2-40B4-BE49-F238E27FC236}">
                    <a16:creationId xmlns="" xmlns:a16="http://schemas.microsoft.com/office/drawing/2014/main" id="{9A7C55AE-6627-48A4-9517-E1390DAE7B1E}"/>
                  </a:ext>
                </a:extLst>
              </p:cNvPr>
              <p:cNvSpPr>
                <a:spLocks/>
              </p:cNvSpPr>
              <p:nvPr/>
            </p:nvSpPr>
            <p:spPr bwMode="auto">
              <a:xfrm>
                <a:off x="5053217" y="4820825"/>
                <a:ext cx="1114525" cy="1051130"/>
              </a:xfrm>
              <a:custGeom>
                <a:avLst/>
                <a:gdLst>
                  <a:gd name="T0" fmla="*/ 34 w 232"/>
                  <a:gd name="T1" fmla="*/ 170 h 217"/>
                  <a:gd name="T2" fmla="*/ 56 w 232"/>
                  <a:gd name="T3" fmla="*/ 32 h 217"/>
                  <a:gd name="T4" fmla="*/ 199 w 232"/>
                  <a:gd name="T5" fmla="*/ 52 h 217"/>
                  <a:gd name="T6" fmla="*/ 173 w 232"/>
                  <a:gd name="T7" fmla="*/ 184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2"/>
                    </a:cubicBezTo>
                    <a:cubicBezTo>
                      <a:pt x="102" y="0"/>
                      <a:pt x="166" y="9"/>
                      <a:pt x="199" y="52"/>
                    </a:cubicBezTo>
                    <a:cubicBezTo>
                      <a:pt x="232" y="96"/>
                      <a:pt x="219" y="152"/>
                      <a:pt x="173" y="184"/>
                    </a:cubicBezTo>
                    <a:cubicBezTo>
                      <a:pt x="127" y="217"/>
                      <a:pt x="67" y="213"/>
                      <a:pt x="34" y="170"/>
                    </a:cubicBezTo>
                  </a:path>
                </a:pathLst>
              </a:custGeom>
              <a:solidFill>
                <a:srgbClr val="00C3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27" name="Freeform 5">
                <a:extLst>
                  <a:ext uri="{FF2B5EF4-FFF2-40B4-BE49-F238E27FC236}">
                    <a16:creationId xmlns="" xmlns:a16="http://schemas.microsoft.com/office/drawing/2014/main" id="{1B92AE21-7D1E-4D77-B1B4-F81A7CBC9ED0}"/>
                  </a:ext>
                </a:extLst>
              </p:cNvPr>
              <p:cNvSpPr>
                <a:spLocks/>
              </p:cNvSpPr>
              <p:nvPr/>
            </p:nvSpPr>
            <p:spPr bwMode="auto">
              <a:xfrm>
                <a:off x="5392062" y="5134650"/>
                <a:ext cx="436834" cy="423480"/>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57" name="Group 56">
            <a:extLst>
              <a:ext uri="{FF2B5EF4-FFF2-40B4-BE49-F238E27FC236}">
                <a16:creationId xmlns="" xmlns:a16="http://schemas.microsoft.com/office/drawing/2014/main" id="{9F0AEE2C-A585-4F1F-8A0E-F40F6B0038E1}"/>
              </a:ext>
            </a:extLst>
          </p:cNvPr>
          <p:cNvGrpSpPr/>
          <p:nvPr/>
        </p:nvGrpSpPr>
        <p:grpSpPr>
          <a:xfrm>
            <a:off x="6761745" y="3647268"/>
            <a:ext cx="2123313" cy="1674627"/>
            <a:chOff x="767408" y="1090564"/>
            <a:chExt cx="2123313" cy="1674627"/>
          </a:xfrm>
        </p:grpSpPr>
        <p:sp>
          <p:nvSpPr>
            <p:cNvPr id="16" name="TextBox 15">
              <a:extLst>
                <a:ext uri="{FF2B5EF4-FFF2-40B4-BE49-F238E27FC236}">
                  <a16:creationId xmlns="" xmlns:a16="http://schemas.microsoft.com/office/drawing/2014/main" id="{80406CE1-516B-4EF4-98E2-2E647438ED89}"/>
                </a:ext>
              </a:extLst>
            </p:cNvPr>
            <p:cNvSpPr txBox="1"/>
            <p:nvPr/>
          </p:nvSpPr>
          <p:spPr>
            <a:xfrm>
              <a:off x="1018513" y="1287863"/>
              <a:ext cx="1872208" cy="1477328"/>
            </a:xfrm>
            <a:prstGeom prst="rect">
              <a:avLst/>
            </a:prstGeom>
            <a:solidFill>
              <a:schemeClr val="bg2"/>
            </a:solidFill>
            <a:ln>
              <a:noFill/>
            </a:ln>
          </p:spPr>
          <p:txBody>
            <a:bodyPr wrap="square" rtlCol="0">
              <a:spAutoFit/>
            </a:bodyPr>
            <a:lstStyle/>
            <a:p>
              <a:pPr algn="ctr"/>
              <a:endParaRPr lang="en-US" sz="1000" b="1" dirty="0"/>
            </a:p>
            <a:p>
              <a:pPr algn="ctr"/>
              <a:r>
                <a:rPr lang="en-US" sz="1000" b="1" dirty="0"/>
                <a:t>Protocols</a:t>
              </a:r>
            </a:p>
            <a:p>
              <a:endParaRPr lang="en-US" sz="1000" b="1" dirty="0"/>
            </a:p>
            <a:p>
              <a:pPr marL="742950" lvl="1" indent="-285750">
                <a:buFont typeface="Wingdings" panose="05000000000000000000" pitchFamily="2" charset="2"/>
                <a:buChar char="ü"/>
              </a:pPr>
              <a:r>
                <a:rPr lang="en-US" sz="1000" dirty="0"/>
                <a:t>Gossip</a:t>
              </a:r>
            </a:p>
            <a:p>
              <a:pPr marL="742950" lvl="1" indent="-285750">
                <a:buFont typeface="Wingdings" panose="05000000000000000000" pitchFamily="2" charset="2"/>
                <a:buChar char="ü"/>
              </a:pPr>
              <a:r>
                <a:rPr lang="en-US" sz="1000" dirty="0" err="1"/>
                <a:t>gRPC</a:t>
              </a:r>
              <a:endParaRPr lang="en-US" sz="1000" dirty="0"/>
            </a:p>
            <a:p>
              <a:pPr marL="742950" lvl="1" indent="-285750">
                <a:buFont typeface="Wingdings" panose="05000000000000000000" pitchFamily="2" charset="2"/>
                <a:buChar char="ü"/>
              </a:pPr>
              <a:r>
                <a:rPr lang="en-US" sz="1000" dirty="0"/>
                <a:t>RPC</a:t>
              </a:r>
            </a:p>
            <a:p>
              <a:pPr marL="742950" lvl="1" indent="-285750">
                <a:buFont typeface="Wingdings" panose="05000000000000000000" pitchFamily="2" charset="2"/>
                <a:buChar char="ü"/>
              </a:pPr>
              <a:r>
                <a:rPr lang="en-US" sz="1000" dirty="0"/>
                <a:t>AMQP </a:t>
              </a:r>
            </a:p>
            <a:p>
              <a:pPr marL="742950" lvl="1" indent="-285750">
                <a:buFont typeface="Wingdings" panose="05000000000000000000" pitchFamily="2" charset="2"/>
                <a:buChar char="ü"/>
              </a:pPr>
              <a:r>
                <a:rPr lang="en-US" sz="1000" dirty="0"/>
                <a:t>HTTP/S</a:t>
              </a:r>
            </a:p>
            <a:p>
              <a:endParaRPr lang="en-US" sz="1000" dirty="0"/>
            </a:p>
          </p:txBody>
        </p:sp>
        <p:grpSp>
          <p:nvGrpSpPr>
            <p:cNvPr id="28" name="Group 23">
              <a:extLst>
                <a:ext uri="{FF2B5EF4-FFF2-40B4-BE49-F238E27FC236}">
                  <a16:creationId xmlns="" xmlns:a16="http://schemas.microsoft.com/office/drawing/2014/main" id="{D5DC63DF-00B8-48DD-B5E5-32524708BD18}"/>
                </a:ext>
              </a:extLst>
            </p:cNvPr>
            <p:cNvGrpSpPr/>
            <p:nvPr/>
          </p:nvGrpSpPr>
          <p:grpSpPr>
            <a:xfrm>
              <a:off x="767408" y="1090564"/>
              <a:ext cx="640080" cy="641570"/>
              <a:chOff x="-3103987" y="3700261"/>
              <a:chExt cx="1465263" cy="1363662"/>
            </a:xfrm>
          </p:grpSpPr>
          <p:sp>
            <p:nvSpPr>
              <p:cNvPr id="29" name="Freeform 5">
                <a:extLst>
                  <a:ext uri="{FF2B5EF4-FFF2-40B4-BE49-F238E27FC236}">
                    <a16:creationId xmlns="" xmlns:a16="http://schemas.microsoft.com/office/drawing/2014/main" id="{464CF9E1-31FD-4698-940B-FE0683593AC3}"/>
                  </a:ext>
                </a:extLst>
              </p:cNvPr>
              <p:cNvSpPr>
                <a:spLocks/>
              </p:cNvSpPr>
              <p:nvPr/>
            </p:nvSpPr>
            <p:spPr bwMode="auto">
              <a:xfrm>
                <a:off x="-3103987" y="3700261"/>
                <a:ext cx="1465263" cy="1363662"/>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rgbClr val="FF63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30" name="Freeform 6">
                <a:extLst>
                  <a:ext uri="{FF2B5EF4-FFF2-40B4-BE49-F238E27FC236}">
                    <a16:creationId xmlns="" xmlns:a16="http://schemas.microsoft.com/office/drawing/2014/main" id="{DB11E688-53F1-46AC-B563-0F96FA695D1F}"/>
                  </a:ext>
                </a:extLst>
              </p:cNvPr>
              <p:cNvSpPr>
                <a:spLocks noEditPoints="1"/>
              </p:cNvSpPr>
              <p:nvPr/>
            </p:nvSpPr>
            <p:spPr bwMode="auto">
              <a:xfrm>
                <a:off x="-2721399" y="4014585"/>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53" name="Group 52">
            <a:extLst>
              <a:ext uri="{FF2B5EF4-FFF2-40B4-BE49-F238E27FC236}">
                <a16:creationId xmlns="" xmlns:a16="http://schemas.microsoft.com/office/drawing/2014/main" id="{A01A3731-36A0-486A-9F7B-DA3CAF8B9068}"/>
              </a:ext>
            </a:extLst>
          </p:cNvPr>
          <p:cNvGrpSpPr/>
          <p:nvPr/>
        </p:nvGrpSpPr>
        <p:grpSpPr>
          <a:xfrm>
            <a:off x="8863683" y="4196148"/>
            <a:ext cx="2844730" cy="2180781"/>
            <a:chOff x="8634211" y="3678822"/>
            <a:chExt cx="2844730" cy="2180781"/>
          </a:xfrm>
        </p:grpSpPr>
        <p:sp>
          <p:nvSpPr>
            <p:cNvPr id="15" name="TextBox 14">
              <a:extLst>
                <a:ext uri="{FF2B5EF4-FFF2-40B4-BE49-F238E27FC236}">
                  <a16:creationId xmlns="" xmlns:a16="http://schemas.microsoft.com/office/drawing/2014/main" id="{62074CE1-51FA-4EE0-B897-F9BF36D90D51}"/>
                </a:ext>
              </a:extLst>
            </p:cNvPr>
            <p:cNvSpPr txBox="1"/>
            <p:nvPr/>
          </p:nvSpPr>
          <p:spPr>
            <a:xfrm>
              <a:off x="8949439" y="3920611"/>
              <a:ext cx="2529502" cy="1938992"/>
            </a:xfrm>
            <a:prstGeom prst="rect">
              <a:avLst/>
            </a:prstGeom>
            <a:solidFill>
              <a:schemeClr val="bg2"/>
            </a:solidFill>
            <a:ln>
              <a:noFill/>
            </a:ln>
          </p:spPr>
          <p:txBody>
            <a:bodyPr wrap="square" rtlCol="0">
              <a:spAutoFit/>
            </a:bodyPr>
            <a:lstStyle/>
            <a:p>
              <a:pPr algn="ctr"/>
              <a:endParaRPr lang="en-US" sz="1000" b="1" dirty="0"/>
            </a:p>
            <a:p>
              <a:pPr algn="ctr"/>
              <a:r>
                <a:rPr lang="en-US" sz="1000" b="1" dirty="0"/>
                <a:t>Frameworks</a:t>
              </a:r>
            </a:p>
            <a:p>
              <a:endParaRPr lang="en-US" sz="1000" b="1" dirty="0"/>
            </a:p>
            <a:p>
              <a:pPr marL="742950" lvl="1" indent="-285750">
                <a:buFont typeface="Wingdings" panose="05000000000000000000" pitchFamily="2" charset="2"/>
                <a:buChar char="ü"/>
              </a:pPr>
              <a:r>
                <a:rPr lang="nl-NL" sz="1000" dirty="0"/>
                <a:t>Angular JS</a:t>
              </a:r>
            </a:p>
            <a:p>
              <a:pPr marL="742950" lvl="1" indent="-285750">
                <a:buFont typeface="Wingdings" panose="05000000000000000000" pitchFamily="2" charset="2"/>
                <a:buChar char="ü"/>
              </a:pPr>
              <a:r>
                <a:rPr lang="nl-NL" sz="1000" dirty="0"/>
                <a:t>Node JS</a:t>
              </a:r>
            </a:p>
            <a:p>
              <a:pPr marL="742950" lvl="1" indent="-285750">
                <a:buFont typeface="Wingdings" panose="05000000000000000000" pitchFamily="2" charset="2"/>
                <a:buChar char="ü"/>
              </a:pPr>
              <a:r>
                <a:rPr lang="nl-NL" sz="1000" dirty="0"/>
                <a:t>Ext JS</a:t>
              </a:r>
            </a:p>
            <a:p>
              <a:pPr marL="742950" lvl="1" indent="-285750">
                <a:buFont typeface="Wingdings" panose="05000000000000000000" pitchFamily="2" charset="2"/>
                <a:buChar char="ü"/>
              </a:pPr>
              <a:r>
                <a:rPr lang="en-US" sz="1000" dirty="0"/>
                <a:t>Meteor</a:t>
              </a:r>
            </a:p>
            <a:p>
              <a:pPr marL="742950" lvl="1" indent="-285750">
                <a:buFont typeface="Wingdings" panose="05000000000000000000" pitchFamily="2" charset="2"/>
                <a:buChar char="ü"/>
              </a:pPr>
              <a:r>
                <a:rPr lang="en-US" sz="1000" dirty="0" err="1"/>
                <a:t>ReactJS</a:t>
              </a:r>
              <a:endParaRPr lang="nl-NL" sz="1000" dirty="0"/>
            </a:p>
            <a:p>
              <a:pPr marL="742950" lvl="1" indent="-285750">
                <a:buFont typeface="Wingdings" panose="05000000000000000000" pitchFamily="2" charset="2"/>
                <a:buChar char="ü"/>
              </a:pPr>
              <a:r>
                <a:rPr lang="nl-NL" sz="1000" dirty="0"/>
                <a:t>Bootstrap</a:t>
              </a:r>
            </a:p>
            <a:p>
              <a:pPr marL="742950" lvl="1" indent="-285750">
                <a:buFont typeface="Wingdings" panose="05000000000000000000" pitchFamily="2" charset="2"/>
                <a:buChar char="ü"/>
              </a:pPr>
              <a:r>
                <a:rPr lang="nl-NL" sz="1000" dirty="0"/>
                <a:t>Spring/ Spring Boot</a:t>
              </a:r>
            </a:p>
            <a:p>
              <a:pPr marL="742950" lvl="1" indent="-285750">
                <a:buFont typeface="Wingdings" panose="05000000000000000000" pitchFamily="2" charset="2"/>
                <a:buChar char="ü"/>
              </a:pPr>
              <a:r>
                <a:rPr lang="nl-NL" sz="1000" dirty="0"/>
                <a:t>Web APIs</a:t>
              </a:r>
              <a:endParaRPr lang="en-US" sz="1000" dirty="0"/>
            </a:p>
            <a:p>
              <a:pPr lvl="1"/>
              <a:endParaRPr lang="nl-NL" sz="1000" dirty="0"/>
            </a:p>
          </p:txBody>
        </p:sp>
        <p:grpSp>
          <p:nvGrpSpPr>
            <p:cNvPr id="49" name="Group 19">
              <a:extLst>
                <a:ext uri="{FF2B5EF4-FFF2-40B4-BE49-F238E27FC236}">
                  <a16:creationId xmlns="" xmlns:a16="http://schemas.microsoft.com/office/drawing/2014/main" id="{FC04151B-6624-4BF4-A6E0-95690F8F44F0}"/>
                </a:ext>
              </a:extLst>
            </p:cNvPr>
            <p:cNvGrpSpPr>
              <a:grpSpLocks noChangeAspect="1"/>
            </p:cNvGrpSpPr>
            <p:nvPr/>
          </p:nvGrpSpPr>
          <p:grpSpPr bwMode="auto">
            <a:xfrm>
              <a:off x="8634211" y="3678822"/>
              <a:ext cx="684549" cy="640080"/>
              <a:chOff x="-1058" y="-722"/>
              <a:chExt cx="1878" cy="1756"/>
            </a:xfrm>
          </p:grpSpPr>
          <p:sp>
            <p:nvSpPr>
              <p:cNvPr id="50" name="Freeform 20">
                <a:extLst>
                  <a:ext uri="{FF2B5EF4-FFF2-40B4-BE49-F238E27FC236}">
                    <a16:creationId xmlns="" xmlns:a16="http://schemas.microsoft.com/office/drawing/2014/main" id="{F7D390EC-66E7-464C-B829-78529435FCE2}"/>
                  </a:ext>
                </a:extLst>
              </p:cNvPr>
              <p:cNvSpPr>
                <a:spLocks/>
              </p:cNvSpPr>
              <p:nvPr/>
            </p:nvSpPr>
            <p:spPr bwMode="auto">
              <a:xfrm>
                <a:off x="-1058" y="-722"/>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000"/>
              </a:p>
            </p:txBody>
          </p:sp>
          <p:sp>
            <p:nvSpPr>
              <p:cNvPr id="51" name="Freeform 21">
                <a:extLst>
                  <a:ext uri="{FF2B5EF4-FFF2-40B4-BE49-F238E27FC236}">
                    <a16:creationId xmlns="" xmlns:a16="http://schemas.microsoft.com/office/drawing/2014/main" id="{F4944520-5FC6-4331-87BF-A5E8595F9ED2}"/>
                  </a:ext>
                </a:extLst>
              </p:cNvPr>
              <p:cNvSpPr>
                <a:spLocks/>
              </p:cNvSpPr>
              <p:nvPr/>
            </p:nvSpPr>
            <p:spPr bwMode="auto">
              <a:xfrm>
                <a:off x="-573" y="-213"/>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000"/>
              </a:p>
            </p:txBody>
          </p:sp>
          <p:sp>
            <p:nvSpPr>
              <p:cNvPr id="52" name="Freeform 22">
                <a:extLst>
                  <a:ext uri="{FF2B5EF4-FFF2-40B4-BE49-F238E27FC236}">
                    <a16:creationId xmlns="" xmlns:a16="http://schemas.microsoft.com/office/drawing/2014/main" id="{2CBEE20F-7F86-4053-BC5A-F6320A4804DA}"/>
                  </a:ext>
                </a:extLst>
              </p:cNvPr>
              <p:cNvSpPr>
                <a:spLocks/>
              </p:cNvSpPr>
              <p:nvPr/>
            </p:nvSpPr>
            <p:spPr bwMode="auto">
              <a:xfrm>
                <a:off x="-455" y="-105"/>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000"/>
              </a:p>
            </p:txBody>
          </p:sp>
        </p:grpSp>
      </p:grpSp>
      <p:grpSp>
        <p:nvGrpSpPr>
          <p:cNvPr id="6" name="Group 5">
            <a:extLst>
              <a:ext uri="{FF2B5EF4-FFF2-40B4-BE49-F238E27FC236}">
                <a16:creationId xmlns="" xmlns:a16="http://schemas.microsoft.com/office/drawing/2014/main" id="{782DD75F-4E87-43C9-B626-A678489011E1}"/>
              </a:ext>
            </a:extLst>
          </p:cNvPr>
          <p:cNvGrpSpPr/>
          <p:nvPr/>
        </p:nvGrpSpPr>
        <p:grpSpPr>
          <a:xfrm>
            <a:off x="8288426" y="1079844"/>
            <a:ext cx="2785485" cy="2429706"/>
            <a:chOff x="8991410" y="1066279"/>
            <a:chExt cx="2785485" cy="2429706"/>
          </a:xfrm>
        </p:grpSpPr>
        <p:grpSp>
          <p:nvGrpSpPr>
            <p:cNvPr id="54" name="Group 53">
              <a:extLst>
                <a:ext uri="{FF2B5EF4-FFF2-40B4-BE49-F238E27FC236}">
                  <a16:creationId xmlns="" xmlns:a16="http://schemas.microsoft.com/office/drawing/2014/main" id="{ABB1FB7E-63AA-4062-A414-B8D7BE7AB113}"/>
                </a:ext>
              </a:extLst>
            </p:cNvPr>
            <p:cNvGrpSpPr/>
            <p:nvPr/>
          </p:nvGrpSpPr>
          <p:grpSpPr>
            <a:xfrm>
              <a:off x="9247393" y="1403104"/>
              <a:ext cx="2529502" cy="2092881"/>
              <a:chOff x="6104708" y="1267668"/>
              <a:chExt cx="2529502" cy="2092881"/>
            </a:xfrm>
          </p:grpSpPr>
          <p:sp>
            <p:nvSpPr>
              <p:cNvPr id="13" name="TextBox 12">
                <a:extLst>
                  <a:ext uri="{FF2B5EF4-FFF2-40B4-BE49-F238E27FC236}">
                    <a16:creationId xmlns="" xmlns:a16="http://schemas.microsoft.com/office/drawing/2014/main" id="{F8AF6DAF-F9DF-47F2-A485-381BEAB2DC31}"/>
                  </a:ext>
                </a:extLst>
              </p:cNvPr>
              <p:cNvSpPr txBox="1"/>
              <p:nvPr/>
            </p:nvSpPr>
            <p:spPr>
              <a:xfrm>
                <a:off x="6104708" y="1267668"/>
                <a:ext cx="2529502" cy="2092881"/>
              </a:xfrm>
              <a:prstGeom prst="rect">
                <a:avLst/>
              </a:prstGeom>
              <a:solidFill>
                <a:schemeClr val="bg2"/>
              </a:solidFill>
              <a:ln>
                <a:noFill/>
              </a:ln>
            </p:spPr>
            <p:txBody>
              <a:bodyPr wrap="square" rtlCol="0">
                <a:spAutoFit/>
              </a:bodyPr>
              <a:lstStyle/>
              <a:p>
                <a:pPr algn="ctr"/>
                <a:endParaRPr lang="en-US" sz="1000" b="1" dirty="0"/>
              </a:p>
              <a:p>
                <a:pPr algn="ctr"/>
                <a:r>
                  <a:rPr lang="en-US" sz="1000" b="1" dirty="0"/>
                  <a:t>Languages</a:t>
                </a:r>
              </a:p>
              <a:p>
                <a:endParaRPr lang="en-US" sz="1000" b="1" dirty="0"/>
              </a:p>
              <a:p>
                <a:pPr marL="742950" lvl="1" indent="-285750">
                  <a:buFont typeface="Wingdings" panose="05000000000000000000" pitchFamily="2" charset="2"/>
                  <a:buChar char="ü"/>
                </a:pPr>
                <a:r>
                  <a:rPr lang="en-US" sz="1000" dirty="0"/>
                  <a:t>Java</a:t>
                </a:r>
              </a:p>
              <a:p>
                <a:pPr marL="742950" lvl="1" indent="-285750">
                  <a:buFont typeface="Wingdings" panose="05000000000000000000" pitchFamily="2" charset="2"/>
                  <a:buChar char="ü"/>
                </a:pPr>
                <a:r>
                  <a:rPr lang="en-US" sz="1000" dirty="0"/>
                  <a:t>Node JS </a:t>
                </a:r>
              </a:p>
              <a:p>
                <a:pPr marL="742950" lvl="1" indent="-285750">
                  <a:buFont typeface="Wingdings" panose="05000000000000000000" pitchFamily="2" charset="2"/>
                  <a:buChar char="ü"/>
                </a:pPr>
                <a:r>
                  <a:rPr lang="en-US" sz="1000" dirty="0"/>
                  <a:t>Go-Lang </a:t>
                </a:r>
              </a:p>
              <a:p>
                <a:pPr marL="742950" lvl="1" indent="-285750">
                  <a:buFont typeface="Wingdings" panose="05000000000000000000" pitchFamily="2" charset="2"/>
                  <a:buChar char="ü"/>
                </a:pPr>
                <a:r>
                  <a:rPr lang="en-US" sz="1000" dirty="0"/>
                  <a:t>Python</a:t>
                </a:r>
              </a:p>
              <a:p>
                <a:pPr marL="742950" lvl="1" indent="-285750">
                  <a:buFont typeface="Wingdings" panose="05000000000000000000" pitchFamily="2" charset="2"/>
                  <a:buChar char="ü"/>
                </a:pPr>
                <a:r>
                  <a:rPr lang="en-US" sz="1000" dirty="0" err="1"/>
                  <a:t>Kotlin</a:t>
                </a:r>
                <a:endParaRPr lang="en-US" sz="1000" dirty="0"/>
              </a:p>
              <a:p>
                <a:pPr marL="742950" lvl="1" indent="-285750">
                  <a:buFont typeface="Wingdings" panose="05000000000000000000" pitchFamily="2" charset="2"/>
                  <a:buChar char="ü"/>
                </a:pPr>
                <a:r>
                  <a:rPr lang="en-US" sz="1000" dirty="0"/>
                  <a:t>C++</a:t>
                </a:r>
              </a:p>
              <a:p>
                <a:pPr marL="742950" lvl="1" indent="-285750">
                  <a:buFont typeface="Wingdings" panose="05000000000000000000" pitchFamily="2" charset="2"/>
                  <a:buChar char="ü"/>
                </a:pPr>
                <a:r>
                  <a:rPr lang="en-US" sz="1000" dirty="0"/>
                  <a:t>Solidity</a:t>
                </a:r>
              </a:p>
              <a:p>
                <a:pPr marL="742950" lvl="1" indent="-285750">
                  <a:buFont typeface="Wingdings" panose="05000000000000000000" pitchFamily="2" charset="2"/>
                  <a:buChar char="ü"/>
                </a:pPr>
                <a:r>
                  <a:rPr lang="en-US" sz="1000" dirty="0"/>
                  <a:t>Serpent</a:t>
                </a:r>
              </a:p>
              <a:p>
                <a:pPr marL="742950" lvl="1" indent="-285750">
                  <a:buFont typeface="Wingdings" panose="05000000000000000000" pitchFamily="2" charset="2"/>
                  <a:buChar char="ü"/>
                </a:pPr>
                <a:r>
                  <a:rPr lang="en-US" sz="1000" dirty="0"/>
                  <a:t>Modeling Languages</a:t>
                </a:r>
              </a:p>
              <a:p>
                <a:endParaRPr lang="en-US" sz="1000" dirty="0"/>
              </a:p>
            </p:txBody>
          </p:sp>
          <p:grpSp>
            <p:nvGrpSpPr>
              <p:cNvPr id="31" name="Group 9">
                <a:extLst>
                  <a:ext uri="{FF2B5EF4-FFF2-40B4-BE49-F238E27FC236}">
                    <a16:creationId xmlns="" xmlns:a16="http://schemas.microsoft.com/office/drawing/2014/main" id="{B5A30471-6DA5-4547-B000-0EEE102471B9}"/>
                  </a:ext>
                </a:extLst>
              </p:cNvPr>
              <p:cNvGrpSpPr>
                <a:grpSpLocks noChangeAspect="1"/>
              </p:cNvGrpSpPr>
              <p:nvPr/>
            </p:nvGrpSpPr>
            <p:grpSpPr>
              <a:xfrm>
                <a:off x="6388625" y="1438891"/>
                <a:ext cx="287357" cy="330523"/>
                <a:chOff x="-1809750" y="4141788"/>
                <a:chExt cx="369887" cy="425450"/>
              </a:xfrm>
            </p:grpSpPr>
            <p:sp>
              <p:nvSpPr>
                <p:cNvPr id="33" name="Freeform 6">
                  <a:extLst>
                    <a:ext uri="{FF2B5EF4-FFF2-40B4-BE49-F238E27FC236}">
                      <a16:creationId xmlns="" xmlns:a16="http://schemas.microsoft.com/office/drawing/2014/main" id="{E414DA53-4BCE-43C0-9DB4-747A94D51151}"/>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34" name="Freeform 7">
                  <a:extLst>
                    <a:ext uri="{FF2B5EF4-FFF2-40B4-BE49-F238E27FC236}">
                      <a16:creationId xmlns="" xmlns:a16="http://schemas.microsoft.com/office/drawing/2014/main" id="{B7BD31C3-2F0F-495A-9F63-F606913738FE}"/>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35" name="Freeform 8">
                  <a:extLst>
                    <a:ext uri="{FF2B5EF4-FFF2-40B4-BE49-F238E27FC236}">
                      <a16:creationId xmlns="" xmlns:a16="http://schemas.microsoft.com/office/drawing/2014/main" id="{7F17484B-4143-4A99-B638-C70051F93F56}"/>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36" name="Freeform 9">
                  <a:extLst>
                    <a:ext uri="{FF2B5EF4-FFF2-40B4-BE49-F238E27FC236}">
                      <a16:creationId xmlns="" xmlns:a16="http://schemas.microsoft.com/office/drawing/2014/main" id="{D8683084-4A5D-4631-A59D-595844ABC757}"/>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37" name="Freeform 10">
                  <a:extLst>
                    <a:ext uri="{FF2B5EF4-FFF2-40B4-BE49-F238E27FC236}">
                      <a16:creationId xmlns="" xmlns:a16="http://schemas.microsoft.com/office/drawing/2014/main" id="{D45E20E6-C578-487F-A73A-9F70FB88BBFE}"/>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39" name="Freeform 12">
                  <a:extLst>
                    <a:ext uri="{FF2B5EF4-FFF2-40B4-BE49-F238E27FC236}">
                      <a16:creationId xmlns="" xmlns:a16="http://schemas.microsoft.com/office/drawing/2014/main" id="{07EB24F3-D47E-45C0-AA09-AA4D1868AF6F}"/>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40" name="Freeform 13">
                  <a:extLst>
                    <a:ext uri="{FF2B5EF4-FFF2-40B4-BE49-F238E27FC236}">
                      <a16:creationId xmlns="" xmlns:a16="http://schemas.microsoft.com/office/drawing/2014/main" id="{93A0D13A-7571-45BB-AA2E-45C931F94BDF}"/>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grpSp>
        </p:grpSp>
        <p:grpSp>
          <p:nvGrpSpPr>
            <p:cNvPr id="59" name="Group 9">
              <a:extLst>
                <a:ext uri="{FF2B5EF4-FFF2-40B4-BE49-F238E27FC236}">
                  <a16:creationId xmlns="" xmlns:a16="http://schemas.microsoft.com/office/drawing/2014/main" id="{8A0187E1-4366-4137-8C18-B7430938DEE9}"/>
                </a:ext>
              </a:extLst>
            </p:cNvPr>
            <p:cNvGrpSpPr>
              <a:grpSpLocks noChangeAspect="1"/>
            </p:cNvGrpSpPr>
            <p:nvPr/>
          </p:nvGrpSpPr>
          <p:grpSpPr>
            <a:xfrm>
              <a:off x="8991410" y="1066279"/>
              <a:ext cx="685712" cy="640080"/>
              <a:chOff x="-2063751" y="3944938"/>
              <a:chExt cx="882651" cy="823913"/>
            </a:xfrm>
          </p:grpSpPr>
          <p:sp>
            <p:nvSpPr>
              <p:cNvPr id="60" name="Freeform 5">
                <a:extLst>
                  <a:ext uri="{FF2B5EF4-FFF2-40B4-BE49-F238E27FC236}">
                    <a16:creationId xmlns="" xmlns:a16="http://schemas.microsoft.com/office/drawing/2014/main" id="{9F4C3B7E-2570-4D13-885D-3F6C5DC8AF92}"/>
                  </a:ext>
                </a:extLst>
              </p:cNvPr>
              <p:cNvSpPr>
                <a:spLocks/>
              </p:cNvSpPr>
              <p:nvPr/>
            </p:nvSpPr>
            <p:spPr bwMode="auto">
              <a:xfrm>
                <a:off x="-2063751" y="3944938"/>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6">
                <a:extLst>
                  <a:ext uri="{FF2B5EF4-FFF2-40B4-BE49-F238E27FC236}">
                    <a16:creationId xmlns="" xmlns:a16="http://schemas.microsoft.com/office/drawing/2014/main" id="{9603EBC9-AC72-40A3-9ED2-C9FF9AAB10E1}"/>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
                <a:extLst>
                  <a:ext uri="{FF2B5EF4-FFF2-40B4-BE49-F238E27FC236}">
                    <a16:creationId xmlns="" xmlns:a16="http://schemas.microsoft.com/office/drawing/2014/main" id="{09DA4898-EBA8-4A53-AD52-1D1E6F1C2B42}"/>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8">
                <a:extLst>
                  <a:ext uri="{FF2B5EF4-FFF2-40B4-BE49-F238E27FC236}">
                    <a16:creationId xmlns="" xmlns:a16="http://schemas.microsoft.com/office/drawing/2014/main" id="{60B42571-1FE5-450E-9960-6E55D7C34AFF}"/>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9">
                <a:extLst>
                  <a:ext uri="{FF2B5EF4-FFF2-40B4-BE49-F238E27FC236}">
                    <a16:creationId xmlns="" xmlns:a16="http://schemas.microsoft.com/office/drawing/2014/main" id="{3586AD1C-CB5D-4242-B1F4-57C392E19B32}"/>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0">
                <a:extLst>
                  <a:ext uri="{FF2B5EF4-FFF2-40B4-BE49-F238E27FC236}">
                    <a16:creationId xmlns="" xmlns:a16="http://schemas.microsoft.com/office/drawing/2014/main" id="{B1FB369A-3A20-45B3-8E6E-FD1FA54C5E11}"/>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
                <a:extLst>
                  <a:ext uri="{FF2B5EF4-FFF2-40B4-BE49-F238E27FC236}">
                    <a16:creationId xmlns="" xmlns:a16="http://schemas.microsoft.com/office/drawing/2014/main" id="{5F34E5B2-051E-4B79-A87C-E50814A69705}"/>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2">
                <a:extLst>
                  <a:ext uri="{FF2B5EF4-FFF2-40B4-BE49-F238E27FC236}">
                    <a16:creationId xmlns="" xmlns:a16="http://schemas.microsoft.com/office/drawing/2014/main" id="{4DF4DD21-CE1E-4A91-A0A2-98F7DB582AF8}"/>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3">
                <a:extLst>
                  <a:ext uri="{FF2B5EF4-FFF2-40B4-BE49-F238E27FC236}">
                    <a16:creationId xmlns="" xmlns:a16="http://schemas.microsoft.com/office/drawing/2014/main" id="{D2AF563A-C23F-4F77-A426-35582004652B}"/>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 xmlns:a16="http://schemas.microsoft.com/office/drawing/2014/main" id="{8DC340F0-FB55-4DD7-A053-80DD4CCA37E7}"/>
              </a:ext>
            </a:extLst>
          </p:cNvPr>
          <p:cNvGrpSpPr/>
          <p:nvPr/>
        </p:nvGrpSpPr>
        <p:grpSpPr>
          <a:xfrm>
            <a:off x="4584662" y="1294437"/>
            <a:ext cx="3099713" cy="2105144"/>
            <a:chOff x="6017764" y="1445082"/>
            <a:chExt cx="3099713" cy="2105144"/>
          </a:xfrm>
        </p:grpSpPr>
        <p:sp>
          <p:nvSpPr>
            <p:cNvPr id="70" name="TextBox 69">
              <a:extLst>
                <a:ext uri="{FF2B5EF4-FFF2-40B4-BE49-F238E27FC236}">
                  <a16:creationId xmlns="" xmlns:a16="http://schemas.microsoft.com/office/drawing/2014/main" id="{EC4FEC4B-CC2F-405B-87C3-16D09C879B6C}"/>
                </a:ext>
              </a:extLst>
            </p:cNvPr>
            <p:cNvSpPr txBox="1"/>
            <p:nvPr/>
          </p:nvSpPr>
          <p:spPr>
            <a:xfrm>
              <a:off x="6299930" y="1765122"/>
              <a:ext cx="2817547" cy="1785104"/>
            </a:xfrm>
            <a:prstGeom prst="rect">
              <a:avLst/>
            </a:prstGeom>
            <a:solidFill>
              <a:schemeClr val="accent6">
                <a:lumMod val="60000"/>
                <a:lumOff val="40000"/>
              </a:schemeClr>
            </a:solidFill>
            <a:ln>
              <a:noFill/>
            </a:ln>
          </p:spPr>
          <p:txBody>
            <a:bodyPr wrap="square" rtlCol="0">
              <a:spAutoFit/>
            </a:bodyPr>
            <a:lstStyle/>
            <a:p>
              <a:pPr algn="ctr"/>
              <a:endParaRPr lang="en-US" sz="1000" b="1" dirty="0"/>
            </a:p>
            <a:p>
              <a:pPr algn="ctr"/>
              <a:r>
                <a:rPr lang="en-US" sz="1000" b="1" dirty="0"/>
                <a:t>Blockchain</a:t>
              </a:r>
            </a:p>
            <a:p>
              <a:endParaRPr lang="en-US" sz="1000" b="1" dirty="0"/>
            </a:p>
            <a:p>
              <a:pPr marL="742950" lvl="1" indent="-285750">
                <a:buFont typeface="Wingdings" panose="05000000000000000000" pitchFamily="2" charset="2"/>
                <a:buChar char="ü"/>
              </a:pPr>
              <a:r>
                <a:rPr lang="en-US" sz="1000" dirty="0"/>
                <a:t>Security</a:t>
              </a:r>
            </a:p>
            <a:p>
              <a:pPr marL="742950" lvl="1" indent="-285750">
                <a:buFont typeface="Wingdings" panose="05000000000000000000" pitchFamily="2" charset="2"/>
                <a:buChar char="ü"/>
              </a:pPr>
              <a:r>
                <a:rPr lang="en-US" sz="1000" dirty="0"/>
                <a:t>Cryptography</a:t>
              </a:r>
            </a:p>
            <a:p>
              <a:pPr marL="742950" lvl="1" indent="-285750">
                <a:buFont typeface="Wingdings" panose="05000000000000000000" pitchFamily="2" charset="2"/>
                <a:buChar char="ü"/>
              </a:pPr>
              <a:r>
                <a:rPr lang="en-US" sz="1000" dirty="0"/>
                <a:t>Database architecture</a:t>
              </a:r>
            </a:p>
            <a:p>
              <a:pPr marL="742950" lvl="1" indent="-285750">
                <a:buFont typeface="Wingdings" panose="05000000000000000000" pitchFamily="2" charset="2"/>
                <a:buChar char="ü"/>
              </a:pPr>
              <a:r>
                <a:rPr lang="en-US" sz="1000" dirty="0"/>
                <a:t>Peer to Peer Messaging</a:t>
              </a:r>
            </a:p>
            <a:p>
              <a:pPr marL="742950" lvl="1" indent="-285750">
                <a:buFont typeface="Wingdings" panose="05000000000000000000" pitchFamily="2" charset="2"/>
                <a:buChar char="ü"/>
              </a:pPr>
              <a:r>
                <a:rPr lang="en-US" sz="1000" dirty="0"/>
                <a:t>Consensus algorithm</a:t>
              </a:r>
            </a:p>
            <a:p>
              <a:pPr marL="742950" lvl="1" indent="-285750">
                <a:buFont typeface="Wingdings" panose="05000000000000000000" pitchFamily="2" charset="2"/>
                <a:buChar char="ü"/>
              </a:pPr>
              <a:r>
                <a:rPr lang="en-US" sz="1000" dirty="0"/>
                <a:t>Smart Contract</a:t>
              </a:r>
            </a:p>
            <a:p>
              <a:pPr marL="742950" lvl="1" indent="-285750">
                <a:buFont typeface="Wingdings" panose="05000000000000000000" pitchFamily="2" charset="2"/>
                <a:buChar char="ü"/>
              </a:pPr>
              <a:r>
                <a:rPr lang="en-US" sz="1000" dirty="0"/>
                <a:t>Distributed Ledger</a:t>
              </a:r>
            </a:p>
            <a:p>
              <a:pPr lvl="1"/>
              <a:endParaRPr lang="en-US" sz="1000" dirty="0"/>
            </a:p>
          </p:txBody>
        </p:sp>
        <p:grpSp>
          <p:nvGrpSpPr>
            <p:cNvPr id="71" name="Group 19">
              <a:extLst>
                <a:ext uri="{FF2B5EF4-FFF2-40B4-BE49-F238E27FC236}">
                  <a16:creationId xmlns="" xmlns:a16="http://schemas.microsoft.com/office/drawing/2014/main" id="{2403BC1C-D188-4213-A9B2-CC5E26E89464}"/>
                </a:ext>
              </a:extLst>
            </p:cNvPr>
            <p:cNvGrpSpPr>
              <a:grpSpLocks noChangeAspect="1"/>
            </p:cNvGrpSpPr>
            <p:nvPr/>
          </p:nvGrpSpPr>
          <p:grpSpPr>
            <a:xfrm>
              <a:off x="6017764" y="1445082"/>
              <a:ext cx="685712" cy="640080"/>
              <a:chOff x="-2187576" y="5018088"/>
              <a:chExt cx="882651" cy="823913"/>
            </a:xfrm>
          </p:grpSpPr>
          <p:sp>
            <p:nvSpPr>
              <p:cNvPr id="72" name="Freeform 17">
                <a:extLst>
                  <a:ext uri="{FF2B5EF4-FFF2-40B4-BE49-F238E27FC236}">
                    <a16:creationId xmlns="" xmlns:a16="http://schemas.microsoft.com/office/drawing/2014/main" id="{4268AC92-2745-4F8D-9BFC-176BA5F757CB}"/>
                  </a:ext>
                </a:extLst>
              </p:cNvPr>
              <p:cNvSpPr>
                <a:spLocks/>
              </p:cNvSpPr>
              <p:nvPr/>
            </p:nvSpPr>
            <p:spPr bwMode="auto">
              <a:xfrm>
                <a:off x="-2187576" y="5018088"/>
                <a:ext cx="882651" cy="823913"/>
              </a:xfrm>
              <a:custGeom>
                <a:avLst/>
                <a:gdLst>
                  <a:gd name="T0" fmla="*/ 33 w 232"/>
                  <a:gd name="T1" fmla="*/ 170 h 217"/>
                  <a:gd name="T2" fmla="*/ 55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9" y="52"/>
                    </a:cubicBezTo>
                    <a:cubicBezTo>
                      <a:pt x="232" y="96"/>
                      <a:pt x="218" y="152"/>
                      <a:pt x="173" y="184"/>
                    </a:cubicBezTo>
                    <a:cubicBezTo>
                      <a:pt x="127" y="217"/>
                      <a:pt x="66" y="213"/>
                      <a:pt x="33" y="170"/>
                    </a:cubicBezTo>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8">
                <a:extLst>
                  <a:ext uri="{FF2B5EF4-FFF2-40B4-BE49-F238E27FC236}">
                    <a16:creationId xmlns="" xmlns:a16="http://schemas.microsoft.com/office/drawing/2014/main" id="{361FDEFC-C6D1-4AEB-9FA7-888A06E376A9}"/>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9">
                <a:extLst>
                  <a:ext uri="{FF2B5EF4-FFF2-40B4-BE49-F238E27FC236}">
                    <a16:creationId xmlns="" xmlns:a16="http://schemas.microsoft.com/office/drawing/2014/main" id="{1F7E1B31-4707-4C10-9BA5-12D0B3585DF6}"/>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9" name="Group 4">
            <a:extLst>
              <a:ext uri="{FF2B5EF4-FFF2-40B4-BE49-F238E27FC236}">
                <a16:creationId xmlns="" xmlns:a16="http://schemas.microsoft.com/office/drawing/2014/main" id="{15B4654F-5BE6-485F-91A7-C50869D0FBE2}"/>
              </a:ext>
            </a:extLst>
          </p:cNvPr>
          <p:cNvGrpSpPr>
            <a:grpSpLocks noChangeAspect="1"/>
          </p:cNvGrpSpPr>
          <p:nvPr/>
        </p:nvGrpSpPr>
        <p:grpSpPr bwMode="auto">
          <a:xfrm>
            <a:off x="2993228" y="2237919"/>
            <a:ext cx="2517074" cy="2352151"/>
            <a:chOff x="-163" y="-158"/>
            <a:chExt cx="2854" cy="2667"/>
          </a:xfrm>
        </p:grpSpPr>
        <p:sp>
          <p:nvSpPr>
            <p:cNvPr id="20" name="Freeform 5">
              <a:extLst>
                <a:ext uri="{FF2B5EF4-FFF2-40B4-BE49-F238E27FC236}">
                  <a16:creationId xmlns="" xmlns:a16="http://schemas.microsoft.com/office/drawing/2014/main" id="{FE4E17CB-B48F-494B-95C6-7065001DBD8D}"/>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6">
              <a:extLst>
                <a:ext uri="{FF2B5EF4-FFF2-40B4-BE49-F238E27FC236}">
                  <a16:creationId xmlns="" xmlns:a16="http://schemas.microsoft.com/office/drawing/2014/main" id="{2F138332-7E68-4DD6-83E9-E0BE859035BB}"/>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7">
              <a:extLst>
                <a:ext uri="{FF2B5EF4-FFF2-40B4-BE49-F238E27FC236}">
                  <a16:creationId xmlns="" xmlns:a16="http://schemas.microsoft.com/office/drawing/2014/main" id="{9DDF6847-A34C-4689-8388-1BFC02162056}"/>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 name="Freeform 8">
              <a:extLst>
                <a:ext uri="{FF2B5EF4-FFF2-40B4-BE49-F238E27FC236}">
                  <a16:creationId xmlns="" xmlns:a16="http://schemas.microsoft.com/office/drawing/2014/main" id="{26D61FF6-D1D4-4116-8B18-C034C87003A1}"/>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9">
              <a:extLst>
                <a:ext uri="{FF2B5EF4-FFF2-40B4-BE49-F238E27FC236}">
                  <a16:creationId xmlns="" xmlns:a16="http://schemas.microsoft.com/office/drawing/2014/main" id="{AD20A9FC-5871-4142-84AA-156C7A0A8AA6}"/>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246903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Capgemini’s Agile Methodology</a:t>
            </a:r>
            <a:br>
              <a:rPr lang="en-US" dirty="0"/>
            </a:br>
            <a:r>
              <a:rPr lang="en-US" sz="1800" i="1" dirty="0"/>
              <a:t>Why Agile? </a:t>
            </a:r>
            <a:endParaRPr lang="fr-FR" sz="1800" i="1" dirty="0"/>
          </a:p>
        </p:txBody>
      </p:sp>
      <p:sp>
        <p:nvSpPr>
          <p:cNvPr id="4" name="Rectangle 3"/>
          <p:cNvSpPr/>
          <p:nvPr/>
        </p:nvSpPr>
        <p:spPr>
          <a:xfrm>
            <a:off x="6410459" y="4127500"/>
            <a:ext cx="4293326" cy="2170268"/>
          </a:xfrm>
          <a:prstGeom prst="rect">
            <a:avLst/>
          </a:prstGeom>
          <a:noFill/>
          <a:ln w="9525">
            <a:solidFill>
              <a:srgbClr val="5BA3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solidFill>
                <a:schemeClr val="tx2">
                  <a:lumMod val="50000"/>
                </a:schemeClr>
              </a:solidFill>
            </a:endParaRPr>
          </a:p>
        </p:txBody>
      </p:sp>
      <p:sp>
        <p:nvSpPr>
          <p:cNvPr id="5" name="Rectangle 4"/>
          <p:cNvSpPr/>
          <p:nvPr/>
        </p:nvSpPr>
        <p:spPr>
          <a:xfrm>
            <a:off x="1374818" y="3168203"/>
            <a:ext cx="4860000" cy="3132000"/>
          </a:xfrm>
          <a:prstGeom prst="rect">
            <a:avLst/>
          </a:prstGeom>
          <a:solidFill>
            <a:schemeClr val="bg1"/>
          </a:solidFill>
          <a:ln w="9525">
            <a:solidFill>
              <a:srgbClr val="5BA3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solidFill>
                <a:schemeClr val="tx2">
                  <a:lumMod val="50000"/>
                </a:schemeClr>
              </a:solidFill>
            </a:endParaRPr>
          </a:p>
        </p:txBody>
      </p:sp>
      <p:sp>
        <p:nvSpPr>
          <p:cNvPr id="6" name="Rectangle 5"/>
          <p:cNvSpPr/>
          <p:nvPr/>
        </p:nvSpPr>
        <p:spPr>
          <a:xfrm>
            <a:off x="1374818" y="1455314"/>
            <a:ext cx="4860000" cy="1545464"/>
          </a:xfrm>
          <a:prstGeom prst="rect">
            <a:avLst/>
          </a:prstGeom>
          <a:solidFill>
            <a:schemeClr val="bg1"/>
          </a:solidFill>
          <a:ln w="9525">
            <a:solidFill>
              <a:srgbClr val="5BA3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solidFill>
                <a:schemeClr val="tx2">
                  <a:lumMod val="50000"/>
                </a:schemeClr>
              </a:solidFill>
            </a:endParaRPr>
          </a:p>
        </p:txBody>
      </p:sp>
      <p:sp>
        <p:nvSpPr>
          <p:cNvPr id="7" name="Espace réservé du contenu 3"/>
          <p:cNvSpPr txBox="1">
            <a:spLocks/>
          </p:cNvSpPr>
          <p:nvPr/>
        </p:nvSpPr>
        <p:spPr>
          <a:xfrm>
            <a:off x="1379984" y="1475590"/>
            <a:ext cx="4572000" cy="1525188"/>
          </a:xfrm>
          <a:prstGeom prst="rect">
            <a:avLst/>
          </a:prstGeom>
        </p:spPr>
        <p:txBody>
          <a:bodyPr/>
          <a:lstStyle/>
          <a:p>
            <a:pPr defTabSz="914342">
              <a:lnSpc>
                <a:spcPct val="90000"/>
              </a:lnSpc>
              <a:spcAft>
                <a:spcPts val="600"/>
              </a:spcAft>
              <a:buClr>
                <a:schemeClr val="accent5"/>
              </a:buClr>
              <a:defRPr/>
            </a:pPr>
            <a:r>
              <a:rPr lang="en-US" sz="1400" dirty="0"/>
              <a:t>The </a:t>
            </a:r>
            <a:r>
              <a:rPr lang="en-AU" sz="1400" dirty="0"/>
              <a:t>key benefits </a:t>
            </a:r>
            <a:r>
              <a:rPr lang="en-US" sz="1400" dirty="0"/>
              <a:t>of agile approaches</a:t>
            </a:r>
          </a:p>
          <a:p>
            <a:pPr marL="447675" lvl="1" indent="-180975" defTabSz="914342">
              <a:lnSpc>
                <a:spcPct val="90000"/>
              </a:lnSpc>
              <a:spcAft>
                <a:spcPts val="600"/>
              </a:spcAft>
              <a:buClr>
                <a:schemeClr val="accent3"/>
              </a:buClr>
              <a:buFont typeface="Wingdings" pitchFamily="2" charset="2"/>
              <a:buChar char="§"/>
              <a:defRPr/>
            </a:pPr>
            <a:r>
              <a:rPr lang="en-US" sz="1200" dirty="0"/>
              <a:t>Control delays implementation</a:t>
            </a:r>
          </a:p>
          <a:p>
            <a:pPr marL="447675" lvl="1" indent="-180975" defTabSz="914342">
              <a:lnSpc>
                <a:spcPct val="90000"/>
              </a:lnSpc>
              <a:spcAft>
                <a:spcPts val="600"/>
              </a:spcAft>
              <a:buClr>
                <a:schemeClr val="accent3"/>
              </a:buClr>
              <a:buFont typeface="Wingdings" pitchFamily="2" charset="2"/>
              <a:buChar char="§"/>
              <a:defRPr/>
            </a:pPr>
            <a:r>
              <a:rPr lang="en-US" sz="1200" dirty="0"/>
              <a:t>Prioritize their value added functions </a:t>
            </a:r>
          </a:p>
          <a:p>
            <a:pPr marL="447675" lvl="1" indent="-180975" defTabSz="914342">
              <a:lnSpc>
                <a:spcPct val="90000"/>
              </a:lnSpc>
              <a:spcAft>
                <a:spcPts val="600"/>
              </a:spcAft>
              <a:buClr>
                <a:schemeClr val="accent3"/>
              </a:buClr>
              <a:buFont typeface="Wingdings" pitchFamily="2" charset="2"/>
              <a:buChar char="§"/>
              <a:defRPr/>
            </a:pPr>
            <a:r>
              <a:rPr lang="en-US" sz="1200" dirty="0"/>
              <a:t>Rapid access to essential functions </a:t>
            </a:r>
          </a:p>
          <a:p>
            <a:pPr marL="447675" lvl="1" indent="-180975" defTabSz="914342">
              <a:lnSpc>
                <a:spcPct val="90000"/>
              </a:lnSpc>
              <a:spcAft>
                <a:spcPts val="600"/>
              </a:spcAft>
              <a:buClr>
                <a:schemeClr val="accent3"/>
              </a:buClr>
              <a:buFont typeface="Wingdings" pitchFamily="2" charset="2"/>
              <a:buChar char="§"/>
              <a:defRPr/>
            </a:pPr>
            <a:r>
              <a:rPr lang="en-US" sz="1200" dirty="0"/>
              <a:t>Delete the tunneling / incremental results</a:t>
            </a:r>
          </a:p>
          <a:p>
            <a:pPr marL="274638" indent="-274638" defTabSz="914342">
              <a:lnSpc>
                <a:spcPct val="90000"/>
              </a:lnSpc>
              <a:spcAft>
                <a:spcPts val="600"/>
              </a:spcAft>
              <a:buClr>
                <a:schemeClr val="accent5"/>
              </a:buClr>
              <a:buFont typeface="Wingdings" pitchFamily="2" charset="2"/>
              <a:buChar char="§"/>
              <a:defRPr/>
            </a:pPr>
            <a:endParaRPr lang="en-US" sz="1600" dirty="0">
              <a:solidFill>
                <a:schemeClr val="tx2">
                  <a:lumMod val="50000"/>
                </a:schemeClr>
              </a:solidFill>
            </a:endParaRPr>
          </a:p>
        </p:txBody>
      </p:sp>
      <p:sp>
        <p:nvSpPr>
          <p:cNvPr id="8" name="Espace réservé du contenu 4"/>
          <p:cNvSpPr txBox="1">
            <a:spLocks/>
          </p:cNvSpPr>
          <p:nvPr/>
        </p:nvSpPr>
        <p:spPr>
          <a:xfrm>
            <a:off x="6496283" y="4267200"/>
            <a:ext cx="4061777" cy="1790700"/>
          </a:xfrm>
          <a:prstGeom prst="rect">
            <a:avLst/>
          </a:prstGeom>
        </p:spPr>
        <p:txBody>
          <a:bodyPr/>
          <a:lstStyle/>
          <a:p>
            <a:pPr defTabSz="914342">
              <a:spcAft>
                <a:spcPts val="600"/>
              </a:spcAft>
              <a:buClr>
                <a:schemeClr val="accent5"/>
              </a:buClr>
              <a:defRPr/>
            </a:pPr>
            <a:r>
              <a:rPr lang="en-US" sz="1400" dirty="0"/>
              <a:t>An agile approach with</a:t>
            </a:r>
          </a:p>
          <a:p>
            <a:pPr marL="447675" lvl="1" indent="-180975" defTabSz="914342">
              <a:spcAft>
                <a:spcPts val="600"/>
              </a:spcAft>
              <a:buClr>
                <a:schemeClr val="accent3"/>
              </a:buClr>
              <a:buFont typeface="Wingdings" pitchFamily="2" charset="2"/>
              <a:buChar char="§"/>
              <a:defRPr/>
            </a:pPr>
            <a:r>
              <a:rPr lang="en-US" sz="1200" dirty="0"/>
              <a:t>Flexibility, implementation and monitoring of a "backlog" prioritizing functions and services to be implemented</a:t>
            </a:r>
            <a:endParaRPr lang="fr-FR" sz="1200" dirty="0"/>
          </a:p>
          <a:p>
            <a:pPr marL="447675" lvl="1" indent="-180975" defTabSz="914342">
              <a:spcAft>
                <a:spcPts val="600"/>
              </a:spcAft>
              <a:buClr>
                <a:schemeClr val="accent3"/>
              </a:buClr>
              <a:buFont typeface="Wingdings" pitchFamily="2" charset="2"/>
              <a:buChar char="§"/>
              <a:defRPr/>
            </a:pPr>
            <a:r>
              <a:rPr lang="en-US" sz="1200" dirty="0"/>
              <a:t>Collaborative build with all stakeholders, MOA, MOE and Production</a:t>
            </a:r>
            <a:endParaRPr lang="fr-FR" sz="1200" dirty="0"/>
          </a:p>
        </p:txBody>
      </p:sp>
      <p:sp>
        <p:nvSpPr>
          <p:cNvPr id="9" name="AutoShape 4"/>
          <p:cNvSpPr>
            <a:spLocks noChangeArrowheads="1"/>
          </p:cNvSpPr>
          <p:nvPr/>
        </p:nvSpPr>
        <p:spPr bwMode="auto">
          <a:xfrm>
            <a:off x="6471247" y="1506229"/>
            <a:ext cx="4211538" cy="2315145"/>
          </a:xfrm>
          <a:prstGeom prst="flowChartAlternateProcess">
            <a:avLst/>
          </a:prstGeom>
          <a:solidFill>
            <a:srgbClr val="5BA3CA">
              <a:alpha val="89804"/>
            </a:srgbClr>
          </a:solidFill>
          <a:ln w="9525" algn="ctr">
            <a:noFill/>
            <a:miter lim="800000"/>
            <a:headEnd/>
            <a:tailEnd/>
          </a:ln>
          <a:effectLst>
            <a:outerShdw blurRad="50800" dist="38100" dir="2700000" algn="tl" rotWithShape="0">
              <a:prstClr val="black">
                <a:alpha val="40000"/>
              </a:prstClr>
            </a:outerShdw>
          </a:effectLst>
        </p:spPr>
        <p:txBody>
          <a:bodyPr wrap="square" anchor="ctr"/>
          <a:lstStyle/>
          <a:p>
            <a:pPr algn="ctr" defTabSz="711200">
              <a:lnSpc>
                <a:spcPct val="90000"/>
              </a:lnSpc>
              <a:spcBef>
                <a:spcPct val="0"/>
              </a:spcBef>
              <a:spcAft>
                <a:spcPct val="35000"/>
              </a:spcAft>
              <a:defRPr/>
            </a:pPr>
            <a:r>
              <a:rPr lang="en-US" sz="2400" b="1" dirty="0">
                <a:solidFill>
                  <a:schemeClr val="bg1"/>
                </a:solidFill>
                <a:effectLst>
                  <a:outerShdw blurRad="38100" dist="38100" dir="2700000" algn="tl">
                    <a:srgbClr val="000000">
                      <a:alpha val="43137"/>
                    </a:srgbClr>
                  </a:outerShdw>
                </a:effectLst>
                <a:cs typeface="Calibri" pitchFamily="34" charset="0"/>
              </a:rPr>
              <a:t>Maximize business value </a:t>
            </a:r>
            <a:r>
              <a:rPr lang="en-US" dirty="0">
                <a:solidFill>
                  <a:schemeClr val="bg1"/>
                </a:solidFill>
                <a:effectLst>
                  <a:outerShdw blurRad="38100" dist="38100" dir="2700000" algn="tl">
                    <a:srgbClr val="000000">
                      <a:alpha val="43137"/>
                    </a:srgbClr>
                  </a:outerShdw>
                </a:effectLst>
                <a:cs typeface="Calibri" pitchFamily="34" charset="0"/>
              </a:rPr>
              <a:t>by prioritizing functions in a project runs </a:t>
            </a:r>
            <a:r>
              <a:rPr lang="en-US" sz="2400" b="1" dirty="0">
                <a:solidFill>
                  <a:schemeClr val="bg1"/>
                </a:solidFill>
                <a:effectLst>
                  <a:outerShdw blurRad="38100" dist="38100" dir="2700000" algn="tl">
                    <a:srgbClr val="000000">
                      <a:alpha val="43137"/>
                    </a:srgbClr>
                  </a:outerShdw>
                </a:effectLst>
                <a:cs typeface="Calibri" pitchFamily="34" charset="0"/>
              </a:rPr>
              <a:t>in incremental mode</a:t>
            </a:r>
          </a:p>
        </p:txBody>
      </p:sp>
      <p:pic>
        <p:nvPicPr>
          <p:cNvPr id="10" name="Image 9" descr="Agile Methodology.png"/>
          <p:cNvPicPr>
            <a:picLocks noChangeAspect="1"/>
          </p:cNvPicPr>
          <p:nvPr/>
        </p:nvPicPr>
        <p:blipFill>
          <a:blip r:embed="rId2" cstate="print"/>
          <a:stretch>
            <a:fillRect/>
          </a:stretch>
        </p:blipFill>
        <p:spPr>
          <a:xfrm>
            <a:off x="1410579" y="3402789"/>
            <a:ext cx="4765273" cy="2790193"/>
          </a:xfrm>
          <a:prstGeom prst="rect">
            <a:avLst/>
          </a:prstGeom>
        </p:spPr>
      </p:pic>
      <p:sp>
        <p:nvSpPr>
          <p:cNvPr id="3" name="TextBox 2"/>
          <p:cNvSpPr txBox="1"/>
          <p:nvPr/>
        </p:nvSpPr>
        <p:spPr>
          <a:xfrm>
            <a:off x="1410579" y="3187679"/>
            <a:ext cx="4397389" cy="286232"/>
          </a:xfrm>
          <a:prstGeom prst="rect">
            <a:avLst/>
          </a:prstGeom>
          <a:noFill/>
        </p:spPr>
        <p:txBody>
          <a:bodyPr wrap="square" rtlCol="0">
            <a:spAutoFit/>
          </a:bodyPr>
          <a:lstStyle/>
          <a:p>
            <a:pPr lvl="0" defTabSz="914342">
              <a:lnSpc>
                <a:spcPct val="90000"/>
              </a:lnSpc>
              <a:spcAft>
                <a:spcPts val="600"/>
              </a:spcAft>
              <a:buClr>
                <a:srgbClr val="95E616"/>
              </a:buClr>
              <a:defRPr/>
            </a:pPr>
            <a:r>
              <a:rPr lang="en-US" sz="1400" dirty="0">
                <a:solidFill>
                  <a:srgbClr val="000000"/>
                </a:solidFill>
              </a:rPr>
              <a:t>Overview  of the Agile approach</a:t>
            </a:r>
          </a:p>
        </p:txBody>
      </p:sp>
    </p:spTree>
    <p:extLst>
      <p:ext uri="{BB962C8B-B14F-4D97-AF65-F5344CB8AC3E}">
        <p14:creationId xmlns:p14="http://schemas.microsoft.com/office/powerpoint/2010/main" val="3991911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Capgemini’s Agile Methodology</a:t>
            </a:r>
            <a:br>
              <a:rPr lang="en-US" dirty="0"/>
            </a:br>
            <a:r>
              <a:rPr lang="en-US" sz="1800" i="1" dirty="0"/>
              <a:t>Scrum Overview</a:t>
            </a:r>
            <a:endParaRPr lang="en-US" i="1" dirty="0"/>
          </a:p>
        </p:txBody>
      </p:sp>
      <p:pic>
        <p:nvPicPr>
          <p:cNvPr id="4" name="Picture 2"/>
          <p:cNvPicPr>
            <a:picLocks noChangeAspect="1" noChangeArrowheads="1"/>
          </p:cNvPicPr>
          <p:nvPr/>
        </p:nvPicPr>
        <p:blipFill>
          <a:blip r:embed="rId2" cstate="print"/>
          <a:stretch>
            <a:fillRect/>
          </a:stretch>
        </p:blipFill>
        <p:spPr bwMode="auto">
          <a:xfrm>
            <a:off x="1461032" y="1514670"/>
            <a:ext cx="6768569" cy="3588395"/>
          </a:xfrm>
          <a:prstGeom prst="rect">
            <a:avLst/>
          </a:prstGeom>
          <a:noFill/>
          <a:ln w="9525">
            <a:noFill/>
            <a:miter lim="800000"/>
            <a:headEnd/>
            <a:tailEnd/>
          </a:ln>
          <a:effectLst/>
        </p:spPr>
      </p:pic>
      <p:pic>
        <p:nvPicPr>
          <p:cNvPr id="5" name="Picture 14" descr="agile_software_development_-_the_power_of_a_whiteboard.jpg"/>
          <p:cNvPicPr>
            <a:picLocks noChangeAspect="1"/>
          </p:cNvPicPr>
          <p:nvPr/>
        </p:nvPicPr>
        <p:blipFill>
          <a:blip r:embed="rId3" cstate="print">
            <a:lum bright="10000" contrast="20000"/>
          </a:blip>
          <a:srcRect/>
          <a:stretch>
            <a:fillRect/>
          </a:stretch>
        </p:blipFill>
        <p:spPr bwMode="auto">
          <a:xfrm>
            <a:off x="1461032" y="5410200"/>
            <a:ext cx="986403" cy="739802"/>
          </a:xfrm>
          <a:prstGeom prst="roundRect">
            <a:avLst>
              <a:gd name="adj" fmla="val 688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ound Same Side Corner Rectangle 5"/>
          <p:cNvSpPr/>
          <p:nvPr/>
        </p:nvSpPr>
        <p:spPr>
          <a:xfrm>
            <a:off x="8654143" y="1514670"/>
            <a:ext cx="2069753" cy="352541"/>
          </a:xfrm>
          <a:prstGeom prst="round2SameRect">
            <a:avLst>
              <a:gd name="adj1" fmla="val 50000"/>
              <a:gd name="adj2" fmla="val 0"/>
            </a:avLst>
          </a:prstGeom>
          <a:solidFill>
            <a:srgbClr val="5BA3CA"/>
          </a:solid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200" b="1" dirty="0">
                <a:solidFill>
                  <a:schemeClr val="bg1"/>
                </a:solidFill>
              </a:rPr>
              <a:t>Offering</a:t>
            </a:r>
          </a:p>
        </p:txBody>
      </p:sp>
      <p:sp>
        <p:nvSpPr>
          <p:cNvPr id="7" name="Rectangle 6"/>
          <p:cNvSpPr/>
          <p:nvPr/>
        </p:nvSpPr>
        <p:spPr>
          <a:xfrm>
            <a:off x="8654143" y="1867210"/>
            <a:ext cx="2069753" cy="2857190"/>
          </a:xfrm>
          <a:prstGeom prst="rect">
            <a:avLst/>
          </a:prstGeom>
          <a:no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137160" indent="-137160">
              <a:spcAft>
                <a:spcPts val="300"/>
              </a:spcAft>
              <a:buClr>
                <a:schemeClr val="accent5"/>
              </a:buClr>
              <a:buFont typeface="Wingdings" pitchFamily="2" charset="2"/>
              <a:buChar char="§"/>
            </a:pPr>
            <a:r>
              <a:rPr lang="en-US" sz="1000" dirty="0">
                <a:solidFill>
                  <a:schemeClr val="tx2">
                    <a:lumMod val="50000"/>
                  </a:schemeClr>
                </a:solidFill>
              </a:rPr>
              <a:t>Roles</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Scrum Master</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Product Owner</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Development Team</a:t>
            </a:r>
          </a:p>
          <a:p>
            <a:pPr marL="137160" indent="-137160">
              <a:spcAft>
                <a:spcPts val="300"/>
              </a:spcAft>
              <a:buClr>
                <a:schemeClr val="accent5"/>
              </a:buClr>
              <a:buFont typeface="Wingdings" pitchFamily="2" charset="2"/>
              <a:buChar char="§"/>
            </a:pPr>
            <a:r>
              <a:rPr lang="en-US" sz="1000" dirty="0">
                <a:solidFill>
                  <a:schemeClr val="tx2">
                    <a:lumMod val="50000"/>
                  </a:schemeClr>
                </a:solidFill>
              </a:rPr>
              <a:t>Events</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Sprint Planning</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Daily Scrum</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Sprint Review</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Sprint Retrospective</a:t>
            </a:r>
          </a:p>
          <a:p>
            <a:pPr marL="137160" indent="-137160">
              <a:spcAft>
                <a:spcPts val="300"/>
              </a:spcAft>
              <a:buClr>
                <a:schemeClr val="accent5"/>
              </a:buClr>
              <a:buFont typeface="Wingdings" pitchFamily="2" charset="2"/>
              <a:buChar char="§"/>
            </a:pPr>
            <a:r>
              <a:rPr lang="en-US" sz="1000" dirty="0">
                <a:solidFill>
                  <a:schemeClr val="tx2">
                    <a:lumMod val="50000"/>
                  </a:schemeClr>
                </a:solidFill>
              </a:rPr>
              <a:t>Artifacts</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Product Backlog</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Sprint Backlog</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Increment</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Burndown Chart</a:t>
            </a: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653088" y="4572001"/>
            <a:ext cx="1080000" cy="37565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Round Same Side Corner Rectangle 8"/>
          <p:cNvSpPr/>
          <p:nvPr/>
        </p:nvSpPr>
        <p:spPr>
          <a:xfrm>
            <a:off x="2590801" y="5057660"/>
            <a:ext cx="8133095" cy="352541"/>
          </a:xfrm>
          <a:prstGeom prst="round2SameRect">
            <a:avLst>
              <a:gd name="adj1" fmla="val 50000"/>
              <a:gd name="adj2" fmla="val 0"/>
            </a:avLst>
          </a:prstGeom>
          <a:solidFill>
            <a:srgbClr val="5BA3CA"/>
          </a:solid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200" b="1" dirty="0">
                <a:solidFill>
                  <a:schemeClr val="bg1"/>
                </a:solidFill>
              </a:rPr>
              <a:t>The core principles</a:t>
            </a:r>
          </a:p>
        </p:txBody>
      </p:sp>
      <p:sp>
        <p:nvSpPr>
          <p:cNvPr id="10" name="Rectangle 9"/>
          <p:cNvSpPr/>
          <p:nvPr/>
        </p:nvSpPr>
        <p:spPr>
          <a:xfrm>
            <a:off x="2590801" y="5410201"/>
            <a:ext cx="8133095" cy="866775"/>
          </a:xfrm>
          <a:prstGeom prst="rect">
            <a:avLst/>
          </a:prstGeom>
          <a:no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lIns="91440" numCol="3" rtlCol="0" anchor="t"/>
          <a:lstStyle/>
          <a:p>
            <a:pPr marL="137160" indent="-137160">
              <a:spcAft>
                <a:spcPts val="300"/>
              </a:spcAft>
              <a:buClr>
                <a:schemeClr val="accent5"/>
              </a:buClr>
              <a:buFont typeface="Wingdings" pitchFamily="2" charset="2"/>
              <a:buChar char="§"/>
            </a:pPr>
            <a:r>
              <a:rPr lang="en-US" sz="1000" dirty="0">
                <a:solidFill>
                  <a:schemeClr val="tx2">
                    <a:lumMod val="50000"/>
                  </a:schemeClr>
                </a:solidFill>
              </a:rPr>
              <a:t>Shared Visual workspace</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Removing physical barriers</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Transparency &amp; Visual Management</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Face-to-face Communication</a:t>
            </a:r>
          </a:p>
          <a:p>
            <a:pPr marL="137160" indent="-137160">
              <a:spcAft>
                <a:spcPts val="300"/>
              </a:spcAft>
              <a:buClr>
                <a:schemeClr val="accent5"/>
              </a:buClr>
              <a:buFont typeface="Wingdings" pitchFamily="2" charset="2"/>
              <a:buChar char="§"/>
            </a:pPr>
            <a:endParaRPr lang="en-US" sz="1000" dirty="0">
              <a:solidFill>
                <a:schemeClr val="tx2">
                  <a:lumMod val="50000"/>
                </a:schemeClr>
              </a:solidFill>
            </a:endParaRPr>
          </a:p>
          <a:p>
            <a:pPr marL="137160" indent="-137160">
              <a:spcAft>
                <a:spcPts val="300"/>
              </a:spcAft>
              <a:buClr>
                <a:schemeClr val="accent5"/>
              </a:buClr>
              <a:buFont typeface="Wingdings" pitchFamily="2" charset="2"/>
              <a:buChar char="§"/>
            </a:pPr>
            <a:r>
              <a:rPr lang="en-US" sz="1000" dirty="0">
                <a:solidFill>
                  <a:schemeClr val="tx2">
                    <a:lumMod val="50000"/>
                  </a:schemeClr>
                </a:solidFill>
              </a:rPr>
              <a:t>Self-organization</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Empowered cross-functional Teams</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Incremental design and architecture</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Inspection and adaptation</a:t>
            </a:r>
          </a:p>
          <a:p>
            <a:pPr marL="137160" indent="-137160">
              <a:spcAft>
                <a:spcPts val="300"/>
              </a:spcAft>
              <a:buClr>
                <a:schemeClr val="accent5"/>
              </a:buClr>
              <a:buFont typeface="Wingdings" pitchFamily="2" charset="2"/>
              <a:buChar char="§"/>
            </a:pPr>
            <a:endParaRPr lang="en-US" sz="1000" dirty="0">
              <a:solidFill>
                <a:schemeClr val="tx2">
                  <a:lumMod val="50000"/>
                </a:schemeClr>
              </a:solidFill>
            </a:endParaRPr>
          </a:p>
          <a:p>
            <a:pPr marL="137160" indent="-137160">
              <a:spcAft>
                <a:spcPts val="300"/>
              </a:spcAft>
              <a:buClr>
                <a:schemeClr val="accent5"/>
              </a:buClr>
              <a:buFont typeface="Wingdings" pitchFamily="2" charset="2"/>
              <a:buChar char="§"/>
            </a:pPr>
            <a:r>
              <a:rPr lang="en-US" sz="1000" dirty="0">
                <a:solidFill>
                  <a:schemeClr val="tx2">
                    <a:lumMod val="50000"/>
                  </a:schemeClr>
                </a:solidFill>
              </a:rPr>
              <a:t>Empiricism</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Continuous Improvement</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Knowledge from experience</a:t>
            </a:r>
          </a:p>
          <a:p>
            <a:pPr marL="274320" indent="-137160">
              <a:spcAft>
                <a:spcPts val="300"/>
              </a:spcAft>
              <a:buClr>
                <a:schemeClr val="accent3"/>
              </a:buClr>
              <a:buFont typeface="Wingdings" pitchFamily="2" charset="2"/>
              <a:buChar char="§"/>
            </a:pPr>
            <a:r>
              <a:rPr lang="en-US" sz="1000" dirty="0">
                <a:solidFill>
                  <a:schemeClr val="tx2">
                    <a:lumMod val="50000"/>
                  </a:schemeClr>
                </a:solidFill>
              </a:rPr>
              <a:t>Detect &amp; eliminate variances</a:t>
            </a:r>
          </a:p>
        </p:txBody>
      </p:sp>
    </p:spTree>
    <p:extLst>
      <p:ext uri="{BB962C8B-B14F-4D97-AF65-F5344CB8AC3E}">
        <p14:creationId xmlns:p14="http://schemas.microsoft.com/office/powerpoint/2010/main" val="1236285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9417" y="1867210"/>
            <a:ext cx="6667062" cy="4409765"/>
          </a:xfrm>
          <a:prstGeom prst="rect">
            <a:avLst/>
          </a:prstGeom>
          <a:no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lIns="2560320" tIns="182880" rtlCol="0" anchor="t"/>
          <a:lstStyle/>
          <a:p>
            <a:pPr>
              <a:spcAft>
                <a:spcPts val="500"/>
              </a:spcAft>
              <a:buClr>
                <a:schemeClr val="accent5"/>
              </a:buClr>
            </a:pPr>
            <a:r>
              <a:rPr lang="en-US" sz="1200" dirty="0">
                <a:solidFill>
                  <a:schemeClr val="tx2">
                    <a:lumMod val="50000"/>
                  </a:schemeClr>
                </a:solidFill>
              </a:rPr>
              <a:t>MVP is all about </a:t>
            </a:r>
          </a:p>
          <a:p>
            <a:pPr marL="137160" indent="-137160">
              <a:spcAft>
                <a:spcPts val="500"/>
              </a:spcAft>
              <a:buClr>
                <a:schemeClr val="accent5"/>
              </a:buClr>
              <a:buFont typeface="Wingdings" pitchFamily="2" charset="2"/>
              <a:buChar char="§"/>
            </a:pPr>
            <a:r>
              <a:rPr lang="en-US" sz="1200" b="1" dirty="0">
                <a:solidFill>
                  <a:schemeClr val="tx2">
                    <a:lumMod val="50000"/>
                  </a:schemeClr>
                </a:solidFill>
              </a:rPr>
              <a:t>Incremental building </a:t>
            </a:r>
            <a:r>
              <a:rPr lang="en-US" sz="1200" dirty="0">
                <a:solidFill>
                  <a:schemeClr val="tx2">
                    <a:lumMod val="50000"/>
                  </a:schemeClr>
                </a:solidFill>
              </a:rPr>
              <a:t>by</a:t>
            </a:r>
          </a:p>
          <a:p>
            <a:pPr marL="274320" indent="-137160">
              <a:spcAft>
                <a:spcPts val="500"/>
              </a:spcAft>
              <a:buClr>
                <a:schemeClr val="accent3"/>
              </a:buClr>
              <a:buFont typeface="Wingdings" pitchFamily="2" charset="2"/>
              <a:buChar char="§"/>
            </a:pPr>
            <a:r>
              <a:rPr lang="en-US" sz="1200" dirty="0">
                <a:solidFill>
                  <a:schemeClr val="tx2">
                    <a:lumMod val="50000"/>
                  </a:schemeClr>
                </a:solidFill>
              </a:rPr>
              <a:t>Defining some key assumptions</a:t>
            </a:r>
          </a:p>
          <a:p>
            <a:pPr marL="274320" indent="-137160">
              <a:spcAft>
                <a:spcPts val="500"/>
              </a:spcAft>
              <a:buClr>
                <a:schemeClr val="accent3"/>
              </a:buClr>
              <a:buFont typeface="Wingdings" pitchFamily="2" charset="2"/>
              <a:buChar char="§"/>
            </a:pPr>
            <a:r>
              <a:rPr lang="en-US" sz="1200" dirty="0">
                <a:solidFill>
                  <a:schemeClr val="tx2">
                    <a:lumMod val="50000"/>
                  </a:schemeClr>
                </a:solidFill>
              </a:rPr>
              <a:t>Validating or invalidating these assumptions</a:t>
            </a:r>
          </a:p>
          <a:p>
            <a:pPr marL="274320" indent="-137160">
              <a:spcAft>
                <a:spcPts val="500"/>
              </a:spcAft>
              <a:buClr>
                <a:schemeClr val="accent3"/>
              </a:buClr>
              <a:buFont typeface="Wingdings" pitchFamily="2" charset="2"/>
              <a:buChar char="§"/>
            </a:pPr>
            <a:r>
              <a:rPr lang="en-US" sz="1200" dirty="0">
                <a:solidFill>
                  <a:schemeClr val="tx2">
                    <a:lumMod val="50000"/>
                  </a:schemeClr>
                </a:solidFill>
              </a:rPr>
              <a:t>Persevere or Pivot</a:t>
            </a:r>
          </a:p>
          <a:p>
            <a:pPr marL="137160" indent="-137160">
              <a:spcAft>
                <a:spcPts val="500"/>
              </a:spcAft>
              <a:buClr>
                <a:schemeClr val="accent5"/>
              </a:buClr>
              <a:buFont typeface="Wingdings" pitchFamily="2" charset="2"/>
              <a:buChar char="§"/>
            </a:pPr>
            <a:r>
              <a:rPr lang="en-US" sz="1200" b="1" dirty="0">
                <a:solidFill>
                  <a:schemeClr val="tx2">
                    <a:lumMod val="50000"/>
                  </a:schemeClr>
                </a:solidFill>
              </a:rPr>
              <a:t>Making key assumptions</a:t>
            </a:r>
          </a:p>
          <a:p>
            <a:pPr marL="274320" indent="-137160">
              <a:spcAft>
                <a:spcPts val="500"/>
              </a:spcAft>
              <a:buClr>
                <a:schemeClr val="accent3"/>
              </a:buClr>
              <a:buFont typeface="Wingdings" pitchFamily="2" charset="2"/>
              <a:buChar char="§"/>
            </a:pPr>
            <a:r>
              <a:rPr lang="en-US" sz="1200" dirty="0">
                <a:solidFill>
                  <a:schemeClr val="tx2">
                    <a:lumMod val="50000"/>
                  </a:schemeClr>
                </a:solidFill>
              </a:rPr>
              <a:t>Gut feeling</a:t>
            </a:r>
          </a:p>
          <a:p>
            <a:pPr marL="274320" indent="-137160">
              <a:spcAft>
                <a:spcPts val="500"/>
              </a:spcAft>
              <a:buClr>
                <a:schemeClr val="accent3"/>
              </a:buClr>
              <a:buFont typeface="Wingdings" pitchFamily="2" charset="2"/>
              <a:buChar char="§"/>
            </a:pPr>
            <a:r>
              <a:rPr lang="en-US" sz="1200" dirty="0">
                <a:solidFill>
                  <a:schemeClr val="tx2">
                    <a:lumMod val="50000"/>
                  </a:schemeClr>
                </a:solidFill>
              </a:rPr>
              <a:t>Studies / Surveys</a:t>
            </a:r>
          </a:p>
          <a:p>
            <a:pPr marL="274320" indent="-137160">
              <a:spcAft>
                <a:spcPts val="500"/>
              </a:spcAft>
              <a:buClr>
                <a:schemeClr val="accent3"/>
              </a:buClr>
              <a:buFont typeface="Wingdings" pitchFamily="2" charset="2"/>
              <a:buChar char="§"/>
            </a:pPr>
            <a:r>
              <a:rPr lang="en-US" sz="1200" dirty="0">
                <a:solidFill>
                  <a:schemeClr val="tx2">
                    <a:lumMod val="50000"/>
                  </a:schemeClr>
                </a:solidFill>
              </a:rPr>
              <a:t>Workshops with user</a:t>
            </a:r>
          </a:p>
          <a:p>
            <a:pPr marL="274320" indent="-137160">
              <a:spcAft>
                <a:spcPts val="500"/>
              </a:spcAft>
              <a:buClr>
                <a:schemeClr val="accent3"/>
              </a:buClr>
              <a:buFont typeface="Wingdings" pitchFamily="2" charset="2"/>
              <a:buChar char="§"/>
            </a:pPr>
            <a:r>
              <a:rPr lang="en-US" sz="1200" dirty="0">
                <a:solidFill>
                  <a:schemeClr val="tx2">
                    <a:lumMod val="50000"/>
                  </a:schemeClr>
                </a:solidFill>
              </a:rPr>
              <a:t>...</a:t>
            </a:r>
          </a:p>
          <a:p>
            <a:pPr marL="137160" indent="-137160">
              <a:spcAft>
                <a:spcPts val="500"/>
              </a:spcAft>
              <a:buClr>
                <a:schemeClr val="accent5"/>
              </a:buClr>
              <a:buFont typeface="Wingdings" pitchFamily="2" charset="2"/>
              <a:buChar char="§"/>
            </a:pPr>
            <a:r>
              <a:rPr lang="en-US" sz="1200" b="1" dirty="0">
                <a:solidFill>
                  <a:schemeClr val="tx2">
                    <a:lumMod val="50000"/>
                  </a:schemeClr>
                </a:solidFill>
              </a:rPr>
              <a:t>Validating or invalidating assumptions</a:t>
            </a:r>
          </a:p>
          <a:p>
            <a:pPr marL="137160" indent="-137160">
              <a:spcAft>
                <a:spcPts val="500"/>
              </a:spcAft>
              <a:buClr>
                <a:schemeClr val="accent5"/>
              </a:buClr>
              <a:buFont typeface="Wingdings" pitchFamily="2" charset="2"/>
              <a:buChar char="§"/>
            </a:pPr>
            <a:r>
              <a:rPr lang="en-US" sz="1200" dirty="0">
                <a:solidFill>
                  <a:schemeClr val="tx2">
                    <a:lumMod val="50000"/>
                  </a:schemeClr>
                </a:solidFill>
              </a:rPr>
              <a:t>Wireframes and mockups</a:t>
            </a:r>
          </a:p>
          <a:p>
            <a:pPr marL="137160" indent="-137160">
              <a:spcAft>
                <a:spcPts val="500"/>
              </a:spcAft>
              <a:buClr>
                <a:schemeClr val="accent5"/>
              </a:buClr>
              <a:buFont typeface="Wingdings" pitchFamily="2" charset="2"/>
              <a:buChar char="§"/>
            </a:pPr>
            <a:r>
              <a:rPr lang="en-US" sz="1200" dirty="0">
                <a:solidFill>
                  <a:schemeClr val="tx2">
                    <a:lumMod val="50000"/>
                  </a:schemeClr>
                </a:solidFill>
              </a:rPr>
              <a:t>User testing group</a:t>
            </a:r>
          </a:p>
          <a:p>
            <a:pPr marL="137160" indent="-137160">
              <a:spcAft>
                <a:spcPts val="500"/>
              </a:spcAft>
              <a:buClr>
                <a:schemeClr val="accent5"/>
              </a:buClr>
              <a:buFont typeface="Wingdings" pitchFamily="2" charset="2"/>
              <a:buChar char="§"/>
            </a:pPr>
            <a:r>
              <a:rPr lang="en-US" sz="1200" dirty="0">
                <a:solidFill>
                  <a:schemeClr val="tx2">
                    <a:lumMod val="50000"/>
                  </a:schemeClr>
                </a:solidFill>
              </a:rPr>
              <a:t>Prototype</a:t>
            </a:r>
          </a:p>
          <a:p>
            <a:pPr marL="137160" indent="-137160">
              <a:spcAft>
                <a:spcPts val="500"/>
              </a:spcAft>
              <a:buClr>
                <a:schemeClr val="accent5"/>
              </a:buClr>
              <a:buFont typeface="Wingdings" pitchFamily="2" charset="2"/>
              <a:buChar char="§"/>
            </a:pPr>
            <a:r>
              <a:rPr lang="en-US" sz="1200" b="1" dirty="0">
                <a:solidFill>
                  <a:schemeClr val="tx2">
                    <a:lumMod val="50000"/>
                  </a:schemeClr>
                </a:solidFill>
              </a:rPr>
              <a:t>Pivoting</a:t>
            </a:r>
            <a:r>
              <a:rPr lang="en-US" sz="1200" dirty="0">
                <a:solidFill>
                  <a:schemeClr val="tx2">
                    <a:lumMod val="50000"/>
                  </a:schemeClr>
                </a:solidFill>
              </a:rPr>
              <a:t> if the hypothesis </a:t>
            </a:r>
            <a:r>
              <a:rPr lang="en-US" sz="1200" b="1" dirty="0">
                <a:solidFill>
                  <a:schemeClr val="tx2">
                    <a:lumMod val="50000"/>
                  </a:schemeClr>
                </a:solidFill>
              </a:rPr>
              <a:t>proves to be wrong</a:t>
            </a:r>
            <a:br>
              <a:rPr lang="en-US" sz="1200" b="1" dirty="0">
                <a:solidFill>
                  <a:schemeClr val="tx2">
                    <a:lumMod val="50000"/>
                  </a:schemeClr>
                </a:solidFill>
              </a:rPr>
            </a:br>
            <a:r>
              <a:rPr lang="en-US" sz="1200" dirty="0">
                <a:solidFill>
                  <a:schemeClr val="tx2">
                    <a:lumMod val="50000"/>
                  </a:schemeClr>
                </a:solidFill>
              </a:rPr>
              <a:t/>
            </a:r>
            <a:br>
              <a:rPr lang="en-US" sz="1200" dirty="0">
                <a:solidFill>
                  <a:schemeClr val="tx2">
                    <a:lumMod val="50000"/>
                  </a:schemeClr>
                </a:solidFill>
              </a:rPr>
            </a:br>
            <a:r>
              <a:rPr lang="en-US" sz="1200" dirty="0">
                <a:solidFill>
                  <a:schemeClr val="tx2">
                    <a:lumMod val="50000"/>
                  </a:schemeClr>
                </a:solidFill>
              </a:rPr>
              <a:t>… Then making new assumptions and starting over</a:t>
            </a:r>
          </a:p>
        </p:txBody>
      </p:sp>
      <p:sp>
        <p:nvSpPr>
          <p:cNvPr id="8" name="Rectangle 7"/>
          <p:cNvSpPr/>
          <p:nvPr/>
        </p:nvSpPr>
        <p:spPr>
          <a:xfrm>
            <a:off x="8365934" y="1867210"/>
            <a:ext cx="3058658" cy="4409765"/>
          </a:xfrm>
          <a:prstGeom prst="rect">
            <a:avLst/>
          </a:prstGeom>
          <a:no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tlCol="0" anchor="t"/>
          <a:lstStyle/>
          <a:p>
            <a:pPr>
              <a:spcAft>
                <a:spcPts val="1200"/>
              </a:spcAft>
              <a:buClr>
                <a:schemeClr val="accent5"/>
              </a:buClr>
            </a:pPr>
            <a:r>
              <a:rPr lang="en-US" sz="1200" b="1" dirty="0">
                <a:solidFill>
                  <a:schemeClr val="tx2">
                    <a:lumMod val="50000"/>
                  </a:schemeClr>
                </a:solidFill>
              </a:rPr>
              <a:t>Assess possibility to go with small and regular releases </a:t>
            </a:r>
            <a:r>
              <a:rPr lang="en-US" sz="1200" dirty="0">
                <a:solidFill>
                  <a:schemeClr val="tx2">
                    <a:lumMod val="50000"/>
                  </a:schemeClr>
                </a:solidFill>
              </a:rPr>
              <a:t>vs. big bang release</a:t>
            </a:r>
          </a:p>
          <a:p>
            <a:pPr marL="137160" indent="-137160">
              <a:spcAft>
                <a:spcPts val="1200"/>
              </a:spcAft>
              <a:buClr>
                <a:schemeClr val="accent5"/>
              </a:buClr>
              <a:buFont typeface="Wingdings" pitchFamily="2" charset="2"/>
              <a:buChar char="§"/>
            </a:pPr>
            <a:r>
              <a:rPr lang="en-US" sz="1200" dirty="0">
                <a:solidFill>
                  <a:schemeClr val="tx2">
                    <a:lumMod val="50000"/>
                  </a:schemeClr>
                </a:solidFill>
              </a:rPr>
              <a:t>Obtain real users feedbacks</a:t>
            </a:r>
          </a:p>
          <a:p>
            <a:pPr marL="137160" indent="-137160">
              <a:spcAft>
                <a:spcPts val="1200"/>
              </a:spcAft>
              <a:buClr>
                <a:schemeClr val="accent5"/>
              </a:buClr>
              <a:buFont typeface="Wingdings" pitchFamily="2" charset="2"/>
              <a:buChar char="§"/>
            </a:pPr>
            <a:r>
              <a:rPr lang="en-US" sz="1200" dirty="0">
                <a:solidFill>
                  <a:schemeClr val="tx2">
                    <a:lumMod val="50000"/>
                  </a:schemeClr>
                </a:solidFill>
              </a:rPr>
              <a:t>Avoid persevering on a wrong path</a:t>
            </a:r>
          </a:p>
          <a:p>
            <a:pPr>
              <a:spcAft>
                <a:spcPts val="1200"/>
              </a:spcAft>
              <a:buClr>
                <a:schemeClr val="accent5"/>
              </a:buClr>
            </a:pPr>
            <a:r>
              <a:rPr lang="en-US" sz="1200" dirty="0">
                <a:solidFill>
                  <a:schemeClr val="tx2">
                    <a:lumMod val="50000"/>
                  </a:schemeClr>
                </a:solidFill>
              </a:rPr>
              <a:t>Adopt an </a:t>
            </a:r>
            <a:r>
              <a:rPr lang="en-US" sz="1200" b="1" dirty="0">
                <a:solidFill>
                  <a:schemeClr val="tx2">
                    <a:lumMod val="50000"/>
                  </a:schemeClr>
                </a:solidFill>
              </a:rPr>
              <a:t>agile methodology</a:t>
            </a:r>
          </a:p>
          <a:p>
            <a:pPr marL="137160" indent="-137160">
              <a:spcAft>
                <a:spcPts val="1200"/>
              </a:spcAft>
              <a:buClr>
                <a:schemeClr val="accent5"/>
              </a:buClr>
              <a:buFont typeface="Wingdings" pitchFamily="2" charset="2"/>
              <a:buChar char="§"/>
            </a:pPr>
            <a:r>
              <a:rPr lang="en-US" sz="1200" dirty="0">
                <a:solidFill>
                  <a:schemeClr val="tx2">
                    <a:lumMod val="50000"/>
                  </a:schemeClr>
                </a:solidFill>
              </a:rPr>
              <a:t>No full detailed specifications upfront</a:t>
            </a:r>
          </a:p>
          <a:p>
            <a:pPr marL="137160" indent="-137160">
              <a:spcAft>
                <a:spcPts val="1200"/>
              </a:spcAft>
              <a:buClr>
                <a:schemeClr val="accent5"/>
              </a:buClr>
              <a:buFont typeface="Wingdings" pitchFamily="2" charset="2"/>
              <a:buChar char="§"/>
            </a:pPr>
            <a:r>
              <a:rPr lang="en-US" sz="1200" dirty="0">
                <a:solidFill>
                  <a:schemeClr val="tx2">
                    <a:lumMod val="50000"/>
                  </a:schemeClr>
                </a:solidFill>
              </a:rPr>
              <a:t>Open to change</a:t>
            </a:r>
          </a:p>
          <a:p>
            <a:pPr marL="137160" indent="-137160">
              <a:spcAft>
                <a:spcPts val="1200"/>
              </a:spcAft>
              <a:buClr>
                <a:schemeClr val="accent5"/>
              </a:buClr>
              <a:buFont typeface="Wingdings" pitchFamily="2" charset="2"/>
              <a:buChar char="§"/>
            </a:pPr>
            <a:r>
              <a:rPr lang="en-US" sz="1200" dirty="0">
                <a:solidFill>
                  <a:schemeClr val="tx2">
                    <a:lumMod val="50000"/>
                  </a:schemeClr>
                </a:solidFill>
              </a:rPr>
              <a:t>Improve time to market</a:t>
            </a:r>
          </a:p>
          <a:p>
            <a:pPr>
              <a:spcAft>
                <a:spcPts val="1200"/>
              </a:spcAft>
              <a:buClr>
                <a:schemeClr val="accent5"/>
              </a:buClr>
            </a:pPr>
            <a:r>
              <a:rPr lang="en-US" sz="1200" b="1" dirty="0">
                <a:solidFill>
                  <a:schemeClr val="tx2">
                    <a:lumMod val="50000"/>
                  </a:schemeClr>
                </a:solidFill>
              </a:rPr>
              <a:t>Minimum Viable Product first</a:t>
            </a:r>
          </a:p>
          <a:p>
            <a:pPr marL="137160" indent="-137160">
              <a:spcAft>
                <a:spcPts val="1200"/>
              </a:spcAft>
              <a:buClr>
                <a:schemeClr val="accent5"/>
              </a:buClr>
              <a:buFont typeface="Wingdings" pitchFamily="2" charset="2"/>
              <a:buChar char="§"/>
            </a:pPr>
            <a:r>
              <a:rPr lang="en-US" sz="1200" dirty="0">
                <a:solidFill>
                  <a:schemeClr val="tx2">
                    <a:lumMod val="50000"/>
                  </a:schemeClr>
                </a:solidFill>
              </a:rPr>
              <a:t>Maximum value for users first</a:t>
            </a:r>
          </a:p>
          <a:p>
            <a:pPr marL="137160" indent="-137160">
              <a:spcAft>
                <a:spcPts val="1200"/>
              </a:spcAft>
              <a:buClr>
                <a:schemeClr val="accent5"/>
              </a:buClr>
              <a:buFont typeface="Wingdings" pitchFamily="2" charset="2"/>
              <a:buChar char="§"/>
            </a:pPr>
            <a:r>
              <a:rPr lang="en-US" sz="1200" dirty="0">
                <a:solidFill>
                  <a:schemeClr val="tx2">
                    <a:lumMod val="50000"/>
                  </a:schemeClr>
                </a:solidFill>
              </a:rPr>
              <a:t>Iterate on a viable product as soon as possible</a:t>
            </a:r>
          </a:p>
        </p:txBody>
      </p:sp>
      <p:sp>
        <p:nvSpPr>
          <p:cNvPr id="2" name="Title 1"/>
          <p:cNvSpPr>
            <a:spLocks noGrp="1"/>
          </p:cNvSpPr>
          <p:nvPr>
            <p:ph type="title"/>
          </p:nvPr>
        </p:nvSpPr>
        <p:spPr/>
        <p:txBody>
          <a:bodyPr/>
          <a:lstStyle/>
          <a:p>
            <a:r>
              <a:rPr lang="en-US" dirty="0"/>
              <a:t>Capgemini’s Agile Methodology</a:t>
            </a:r>
            <a:br>
              <a:rPr lang="en-US" dirty="0"/>
            </a:br>
            <a:r>
              <a:rPr lang="en-US" sz="1800" i="1" dirty="0"/>
              <a:t>MVP Approach </a:t>
            </a:r>
            <a:endParaRPr lang="en-US" i="1" dirty="0"/>
          </a:p>
        </p:txBody>
      </p:sp>
      <p:sp>
        <p:nvSpPr>
          <p:cNvPr id="4" name="Round Same Side Corner Rectangle 3"/>
          <p:cNvSpPr/>
          <p:nvPr/>
        </p:nvSpPr>
        <p:spPr>
          <a:xfrm>
            <a:off x="839417" y="1514669"/>
            <a:ext cx="6667062" cy="482082"/>
          </a:xfrm>
          <a:prstGeom prst="round2SameRect">
            <a:avLst>
              <a:gd name="adj1" fmla="val 50000"/>
              <a:gd name="adj2" fmla="val 0"/>
            </a:avLst>
          </a:prstGeom>
          <a:solidFill>
            <a:srgbClr val="5BA3CA"/>
          </a:solid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400" b="1" i="1" dirty="0">
                <a:solidFill>
                  <a:schemeClr val="bg1"/>
                </a:solidFill>
              </a:rPr>
              <a:t>MVP approach in short</a:t>
            </a:r>
          </a:p>
        </p:txBody>
      </p:sp>
      <p:sp>
        <p:nvSpPr>
          <p:cNvPr id="7" name="Round Same Side Corner Rectangle 6"/>
          <p:cNvSpPr/>
          <p:nvPr/>
        </p:nvSpPr>
        <p:spPr>
          <a:xfrm>
            <a:off x="8365934" y="1514669"/>
            <a:ext cx="3058658" cy="482082"/>
          </a:xfrm>
          <a:prstGeom prst="round2SameRect">
            <a:avLst>
              <a:gd name="adj1" fmla="val 50000"/>
              <a:gd name="adj2" fmla="val 0"/>
            </a:avLst>
          </a:prstGeom>
          <a:solidFill>
            <a:srgbClr val="5BA3CA"/>
          </a:solidFill>
          <a:ln w="19050">
            <a:solidFill>
              <a:srgbClr val="5BA3CA"/>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400" b="1" i="1" dirty="0">
                <a:solidFill>
                  <a:schemeClr val="bg1"/>
                </a:solidFill>
              </a:rPr>
              <a:t>MVP approach inputs to the Project</a:t>
            </a:r>
          </a:p>
        </p:txBody>
      </p:sp>
      <p:sp>
        <p:nvSpPr>
          <p:cNvPr id="10" name="Rectangle 9"/>
          <p:cNvSpPr/>
          <p:nvPr/>
        </p:nvSpPr>
        <p:spPr>
          <a:xfrm>
            <a:off x="1586183" y="2209800"/>
            <a:ext cx="2277569" cy="2967584"/>
          </a:xfrm>
          <a:prstGeom prst="rect">
            <a:avLst/>
          </a:prstGeom>
          <a:noFill/>
        </p:spPr>
      </p:sp>
      <p:sp>
        <p:nvSpPr>
          <p:cNvPr id="11" name="Freeform 10"/>
          <p:cNvSpPr/>
          <p:nvPr/>
        </p:nvSpPr>
        <p:spPr>
          <a:xfrm>
            <a:off x="1882734" y="2427799"/>
            <a:ext cx="498103" cy="466854"/>
          </a:xfrm>
          <a:custGeom>
            <a:avLst/>
            <a:gdLst>
              <a:gd name="connsiteX0" fmla="*/ 0 w 498103"/>
              <a:gd name="connsiteY0" fmla="*/ 233427 h 466854"/>
              <a:gd name="connsiteX1" fmla="*/ 249052 w 498103"/>
              <a:gd name="connsiteY1" fmla="*/ 0 h 466854"/>
              <a:gd name="connsiteX2" fmla="*/ 498104 w 498103"/>
              <a:gd name="connsiteY2" fmla="*/ 233427 h 466854"/>
              <a:gd name="connsiteX3" fmla="*/ 249052 w 498103"/>
              <a:gd name="connsiteY3" fmla="*/ 466854 h 466854"/>
              <a:gd name="connsiteX4" fmla="*/ 0 w 498103"/>
              <a:gd name="connsiteY4" fmla="*/ 233427 h 46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03" h="466854">
                <a:moveTo>
                  <a:pt x="0" y="233427"/>
                </a:moveTo>
                <a:cubicBezTo>
                  <a:pt x="0" y="104509"/>
                  <a:pt x="111504" y="0"/>
                  <a:pt x="249052" y="0"/>
                </a:cubicBezTo>
                <a:cubicBezTo>
                  <a:pt x="386600" y="0"/>
                  <a:pt x="498104" y="104509"/>
                  <a:pt x="498104" y="233427"/>
                </a:cubicBezTo>
                <a:cubicBezTo>
                  <a:pt x="498104" y="362345"/>
                  <a:pt x="386600" y="466854"/>
                  <a:pt x="249052" y="466854"/>
                </a:cubicBezTo>
                <a:cubicBezTo>
                  <a:pt x="111504" y="466854"/>
                  <a:pt x="0" y="362345"/>
                  <a:pt x="0" y="233427"/>
                </a:cubicBezTo>
                <a:close/>
              </a:path>
            </a:pathLst>
          </a:custGeom>
          <a:solidFill>
            <a:srgbClr val="FFFFFF">
              <a:hueOff val="0"/>
              <a:satOff val="0"/>
              <a:lumOff val="0"/>
              <a:alphaOff val="0"/>
            </a:srgbClr>
          </a:solidFill>
          <a:ln w="25400" cap="flat" cmpd="sng" algn="ctr">
            <a:solidFill>
              <a:srgbClr val="B10034">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none" lIns="83105" tIns="78529" rIns="83105" bIns="78529" numCol="1" spcCol="1270" anchor="ctr" anchorCtr="0">
            <a:noAutofit/>
          </a:bodyPr>
          <a:lstStyle/>
          <a:p>
            <a:pPr algn="ctr" defTabSz="355600">
              <a:lnSpc>
                <a:spcPct val="90000"/>
              </a:lnSpc>
              <a:spcBef>
                <a:spcPct val="0"/>
              </a:spcBef>
              <a:spcAft>
                <a:spcPct val="35000"/>
              </a:spcAft>
            </a:pPr>
            <a:r>
              <a:rPr lang="fr-FR" sz="1100" b="1" dirty="0">
                <a:solidFill>
                  <a:schemeClr val="tx2">
                    <a:lumMod val="50000"/>
                  </a:schemeClr>
                </a:solidFill>
                <a:latin typeface="+mj-lt"/>
              </a:rPr>
              <a:t>Ideas</a:t>
            </a:r>
          </a:p>
        </p:txBody>
      </p:sp>
      <p:sp>
        <p:nvSpPr>
          <p:cNvPr id="12" name="Freeform 11"/>
          <p:cNvSpPr/>
          <p:nvPr/>
        </p:nvSpPr>
        <p:spPr>
          <a:xfrm rot="1800003">
            <a:off x="2385845" y="2742776"/>
            <a:ext cx="143629" cy="213188"/>
          </a:xfrm>
          <a:custGeom>
            <a:avLst/>
            <a:gdLst>
              <a:gd name="connsiteX0" fmla="*/ 0 w 143629"/>
              <a:gd name="connsiteY0" fmla="*/ 42638 h 213188"/>
              <a:gd name="connsiteX1" fmla="*/ 71815 w 143629"/>
              <a:gd name="connsiteY1" fmla="*/ 42638 h 213188"/>
              <a:gd name="connsiteX2" fmla="*/ 71815 w 143629"/>
              <a:gd name="connsiteY2" fmla="*/ 0 h 213188"/>
              <a:gd name="connsiteX3" fmla="*/ 143629 w 143629"/>
              <a:gd name="connsiteY3" fmla="*/ 106594 h 213188"/>
              <a:gd name="connsiteX4" fmla="*/ 71815 w 143629"/>
              <a:gd name="connsiteY4" fmla="*/ 213188 h 213188"/>
              <a:gd name="connsiteX5" fmla="*/ 71815 w 143629"/>
              <a:gd name="connsiteY5" fmla="*/ 170550 h 213188"/>
              <a:gd name="connsiteX6" fmla="*/ 0 w 143629"/>
              <a:gd name="connsiteY6" fmla="*/ 170550 h 213188"/>
              <a:gd name="connsiteX7" fmla="*/ 0 w 143629"/>
              <a:gd name="connsiteY7" fmla="*/ 42638 h 21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629" h="213188">
                <a:moveTo>
                  <a:pt x="0" y="42638"/>
                </a:moveTo>
                <a:lnTo>
                  <a:pt x="71815" y="42638"/>
                </a:lnTo>
                <a:lnTo>
                  <a:pt x="71815" y="0"/>
                </a:lnTo>
                <a:lnTo>
                  <a:pt x="143629" y="106594"/>
                </a:lnTo>
                <a:lnTo>
                  <a:pt x="71815" y="213188"/>
                </a:lnTo>
                <a:lnTo>
                  <a:pt x="71815" y="170550"/>
                </a:lnTo>
                <a:lnTo>
                  <a:pt x="0" y="170550"/>
                </a:lnTo>
                <a:lnTo>
                  <a:pt x="0" y="42638"/>
                </a:lnTo>
                <a:close/>
              </a:path>
            </a:pathLst>
          </a:custGeom>
          <a:solidFill>
            <a:srgbClr val="B10034"/>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 tIns="42638" rIns="43089" bIns="42637" numCol="1" spcCol="1270" anchor="ctr" anchorCtr="0">
            <a:noAutofit/>
          </a:bodyPr>
          <a:lstStyle/>
          <a:p>
            <a:pPr algn="ctr" defTabSz="266700">
              <a:lnSpc>
                <a:spcPct val="90000"/>
              </a:lnSpc>
              <a:spcBef>
                <a:spcPct val="0"/>
              </a:spcBef>
              <a:spcAft>
                <a:spcPct val="35000"/>
              </a:spcAft>
            </a:pPr>
            <a:endParaRPr lang="fr-FR" sz="600" b="1" dirty="0">
              <a:solidFill>
                <a:srgbClr val="000000">
                  <a:hueOff val="0"/>
                  <a:satOff val="0"/>
                  <a:lumOff val="0"/>
                  <a:alphaOff val="0"/>
                </a:srgbClr>
              </a:solidFill>
              <a:latin typeface="Calibri"/>
            </a:endParaRPr>
          </a:p>
        </p:txBody>
      </p:sp>
      <p:sp>
        <p:nvSpPr>
          <p:cNvPr id="13" name="Freeform 12"/>
          <p:cNvSpPr/>
          <p:nvPr/>
        </p:nvSpPr>
        <p:spPr>
          <a:xfrm>
            <a:off x="2521945" y="2697150"/>
            <a:ext cx="865267" cy="878235"/>
          </a:xfrm>
          <a:custGeom>
            <a:avLst/>
            <a:gdLst>
              <a:gd name="connsiteX0" fmla="*/ 0 w 865267"/>
              <a:gd name="connsiteY0" fmla="*/ 439118 h 878235"/>
              <a:gd name="connsiteX1" fmla="*/ 432634 w 865267"/>
              <a:gd name="connsiteY1" fmla="*/ 0 h 878235"/>
              <a:gd name="connsiteX2" fmla="*/ 865268 w 865267"/>
              <a:gd name="connsiteY2" fmla="*/ 439118 h 878235"/>
              <a:gd name="connsiteX3" fmla="*/ 432634 w 865267"/>
              <a:gd name="connsiteY3" fmla="*/ 878236 h 878235"/>
              <a:gd name="connsiteX4" fmla="*/ 0 w 865267"/>
              <a:gd name="connsiteY4" fmla="*/ 439118 h 87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267" h="878235">
                <a:moveTo>
                  <a:pt x="0" y="439118"/>
                </a:moveTo>
                <a:cubicBezTo>
                  <a:pt x="0" y="196600"/>
                  <a:pt x="193697" y="0"/>
                  <a:pt x="432634" y="0"/>
                </a:cubicBezTo>
                <a:cubicBezTo>
                  <a:pt x="671571" y="0"/>
                  <a:pt x="865268" y="196600"/>
                  <a:pt x="865268" y="439118"/>
                </a:cubicBezTo>
                <a:cubicBezTo>
                  <a:pt x="865268" y="681636"/>
                  <a:pt x="671571" y="878236"/>
                  <a:pt x="432634" y="878236"/>
                </a:cubicBezTo>
                <a:cubicBezTo>
                  <a:pt x="193697" y="878236"/>
                  <a:pt x="0" y="681636"/>
                  <a:pt x="0" y="439118"/>
                </a:cubicBezTo>
                <a:close/>
              </a:path>
            </a:pathLst>
          </a:custGeom>
          <a:gradFill rotWithShape="1">
            <a:gsLst>
              <a:gs pos="0">
                <a:srgbClr val="0096CC">
                  <a:shade val="51000"/>
                  <a:satMod val="130000"/>
                </a:srgbClr>
              </a:gs>
              <a:gs pos="80000">
                <a:srgbClr val="0096CC">
                  <a:shade val="93000"/>
                  <a:satMod val="130000"/>
                </a:srgbClr>
              </a:gs>
              <a:gs pos="100000">
                <a:srgbClr val="0096CC">
                  <a:shade val="94000"/>
                  <a:satMod val="135000"/>
                </a:srgbClr>
              </a:gs>
            </a:gsLst>
            <a:lin ang="16200000" scaled="0"/>
          </a:gradFill>
          <a:ln w="9525" cap="flat" cmpd="sng" algn="ctr">
            <a:solidFill>
              <a:srgbClr val="0096CC">
                <a:shade val="95000"/>
                <a:satMod val="105000"/>
              </a:srgbClr>
            </a:solidFill>
            <a:prstDash val="solid"/>
          </a:ln>
          <a:effectLst>
            <a:outerShdw blurRad="40000" dist="23000" dir="5400000" rotWithShape="0">
              <a:srgbClr val="000000">
                <a:alpha val="35000"/>
              </a:srgbClr>
            </a:outerShdw>
          </a:effectLst>
        </p:spPr>
        <p:style>
          <a:lnRef idx="1">
            <a:schemeClr val="accent6"/>
          </a:lnRef>
          <a:fillRef idx="3">
            <a:schemeClr val="accent6"/>
          </a:fillRef>
          <a:effectRef idx="2">
            <a:schemeClr val="accent6"/>
          </a:effectRef>
          <a:fontRef idx="minor">
            <a:schemeClr val="dk1">
              <a:hueOff val="0"/>
              <a:satOff val="0"/>
              <a:lumOff val="0"/>
              <a:alphaOff val="0"/>
            </a:schemeClr>
          </a:fontRef>
        </p:style>
        <p:txBody>
          <a:bodyPr spcFirstLastPara="0" vert="horz" wrap="none" lIns="136875" tIns="138775" rIns="136875" bIns="138775" numCol="1" spcCol="1270" anchor="ctr" anchorCtr="0">
            <a:noAutofit/>
          </a:bodyPr>
          <a:lstStyle/>
          <a:p>
            <a:pPr algn="ctr" defTabSz="355600">
              <a:lnSpc>
                <a:spcPct val="90000"/>
              </a:lnSpc>
              <a:spcBef>
                <a:spcPct val="0"/>
              </a:spcBef>
              <a:spcAft>
                <a:spcPct val="35000"/>
              </a:spcAft>
            </a:pPr>
            <a:r>
              <a:rPr lang="fr-FR" sz="1100" b="1" dirty="0">
                <a:solidFill>
                  <a:schemeClr val="bg1"/>
                </a:solidFill>
                <a:latin typeface="+mj-lt"/>
              </a:rPr>
              <a:t>BUILD</a:t>
            </a:r>
          </a:p>
        </p:txBody>
      </p:sp>
      <p:sp>
        <p:nvSpPr>
          <p:cNvPr id="14" name="Freeform 13"/>
          <p:cNvSpPr/>
          <p:nvPr/>
        </p:nvSpPr>
        <p:spPr>
          <a:xfrm rot="5400000">
            <a:off x="2883964" y="3598028"/>
            <a:ext cx="141229" cy="213188"/>
          </a:xfrm>
          <a:custGeom>
            <a:avLst/>
            <a:gdLst>
              <a:gd name="connsiteX0" fmla="*/ 0 w 141229"/>
              <a:gd name="connsiteY0" fmla="*/ 42638 h 213188"/>
              <a:gd name="connsiteX1" fmla="*/ 70615 w 141229"/>
              <a:gd name="connsiteY1" fmla="*/ 42638 h 213188"/>
              <a:gd name="connsiteX2" fmla="*/ 70615 w 141229"/>
              <a:gd name="connsiteY2" fmla="*/ 0 h 213188"/>
              <a:gd name="connsiteX3" fmla="*/ 141229 w 141229"/>
              <a:gd name="connsiteY3" fmla="*/ 106594 h 213188"/>
              <a:gd name="connsiteX4" fmla="*/ 70615 w 141229"/>
              <a:gd name="connsiteY4" fmla="*/ 213188 h 213188"/>
              <a:gd name="connsiteX5" fmla="*/ 70615 w 141229"/>
              <a:gd name="connsiteY5" fmla="*/ 170550 h 213188"/>
              <a:gd name="connsiteX6" fmla="*/ 0 w 141229"/>
              <a:gd name="connsiteY6" fmla="*/ 170550 h 213188"/>
              <a:gd name="connsiteX7" fmla="*/ 0 w 141229"/>
              <a:gd name="connsiteY7" fmla="*/ 42638 h 21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29" h="213188">
                <a:moveTo>
                  <a:pt x="0" y="42638"/>
                </a:moveTo>
                <a:lnTo>
                  <a:pt x="70615" y="42638"/>
                </a:lnTo>
                <a:lnTo>
                  <a:pt x="70615" y="0"/>
                </a:lnTo>
                <a:lnTo>
                  <a:pt x="141229" y="106594"/>
                </a:lnTo>
                <a:lnTo>
                  <a:pt x="70615" y="213188"/>
                </a:lnTo>
                <a:lnTo>
                  <a:pt x="70615" y="170550"/>
                </a:lnTo>
                <a:lnTo>
                  <a:pt x="0" y="170550"/>
                </a:lnTo>
                <a:lnTo>
                  <a:pt x="0" y="42638"/>
                </a:lnTo>
                <a:close/>
              </a:path>
            </a:pathLst>
          </a:custGeom>
          <a:solidFill>
            <a:srgbClr val="B10034"/>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 tIns="42636" rIns="42369" bIns="42639" numCol="1" spcCol="1270" anchor="ctr" anchorCtr="0">
            <a:noAutofit/>
          </a:bodyPr>
          <a:lstStyle/>
          <a:p>
            <a:pPr algn="ctr" defTabSz="266700">
              <a:lnSpc>
                <a:spcPct val="90000"/>
              </a:lnSpc>
              <a:spcBef>
                <a:spcPct val="0"/>
              </a:spcBef>
              <a:spcAft>
                <a:spcPct val="35000"/>
              </a:spcAft>
            </a:pPr>
            <a:endParaRPr lang="fr-FR" sz="600" b="1" dirty="0">
              <a:solidFill>
                <a:srgbClr val="000000">
                  <a:hueOff val="0"/>
                  <a:satOff val="0"/>
                  <a:lumOff val="0"/>
                  <a:alphaOff val="0"/>
                </a:srgbClr>
              </a:solidFill>
              <a:latin typeface="Calibri"/>
            </a:endParaRPr>
          </a:p>
        </p:txBody>
      </p:sp>
      <p:sp>
        <p:nvSpPr>
          <p:cNvPr id="15" name="Freeform 14"/>
          <p:cNvSpPr/>
          <p:nvPr/>
        </p:nvSpPr>
        <p:spPr>
          <a:xfrm>
            <a:off x="2654490" y="3790512"/>
            <a:ext cx="600174" cy="591667"/>
          </a:xfrm>
          <a:custGeom>
            <a:avLst/>
            <a:gdLst>
              <a:gd name="connsiteX0" fmla="*/ 0 w 496012"/>
              <a:gd name="connsiteY0" fmla="*/ 244491 h 488981"/>
              <a:gd name="connsiteX1" fmla="*/ 248006 w 496012"/>
              <a:gd name="connsiteY1" fmla="*/ 0 h 488981"/>
              <a:gd name="connsiteX2" fmla="*/ 496012 w 496012"/>
              <a:gd name="connsiteY2" fmla="*/ 244491 h 488981"/>
              <a:gd name="connsiteX3" fmla="*/ 248006 w 496012"/>
              <a:gd name="connsiteY3" fmla="*/ 488982 h 488981"/>
              <a:gd name="connsiteX4" fmla="*/ 0 w 496012"/>
              <a:gd name="connsiteY4" fmla="*/ 244491 h 48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12" h="488981">
                <a:moveTo>
                  <a:pt x="0" y="244491"/>
                </a:moveTo>
                <a:cubicBezTo>
                  <a:pt x="0" y="109462"/>
                  <a:pt x="111036" y="0"/>
                  <a:pt x="248006" y="0"/>
                </a:cubicBezTo>
                <a:cubicBezTo>
                  <a:pt x="384976" y="0"/>
                  <a:pt x="496012" y="109462"/>
                  <a:pt x="496012" y="244491"/>
                </a:cubicBezTo>
                <a:cubicBezTo>
                  <a:pt x="496012" y="379520"/>
                  <a:pt x="384976" y="488982"/>
                  <a:pt x="248006" y="488982"/>
                </a:cubicBezTo>
                <a:cubicBezTo>
                  <a:pt x="111036" y="488982"/>
                  <a:pt x="0" y="379520"/>
                  <a:pt x="0" y="244491"/>
                </a:cubicBezTo>
                <a:close/>
              </a:path>
            </a:pathLst>
          </a:custGeom>
          <a:solidFill>
            <a:srgbClr val="FFFFFF">
              <a:hueOff val="0"/>
              <a:satOff val="0"/>
              <a:lumOff val="0"/>
              <a:alphaOff val="0"/>
            </a:srgbClr>
          </a:solidFill>
          <a:ln w="25400" cap="flat" cmpd="sng" algn="ctr">
            <a:solidFill>
              <a:srgbClr val="B10034">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none" lIns="82799" tIns="81770" rIns="82799" bIns="81770" numCol="1" spcCol="1270" anchor="ctr" anchorCtr="0">
            <a:noAutofit/>
          </a:bodyPr>
          <a:lstStyle/>
          <a:p>
            <a:pPr algn="ctr" defTabSz="355600">
              <a:lnSpc>
                <a:spcPct val="90000"/>
              </a:lnSpc>
              <a:spcBef>
                <a:spcPct val="0"/>
              </a:spcBef>
              <a:spcAft>
                <a:spcPct val="35000"/>
              </a:spcAft>
            </a:pPr>
            <a:r>
              <a:rPr lang="fr-FR" sz="1100" b="1" dirty="0">
                <a:solidFill>
                  <a:schemeClr val="tx2">
                    <a:lumMod val="50000"/>
                  </a:schemeClr>
                </a:solidFill>
                <a:latin typeface="+mj-lt"/>
              </a:rPr>
              <a:t>Product</a:t>
            </a:r>
          </a:p>
        </p:txBody>
      </p:sp>
      <p:sp>
        <p:nvSpPr>
          <p:cNvPr id="16" name="Freeform 15"/>
          <p:cNvSpPr/>
          <p:nvPr/>
        </p:nvSpPr>
        <p:spPr>
          <a:xfrm rot="19800000">
            <a:off x="2575825" y="4173684"/>
            <a:ext cx="113027" cy="213189"/>
          </a:xfrm>
          <a:custGeom>
            <a:avLst/>
            <a:gdLst>
              <a:gd name="connsiteX0" fmla="*/ 0 w 113026"/>
              <a:gd name="connsiteY0" fmla="*/ 42638 h 213188"/>
              <a:gd name="connsiteX1" fmla="*/ 56513 w 113026"/>
              <a:gd name="connsiteY1" fmla="*/ 42638 h 213188"/>
              <a:gd name="connsiteX2" fmla="*/ 56513 w 113026"/>
              <a:gd name="connsiteY2" fmla="*/ 0 h 213188"/>
              <a:gd name="connsiteX3" fmla="*/ 113026 w 113026"/>
              <a:gd name="connsiteY3" fmla="*/ 106594 h 213188"/>
              <a:gd name="connsiteX4" fmla="*/ 56513 w 113026"/>
              <a:gd name="connsiteY4" fmla="*/ 213188 h 213188"/>
              <a:gd name="connsiteX5" fmla="*/ 56513 w 113026"/>
              <a:gd name="connsiteY5" fmla="*/ 170550 h 213188"/>
              <a:gd name="connsiteX6" fmla="*/ 0 w 113026"/>
              <a:gd name="connsiteY6" fmla="*/ 170550 h 213188"/>
              <a:gd name="connsiteX7" fmla="*/ 0 w 113026"/>
              <a:gd name="connsiteY7" fmla="*/ 42638 h 21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26" h="213188">
                <a:moveTo>
                  <a:pt x="113025" y="170550"/>
                </a:moveTo>
                <a:lnTo>
                  <a:pt x="56513" y="170550"/>
                </a:lnTo>
                <a:lnTo>
                  <a:pt x="56513" y="213188"/>
                </a:lnTo>
                <a:lnTo>
                  <a:pt x="1" y="106594"/>
                </a:lnTo>
                <a:lnTo>
                  <a:pt x="56513" y="0"/>
                </a:lnTo>
                <a:lnTo>
                  <a:pt x="56513" y="42638"/>
                </a:lnTo>
                <a:lnTo>
                  <a:pt x="113025" y="42638"/>
                </a:lnTo>
                <a:lnTo>
                  <a:pt x="113025" y="170550"/>
                </a:lnTo>
                <a:close/>
              </a:path>
            </a:pathLst>
          </a:custGeom>
          <a:solidFill>
            <a:srgbClr val="B10034"/>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33907" tIns="42639" rIns="1" bIns="42637" numCol="1" spcCol="1270" anchor="ctr" anchorCtr="0">
            <a:noAutofit/>
          </a:bodyPr>
          <a:lstStyle/>
          <a:p>
            <a:pPr algn="ctr" defTabSz="266700">
              <a:lnSpc>
                <a:spcPct val="90000"/>
              </a:lnSpc>
              <a:spcBef>
                <a:spcPct val="0"/>
              </a:spcBef>
              <a:spcAft>
                <a:spcPct val="35000"/>
              </a:spcAft>
            </a:pPr>
            <a:endParaRPr lang="fr-FR" sz="600" b="1" dirty="0">
              <a:solidFill>
                <a:srgbClr val="000000">
                  <a:hueOff val="0"/>
                  <a:satOff val="0"/>
                  <a:lumOff val="0"/>
                  <a:alphaOff val="0"/>
                </a:srgbClr>
              </a:solidFill>
              <a:latin typeface="Calibri"/>
            </a:endParaRPr>
          </a:p>
        </p:txBody>
      </p:sp>
      <p:sp>
        <p:nvSpPr>
          <p:cNvPr id="17" name="Freeform 16"/>
          <p:cNvSpPr/>
          <p:nvPr/>
        </p:nvSpPr>
        <p:spPr>
          <a:xfrm>
            <a:off x="1638853" y="4080979"/>
            <a:ext cx="985865" cy="960813"/>
          </a:xfrm>
          <a:custGeom>
            <a:avLst/>
            <a:gdLst>
              <a:gd name="connsiteX0" fmla="*/ 0 w 985865"/>
              <a:gd name="connsiteY0" fmla="*/ 480407 h 960813"/>
              <a:gd name="connsiteX1" fmla="*/ 492933 w 985865"/>
              <a:gd name="connsiteY1" fmla="*/ 0 h 960813"/>
              <a:gd name="connsiteX2" fmla="*/ 985866 w 985865"/>
              <a:gd name="connsiteY2" fmla="*/ 480407 h 960813"/>
              <a:gd name="connsiteX3" fmla="*/ 492933 w 985865"/>
              <a:gd name="connsiteY3" fmla="*/ 960814 h 960813"/>
              <a:gd name="connsiteX4" fmla="*/ 0 w 985865"/>
              <a:gd name="connsiteY4" fmla="*/ 480407 h 96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65" h="960813">
                <a:moveTo>
                  <a:pt x="0" y="480407"/>
                </a:moveTo>
                <a:cubicBezTo>
                  <a:pt x="0" y="215086"/>
                  <a:pt x="220694" y="0"/>
                  <a:pt x="492933" y="0"/>
                </a:cubicBezTo>
                <a:cubicBezTo>
                  <a:pt x="765172" y="0"/>
                  <a:pt x="985866" y="215086"/>
                  <a:pt x="985866" y="480407"/>
                </a:cubicBezTo>
                <a:cubicBezTo>
                  <a:pt x="985866" y="745728"/>
                  <a:pt x="765172" y="960814"/>
                  <a:pt x="492933" y="960814"/>
                </a:cubicBezTo>
                <a:cubicBezTo>
                  <a:pt x="220694" y="960814"/>
                  <a:pt x="0" y="745728"/>
                  <a:pt x="0" y="480407"/>
                </a:cubicBezTo>
                <a:close/>
              </a:path>
            </a:pathLst>
          </a:custGeom>
          <a:gradFill rotWithShape="1">
            <a:gsLst>
              <a:gs pos="0">
                <a:srgbClr val="0096CC">
                  <a:shade val="51000"/>
                  <a:satMod val="130000"/>
                </a:srgbClr>
              </a:gs>
              <a:gs pos="80000">
                <a:srgbClr val="0096CC">
                  <a:shade val="93000"/>
                  <a:satMod val="130000"/>
                </a:srgbClr>
              </a:gs>
              <a:gs pos="100000">
                <a:srgbClr val="0096CC">
                  <a:shade val="94000"/>
                  <a:satMod val="135000"/>
                </a:srgbClr>
              </a:gs>
            </a:gsLst>
            <a:lin ang="16200000" scaled="0"/>
          </a:gradFill>
          <a:ln w="9525" cap="flat" cmpd="sng" algn="ctr">
            <a:solidFill>
              <a:srgbClr val="0096CC">
                <a:shade val="95000"/>
                <a:satMod val="105000"/>
              </a:srgbClr>
            </a:solidFill>
            <a:prstDash val="solid"/>
          </a:ln>
          <a:effectLst>
            <a:outerShdw blurRad="40000" dist="23000" dir="5400000" rotWithShape="0">
              <a:srgbClr val="000000">
                <a:alpha val="35000"/>
              </a:srgbClr>
            </a:outerShdw>
          </a:effectLst>
        </p:spPr>
        <p:style>
          <a:lnRef idx="1">
            <a:schemeClr val="accent6"/>
          </a:lnRef>
          <a:fillRef idx="3">
            <a:schemeClr val="accent6"/>
          </a:fillRef>
          <a:effectRef idx="2">
            <a:schemeClr val="accent6"/>
          </a:effectRef>
          <a:fontRef idx="minor">
            <a:schemeClr val="dk1">
              <a:hueOff val="0"/>
              <a:satOff val="0"/>
              <a:lumOff val="0"/>
              <a:alphaOff val="0"/>
            </a:schemeClr>
          </a:fontRef>
        </p:style>
        <p:txBody>
          <a:bodyPr spcFirstLastPara="0" vert="horz" wrap="none" lIns="154537" tIns="150868" rIns="154537" bIns="150868" numCol="1" spcCol="1270" anchor="ctr" anchorCtr="0">
            <a:noAutofit/>
          </a:bodyPr>
          <a:lstStyle/>
          <a:p>
            <a:pPr algn="ctr" defTabSz="355600">
              <a:lnSpc>
                <a:spcPct val="90000"/>
              </a:lnSpc>
              <a:spcBef>
                <a:spcPct val="0"/>
              </a:spcBef>
              <a:spcAft>
                <a:spcPct val="35000"/>
              </a:spcAft>
            </a:pPr>
            <a:r>
              <a:rPr lang="fr-FR" sz="1100" b="1" dirty="0">
                <a:solidFill>
                  <a:schemeClr val="bg1"/>
                </a:solidFill>
                <a:latin typeface="+mj-lt"/>
              </a:rPr>
              <a:t>MEASURE</a:t>
            </a:r>
          </a:p>
        </p:txBody>
      </p:sp>
      <p:sp>
        <p:nvSpPr>
          <p:cNvPr id="18" name="Freeform 17"/>
          <p:cNvSpPr/>
          <p:nvPr/>
        </p:nvSpPr>
        <p:spPr>
          <a:xfrm rot="1800000">
            <a:off x="1546080" y="4152728"/>
            <a:ext cx="125033" cy="213188"/>
          </a:xfrm>
          <a:custGeom>
            <a:avLst/>
            <a:gdLst>
              <a:gd name="connsiteX0" fmla="*/ 0 w 125033"/>
              <a:gd name="connsiteY0" fmla="*/ 42638 h 213188"/>
              <a:gd name="connsiteX1" fmla="*/ 62517 w 125033"/>
              <a:gd name="connsiteY1" fmla="*/ 42638 h 213188"/>
              <a:gd name="connsiteX2" fmla="*/ 62517 w 125033"/>
              <a:gd name="connsiteY2" fmla="*/ 0 h 213188"/>
              <a:gd name="connsiteX3" fmla="*/ 125033 w 125033"/>
              <a:gd name="connsiteY3" fmla="*/ 106594 h 213188"/>
              <a:gd name="connsiteX4" fmla="*/ 62517 w 125033"/>
              <a:gd name="connsiteY4" fmla="*/ 213188 h 213188"/>
              <a:gd name="connsiteX5" fmla="*/ 62517 w 125033"/>
              <a:gd name="connsiteY5" fmla="*/ 170550 h 213188"/>
              <a:gd name="connsiteX6" fmla="*/ 0 w 125033"/>
              <a:gd name="connsiteY6" fmla="*/ 170550 h 213188"/>
              <a:gd name="connsiteX7" fmla="*/ 0 w 125033"/>
              <a:gd name="connsiteY7" fmla="*/ 42638 h 21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033" h="213188">
                <a:moveTo>
                  <a:pt x="125032" y="170550"/>
                </a:moveTo>
                <a:lnTo>
                  <a:pt x="62516" y="170550"/>
                </a:lnTo>
                <a:lnTo>
                  <a:pt x="62516" y="213188"/>
                </a:lnTo>
                <a:lnTo>
                  <a:pt x="1" y="106594"/>
                </a:lnTo>
                <a:lnTo>
                  <a:pt x="62516" y="0"/>
                </a:lnTo>
                <a:lnTo>
                  <a:pt x="62516" y="42638"/>
                </a:lnTo>
                <a:lnTo>
                  <a:pt x="125032" y="42638"/>
                </a:lnTo>
                <a:lnTo>
                  <a:pt x="125032" y="170550"/>
                </a:lnTo>
                <a:close/>
              </a:path>
            </a:pathLst>
          </a:custGeom>
          <a:solidFill>
            <a:srgbClr val="B10034"/>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37509" tIns="42638" rIns="0" bIns="42637" numCol="1" spcCol="1270" anchor="ctr" anchorCtr="0">
            <a:noAutofit/>
          </a:bodyPr>
          <a:lstStyle/>
          <a:p>
            <a:pPr algn="ctr" defTabSz="266700">
              <a:lnSpc>
                <a:spcPct val="90000"/>
              </a:lnSpc>
              <a:spcBef>
                <a:spcPct val="0"/>
              </a:spcBef>
              <a:spcAft>
                <a:spcPct val="35000"/>
              </a:spcAft>
            </a:pPr>
            <a:endParaRPr lang="fr-FR" sz="600" b="1" dirty="0">
              <a:solidFill>
                <a:srgbClr val="000000">
                  <a:hueOff val="0"/>
                  <a:satOff val="0"/>
                  <a:lumOff val="0"/>
                  <a:alphaOff val="0"/>
                </a:srgbClr>
              </a:solidFill>
              <a:latin typeface="Calibri"/>
            </a:endParaRPr>
          </a:p>
        </p:txBody>
      </p:sp>
      <p:sp>
        <p:nvSpPr>
          <p:cNvPr id="19" name="Freeform 18"/>
          <p:cNvSpPr/>
          <p:nvPr/>
        </p:nvSpPr>
        <p:spPr>
          <a:xfrm>
            <a:off x="1081063" y="3871418"/>
            <a:ext cx="455856" cy="429857"/>
          </a:xfrm>
          <a:custGeom>
            <a:avLst/>
            <a:gdLst>
              <a:gd name="connsiteX0" fmla="*/ 0 w 455856"/>
              <a:gd name="connsiteY0" fmla="*/ 214929 h 429857"/>
              <a:gd name="connsiteX1" fmla="*/ 227928 w 455856"/>
              <a:gd name="connsiteY1" fmla="*/ 0 h 429857"/>
              <a:gd name="connsiteX2" fmla="*/ 455856 w 455856"/>
              <a:gd name="connsiteY2" fmla="*/ 214929 h 429857"/>
              <a:gd name="connsiteX3" fmla="*/ 227928 w 455856"/>
              <a:gd name="connsiteY3" fmla="*/ 429858 h 429857"/>
              <a:gd name="connsiteX4" fmla="*/ 0 w 455856"/>
              <a:gd name="connsiteY4" fmla="*/ 214929 h 42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856" h="429857">
                <a:moveTo>
                  <a:pt x="0" y="214929"/>
                </a:moveTo>
                <a:cubicBezTo>
                  <a:pt x="0" y="96227"/>
                  <a:pt x="102047" y="0"/>
                  <a:pt x="227928" y="0"/>
                </a:cubicBezTo>
                <a:cubicBezTo>
                  <a:pt x="353809" y="0"/>
                  <a:pt x="455856" y="96227"/>
                  <a:pt x="455856" y="214929"/>
                </a:cubicBezTo>
                <a:cubicBezTo>
                  <a:pt x="455856" y="333631"/>
                  <a:pt x="353809" y="429858"/>
                  <a:pt x="227928" y="429858"/>
                </a:cubicBezTo>
                <a:cubicBezTo>
                  <a:pt x="102047" y="429858"/>
                  <a:pt x="0" y="333631"/>
                  <a:pt x="0" y="214929"/>
                </a:cubicBezTo>
                <a:close/>
              </a:path>
            </a:pathLst>
          </a:custGeom>
          <a:solidFill>
            <a:srgbClr val="FFFFFF">
              <a:hueOff val="0"/>
              <a:satOff val="0"/>
              <a:lumOff val="0"/>
              <a:alphaOff val="0"/>
            </a:srgbClr>
          </a:solidFill>
          <a:ln w="25400" cap="flat" cmpd="sng" algn="ctr">
            <a:solidFill>
              <a:srgbClr val="B10034">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none" lIns="76919" tIns="73111" rIns="76919" bIns="73111" numCol="1" spcCol="1270" anchor="ctr" anchorCtr="0">
            <a:noAutofit/>
          </a:bodyPr>
          <a:lstStyle/>
          <a:p>
            <a:pPr algn="ctr" defTabSz="355600">
              <a:lnSpc>
                <a:spcPct val="90000"/>
              </a:lnSpc>
              <a:spcBef>
                <a:spcPct val="0"/>
              </a:spcBef>
              <a:spcAft>
                <a:spcPct val="35000"/>
              </a:spcAft>
            </a:pPr>
            <a:r>
              <a:rPr lang="fr-FR" sz="1100" b="1" dirty="0">
                <a:solidFill>
                  <a:schemeClr val="tx2">
                    <a:lumMod val="50000"/>
                  </a:schemeClr>
                </a:solidFill>
                <a:latin typeface="+mj-lt"/>
              </a:rPr>
              <a:t>Data</a:t>
            </a:r>
          </a:p>
        </p:txBody>
      </p:sp>
      <p:sp>
        <p:nvSpPr>
          <p:cNvPr id="20" name="Freeform 19"/>
          <p:cNvSpPr/>
          <p:nvPr/>
        </p:nvSpPr>
        <p:spPr>
          <a:xfrm rot="16200000">
            <a:off x="1218793" y="3599741"/>
            <a:ext cx="180397" cy="213188"/>
          </a:xfrm>
          <a:custGeom>
            <a:avLst/>
            <a:gdLst>
              <a:gd name="connsiteX0" fmla="*/ 0 w 180397"/>
              <a:gd name="connsiteY0" fmla="*/ 42638 h 213188"/>
              <a:gd name="connsiteX1" fmla="*/ 90199 w 180397"/>
              <a:gd name="connsiteY1" fmla="*/ 42638 h 213188"/>
              <a:gd name="connsiteX2" fmla="*/ 90199 w 180397"/>
              <a:gd name="connsiteY2" fmla="*/ 0 h 213188"/>
              <a:gd name="connsiteX3" fmla="*/ 180397 w 180397"/>
              <a:gd name="connsiteY3" fmla="*/ 106594 h 213188"/>
              <a:gd name="connsiteX4" fmla="*/ 90199 w 180397"/>
              <a:gd name="connsiteY4" fmla="*/ 213188 h 213188"/>
              <a:gd name="connsiteX5" fmla="*/ 90199 w 180397"/>
              <a:gd name="connsiteY5" fmla="*/ 170550 h 213188"/>
              <a:gd name="connsiteX6" fmla="*/ 0 w 180397"/>
              <a:gd name="connsiteY6" fmla="*/ 170550 h 213188"/>
              <a:gd name="connsiteX7" fmla="*/ 0 w 180397"/>
              <a:gd name="connsiteY7" fmla="*/ 42638 h 21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97" h="213188">
                <a:moveTo>
                  <a:pt x="0" y="42638"/>
                </a:moveTo>
                <a:lnTo>
                  <a:pt x="90199" y="42638"/>
                </a:lnTo>
                <a:lnTo>
                  <a:pt x="90199" y="0"/>
                </a:lnTo>
                <a:lnTo>
                  <a:pt x="180397" y="106594"/>
                </a:lnTo>
                <a:lnTo>
                  <a:pt x="90199" y="213188"/>
                </a:lnTo>
                <a:lnTo>
                  <a:pt x="90199" y="170550"/>
                </a:lnTo>
                <a:lnTo>
                  <a:pt x="0" y="170550"/>
                </a:lnTo>
                <a:lnTo>
                  <a:pt x="0" y="42638"/>
                </a:lnTo>
                <a:close/>
              </a:path>
            </a:pathLst>
          </a:custGeom>
          <a:solidFill>
            <a:srgbClr val="B10034"/>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 tIns="42638" rIns="54120" bIns="42637" numCol="1" spcCol="1270" anchor="ctr" anchorCtr="0">
            <a:noAutofit/>
          </a:bodyPr>
          <a:lstStyle/>
          <a:p>
            <a:pPr algn="ctr" defTabSz="266700">
              <a:lnSpc>
                <a:spcPct val="90000"/>
              </a:lnSpc>
              <a:spcBef>
                <a:spcPct val="0"/>
              </a:spcBef>
              <a:spcAft>
                <a:spcPct val="35000"/>
              </a:spcAft>
            </a:pPr>
            <a:endParaRPr lang="fr-FR" sz="600" b="1" dirty="0">
              <a:solidFill>
                <a:srgbClr val="000000">
                  <a:hueOff val="0"/>
                  <a:satOff val="0"/>
                  <a:lumOff val="0"/>
                  <a:alphaOff val="0"/>
                </a:srgbClr>
              </a:solidFill>
              <a:latin typeface="Calibri"/>
            </a:endParaRPr>
          </a:p>
        </p:txBody>
      </p:sp>
      <p:sp>
        <p:nvSpPr>
          <p:cNvPr id="21" name="Freeform 20"/>
          <p:cNvSpPr/>
          <p:nvPr/>
        </p:nvSpPr>
        <p:spPr>
          <a:xfrm>
            <a:off x="886696" y="2741489"/>
            <a:ext cx="844592" cy="789555"/>
          </a:xfrm>
          <a:custGeom>
            <a:avLst/>
            <a:gdLst>
              <a:gd name="connsiteX0" fmla="*/ 0 w 844592"/>
              <a:gd name="connsiteY0" fmla="*/ 394778 h 789555"/>
              <a:gd name="connsiteX1" fmla="*/ 422296 w 844592"/>
              <a:gd name="connsiteY1" fmla="*/ 0 h 789555"/>
              <a:gd name="connsiteX2" fmla="*/ 844592 w 844592"/>
              <a:gd name="connsiteY2" fmla="*/ 394778 h 789555"/>
              <a:gd name="connsiteX3" fmla="*/ 422296 w 844592"/>
              <a:gd name="connsiteY3" fmla="*/ 789556 h 789555"/>
              <a:gd name="connsiteX4" fmla="*/ 0 w 844592"/>
              <a:gd name="connsiteY4" fmla="*/ 394778 h 789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592" h="789555">
                <a:moveTo>
                  <a:pt x="0" y="394778"/>
                </a:moveTo>
                <a:cubicBezTo>
                  <a:pt x="0" y="176748"/>
                  <a:pt x="189068" y="0"/>
                  <a:pt x="422296" y="0"/>
                </a:cubicBezTo>
                <a:cubicBezTo>
                  <a:pt x="655524" y="0"/>
                  <a:pt x="844592" y="176748"/>
                  <a:pt x="844592" y="394778"/>
                </a:cubicBezTo>
                <a:cubicBezTo>
                  <a:pt x="844592" y="612808"/>
                  <a:pt x="655524" y="789556"/>
                  <a:pt x="422296" y="789556"/>
                </a:cubicBezTo>
                <a:cubicBezTo>
                  <a:pt x="189068" y="789556"/>
                  <a:pt x="0" y="612808"/>
                  <a:pt x="0" y="394778"/>
                </a:cubicBezTo>
                <a:close/>
              </a:path>
            </a:pathLst>
          </a:custGeom>
          <a:gradFill rotWithShape="1">
            <a:gsLst>
              <a:gs pos="0">
                <a:srgbClr val="0096CC">
                  <a:shade val="51000"/>
                  <a:satMod val="130000"/>
                </a:srgbClr>
              </a:gs>
              <a:gs pos="80000">
                <a:srgbClr val="0096CC">
                  <a:shade val="93000"/>
                  <a:satMod val="130000"/>
                </a:srgbClr>
              </a:gs>
              <a:gs pos="100000">
                <a:srgbClr val="0096CC">
                  <a:shade val="94000"/>
                  <a:satMod val="135000"/>
                </a:srgbClr>
              </a:gs>
            </a:gsLst>
            <a:lin ang="16200000" scaled="0"/>
          </a:gradFill>
          <a:ln w="9525" cap="flat" cmpd="sng" algn="ctr">
            <a:solidFill>
              <a:srgbClr val="0096CC">
                <a:shade val="95000"/>
                <a:satMod val="105000"/>
              </a:srgbClr>
            </a:solidFill>
            <a:prstDash val="solid"/>
          </a:ln>
          <a:effectLst>
            <a:outerShdw blurRad="40000" dist="23000" dir="5400000" rotWithShape="0">
              <a:srgbClr val="000000">
                <a:alpha val="35000"/>
              </a:srgbClr>
            </a:outerShdw>
          </a:effectLst>
        </p:spPr>
        <p:style>
          <a:lnRef idx="1">
            <a:schemeClr val="accent6"/>
          </a:lnRef>
          <a:fillRef idx="3">
            <a:schemeClr val="accent6"/>
          </a:fillRef>
          <a:effectRef idx="2">
            <a:schemeClr val="accent6"/>
          </a:effectRef>
          <a:fontRef idx="minor">
            <a:schemeClr val="dk1">
              <a:hueOff val="0"/>
              <a:satOff val="0"/>
              <a:lumOff val="0"/>
              <a:alphaOff val="0"/>
            </a:schemeClr>
          </a:fontRef>
        </p:style>
        <p:txBody>
          <a:bodyPr spcFirstLastPara="0" vert="horz" wrap="none" lIns="133848" tIns="125788" rIns="133848" bIns="125788" numCol="1" spcCol="1270" anchor="ctr" anchorCtr="0">
            <a:noAutofit/>
          </a:bodyPr>
          <a:lstStyle/>
          <a:p>
            <a:pPr algn="ctr" defTabSz="355600">
              <a:lnSpc>
                <a:spcPct val="90000"/>
              </a:lnSpc>
              <a:spcBef>
                <a:spcPct val="0"/>
              </a:spcBef>
              <a:spcAft>
                <a:spcPct val="35000"/>
              </a:spcAft>
            </a:pPr>
            <a:r>
              <a:rPr lang="fr-FR" sz="1100" b="1" dirty="0">
                <a:solidFill>
                  <a:schemeClr val="bg1"/>
                </a:solidFill>
                <a:latin typeface="+mj-lt"/>
              </a:rPr>
              <a:t>LEARN</a:t>
            </a:r>
          </a:p>
        </p:txBody>
      </p:sp>
      <p:sp>
        <p:nvSpPr>
          <p:cNvPr id="22" name="Freeform 21"/>
          <p:cNvSpPr/>
          <p:nvPr/>
        </p:nvSpPr>
        <p:spPr>
          <a:xfrm rot="19800000">
            <a:off x="1713300" y="2751822"/>
            <a:ext cx="153883" cy="213188"/>
          </a:xfrm>
          <a:custGeom>
            <a:avLst/>
            <a:gdLst>
              <a:gd name="connsiteX0" fmla="*/ 0 w 153883"/>
              <a:gd name="connsiteY0" fmla="*/ 42638 h 213188"/>
              <a:gd name="connsiteX1" fmla="*/ 76942 w 153883"/>
              <a:gd name="connsiteY1" fmla="*/ 42638 h 213188"/>
              <a:gd name="connsiteX2" fmla="*/ 76942 w 153883"/>
              <a:gd name="connsiteY2" fmla="*/ 0 h 213188"/>
              <a:gd name="connsiteX3" fmla="*/ 153883 w 153883"/>
              <a:gd name="connsiteY3" fmla="*/ 106594 h 213188"/>
              <a:gd name="connsiteX4" fmla="*/ 76942 w 153883"/>
              <a:gd name="connsiteY4" fmla="*/ 213188 h 213188"/>
              <a:gd name="connsiteX5" fmla="*/ 76942 w 153883"/>
              <a:gd name="connsiteY5" fmla="*/ 170550 h 213188"/>
              <a:gd name="connsiteX6" fmla="*/ 0 w 153883"/>
              <a:gd name="connsiteY6" fmla="*/ 170550 h 213188"/>
              <a:gd name="connsiteX7" fmla="*/ 0 w 153883"/>
              <a:gd name="connsiteY7" fmla="*/ 42638 h 21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883" h="213188">
                <a:moveTo>
                  <a:pt x="0" y="42638"/>
                </a:moveTo>
                <a:lnTo>
                  <a:pt x="76942" y="42638"/>
                </a:lnTo>
                <a:lnTo>
                  <a:pt x="76942" y="0"/>
                </a:lnTo>
                <a:lnTo>
                  <a:pt x="153883" y="106594"/>
                </a:lnTo>
                <a:lnTo>
                  <a:pt x="76942" y="213188"/>
                </a:lnTo>
                <a:lnTo>
                  <a:pt x="76942" y="170550"/>
                </a:lnTo>
                <a:lnTo>
                  <a:pt x="0" y="170550"/>
                </a:lnTo>
                <a:lnTo>
                  <a:pt x="0" y="42638"/>
                </a:lnTo>
                <a:close/>
              </a:path>
            </a:pathLst>
          </a:custGeom>
          <a:solidFill>
            <a:srgbClr val="B10034"/>
          </a:soli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 tIns="42637" rIns="46165" bIns="42638" numCol="1" spcCol="1270" anchor="ctr" anchorCtr="0">
            <a:noAutofit/>
          </a:bodyPr>
          <a:lstStyle/>
          <a:p>
            <a:pPr algn="ctr" defTabSz="266700">
              <a:lnSpc>
                <a:spcPct val="90000"/>
              </a:lnSpc>
              <a:spcBef>
                <a:spcPct val="0"/>
              </a:spcBef>
              <a:spcAft>
                <a:spcPct val="35000"/>
              </a:spcAft>
            </a:pPr>
            <a:endParaRPr lang="fr-FR" sz="600" b="1" dirty="0">
              <a:solidFill>
                <a:srgbClr val="000000">
                  <a:hueOff val="0"/>
                  <a:satOff val="0"/>
                  <a:lumOff val="0"/>
                  <a:alphaOff val="0"/>
                </a:srgbClr>
              </a:solidFill>
              <a:latin typeface="Calibri"/>
            </a:endParaRPr>
          </a:p>
        </p:txBody>
      </p:sp>
      <p:sp>
        <p:nvSpPr>
          <p:cNvPr id="23" name="Isosceles Triangle 1"/>
          <p:cNvSpPr/>
          <p:nvPr/>
        </p:nvSpPr>
        <p:spPr bwMode="auto">
          <a:xfrm rot="5400000">
            <a:off x="6940895" y="3765219"/>
            <a:ext cx="1948296" cy="613749"/>
          </a:xfrm>
          <a:prstGeom prst="triangle">
            <a:avLst/>
          </a:prstGeom>
          <a:solidFill>
            <a:schemeClr val="tx2"/>
          </a:solidFill>
          <a:ln w="9525" cap="flat" cmpd="sng" algn="ctr">
            <a:noFill/>
            <a:prstDash val="solid"/>
          </a:ln>
          <a:effectLst/>
        </p:spPr>
        <p:txBody>
          <a:bodyPr rtlCol="0" anchor="ctr"/>
          <a:lstStyle/>
          <a:p>
            <a:pPr algn="ctr">
              <a:spcAft>
                <a:spcPts val="300"/>
              </a:spcAft>
              <a:defRPr/>
            </a:pPr>
            <a:endParaRPr lang="en-GB" sz="1400" kern="0" dirty="0">
              <a:solidFill>
                <a:srgbClr val="000000">
                  <a:lumMod val="85000"/>
                  <a:lumOff val="15000"/>
                </a:srgbClr>
              </a:solidFill>
              <a:latin typeface="Calibri"/>
            </a:endParaRPr>
          </a:p>
        </p:txBody>
      </p:sp>
    </p:spTree>
    <p:extLst>
      <p:ext uri="{BB962C8B-B14F-4D97-AF65-F5344CB8AC3E}">
        <p14:creationId xmlns:p14="http://schemas.microsoft.com/office/powerpoint/2010/main" val="291993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Arrondir un rectangle avec un coin du même côté 33"/>
          <p:cNvSpPr/>
          <p:nvPr/>
        </p:nvSpPr>
        <p:spPr>
          <a:xfrm>
            <a:off x="8388176" y="4766251"/>
            <a:ext cx="2460352" cy="303688"/>
          </a:xfrm>
          <a:prstGeom prst="round2SameRect">
            <a:avLst/>
          </a:prstGeom>
          <a:solidFill>
            <a:srgbClr val="0098C7"/>
          </a:solidFill>
          <a:ln w="3175" cap="flat" cmpd="sng" algn="ctr">
            <a:solidFill>
              <a:srgbClr val="5BA3CA"/>
            </a:solidFill>
            <a:prstDash val="solid"/>
          </a:ln>
          <a:effectLst/>
        </p:spPr>
        <p:txBody>
          <a:bodyPr lIns="36000" rtlCol="0" anchor="ctr"/>
          <a:lstStyle/>
          <a:p>
            <a:pPr>
              <a:defRPr/>
            </a:pPr>
            <a:r>
              <a:rPr lang="en-US" sz="1100" b="1" kern="0" dirty="0">
                <a:solidFill>
                  <a:sysClr val="window" lastClr="FFFFFF"/>
                </a:solidFill>
                <a:latin typeface="+mj-lt"/>
              </a:rPr>
              <a:t>Sprint Retrospective (2 h)</a:t>
            </a:r>
          </a:p>
        </p:txBody>
      </p:sp>
      <p:grpSp>
        <p:nvGrpSpPr>
          <p:cNvPr id="123" name="Groupe 174"/>
          <p:cNvGrpSpPr>
            <a:grpSpLocks noChangeAspect="1"/>
          </p:cNvGrpSpPr>
          <p:nvPr/>
        </p:nvGrpSpPr>
        <p:grpSpPr>
          <a:xfrm>
            <a:off x="10512870" y="4818963"/>
            <a:ext cx="143421" cy="216000"/>
            <a:chOff x="2097088" y="1989138"/>
            <a:chExt cx="238125" cy="374650"/>
          </a:xfrm>
        </p:grpSpPr>
        <p:sp>
          <p:nvSpPr>
            <p:cNvPr id="124" name="Freeform 356"/>
            <p:cNvSpPr>
              <a:spLocks/>
            </p:cNvSpPr>
            <p:nvPr/>
          </p:nvSpPr>
          <p:spPr bwMode="auto">
            <a:xfrm>
              <a:off x="2097088" y="1989138"/>
              <a:ext cx="238125" cy="200025"/>
            </a:xfrm>
            <a:custGeom>
              <a:avLst/>
              <a:gdLst/>
              <a:ahLst/>
              <a:cxnLst>
                <a:cxn ang="0">
                  <a:pos x="50" y="71"/>
                </a:cxn>
                <a:cxn ang="0">
                  <a:pos x="0" y="36"/>
                </a:cxn>
                <a:cxn ang="0">
                  <a:pos x="50" y="0"/>
                </a:cxn>
                <a:cxn ang="0">
                  <a:pos x="50" y="20"/>
                </a:cxn>
                <a:cxn ang="0">
                  <a:pos x="70" y="20"/>
                </a:cxn>
                <a:cxn ang="0">
                  <a:pos x="106" y="53"/>
                </a:cxn>
                <a:cxn ang="0">
                  <a:pos x="85" y="89"/>
                </a:cxn>
                <a:cxn ang="0">
                  <a:pos x="85" y="65"/>
                </a:cxn>
                <a:cxn ang="0">
                  <a:pos x="67" y="51"/>
                </a:cxn>
                <a:cxn ang="0">
                  <a:pos x="50" y="51"/>
                </a:cxn>
              </a:cxnLst>
              <a:rect l="0" t="0" r="r" b="b"/>
              <a:pathLst>
                <a:path w="106" h="89">
                  <a:moveTo>
                    <a:pt x="50" y="71"/>
                  </a:moveTo>
                  <a:cubicBezTo>
                    <a:pt x="0" y="36"/>
                    <a:pt x="0" y="36"/>
                    <a:pt x="0" y="36"/>
                  </a:cubicBezTo>
                  <a:cubicBezTo>
                    <a:pt x="50" y="0"/>
                    <a:pt x="50" y="0"/>
                    <a:pt x="50" y="0"/>
                  </a:cubicBezTo>
                  <a:cubicBezTo>
                    <a:pt x="50" y="20"/>
                    <a:pt x="50" y="20"/>
                    <a:pt x="50" y="20"/>
                  </a:cubicBezTo>
                  <a:cubicBezTo>
                    <a:pt x="50" y="20"/>
                    <a:pt x="59" y="20"/>
                    <a:pt x="70" y="20"/>
                  </a:cubicBezTo>
                  <a:cubicBezTo>
                    <a:pt x="83" y="20"/>
                    <a:pt x="106" y="31"/>
                    <a:pt x="106" y="53"/>
                  </a:cubicBezTo>
                  <a:cubicBezTo>
                    <a:pt x="106" y="70"/>
                    <a:pt x="92" y="87"/>
                    <a:pt x="85" y="89"/>
                  </a:cubicBezTo>
                  <a:cubicBezTo>
                    <a:pt x="85" y="89"/>
                    <a:pt x="86" y="68"/>
                    <a:pt x="85" y="65"/>
                  </a:cubicBezTo>
                  <a:cubicBezTo>
                    <a:pt x="85" y="62"/>
                    <a:pt x="84" y="51"/>
                    <a:pt x="67" y="51"/>
                  </a:cubicBezTo>
                  <a:cubicBezTo>
                    <a:pt x="50" y="51"/>
                    <a:pt x="50" y="51"/>
                    <a:pt x="50" y="51"/>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125" name="Freeform 357"/>
            <p:cNvSpPr>
              <a:spLocks/>
            </p:cNvSpPr>
            <p:nvPr/>
          </p:nvSpPr>
          <p:spPr bwMode="auto">
            <a:xfrm>
              <a:off x="2097088" y="2160588"/>
              <a:ext cx="238125" cy="203200"/>
            </a:xfrm>
            <a:custGeom>
              <a:avLst/>
              <a:gdLst/>
              <a:ahLst/>
              <a:cxnLst>
                <a:cxn ang="0">
                  <a:pos x="55" y="19"/>
                </a:cxn>
                <a:cxn ang="0">
                  <a:pos x="106" y="54"/>
                </a:cxn>
                <a:cxn ang="0">
                  <a:pos x="56" y="90"/>
                </a:cxn>
                <a:cxn ang="0">
                  <a:pos x="55" y="70"/>
                </a:cxn>
                <a:cxn ang="0">
                  <a:pos x="36" y="70"/>
                </a:cxn>
                <a:cxn ang="0">
                  <a:pos x="0" y="36"/>
                </a:cxn>
                <a:cxn ang="0">
                  <a:pos x="21" y="0"/>
                </a:cxn>
                <a:cxn ang="0">
                  <a:pos x="20" y="25"/>
                </a:cxn>
                <a:cxn ang="0">
                  <a:pos x="39" y="39"/>
                </a:cxn>
                <a:cxn ang="0">
                  <a:pos x="55" y="39"/>
                </a:cxn>
              </a:cxnLst>
              <a:rect l="0" t="0" r="r" b="b"/>
              <a:pathLst>
                <a:path w="106" h="90">
                  <a:moveTo>
                    <a:pt x="55" y="19"/>
                  </a:moveTo>
                  <a:cubicBezTo>
                    <a:pt x="106" y="54"/>
                    <a:pt x="106" y="54"/>
                    <a:pt x="106" y="54"/>
                  </a:cubicBezTo>
                  <a:cubicBezTo>
                    <a:pt x="56" y="90"/>
                    <a:pt x="56" y="90"/>
                    <a:pt x="56" y="90"/>
                  </a:cubicBezTo>
                  <a:cubicBezTo>
                    <a:pt x="55" y="70"/>
                    <a:pt x="55" y="70"/>
                    <a:pt x="55" y="70"/>
                  </a:cubicBezTo>
                  <a:cubicBezTo>
                    <a:pt x="55" y="70"/>
                    <a:pt x="46" y="70"/>
                    <a:pt x="36" y="70"/>
                  </a:cubicBezTo>
                  <a:cubicBezTo>
                    <a:pt x="23" y="69"/>
                    <a:pt x="0" y="59"/>
                    <a:pt x="0" y="36"/>
                  </a:cubicBezTo>
                  <a:cubicBezTo>
                    <a:pt x="0" y="19"/>
                    <a:pt x="14" y="2"/>
                    <a:pt x="21" y="0"/>
                  </a:cubicBezTo>
                  <a:cubicBezTo>
                    <a:pt x="21" y="0"/>
                    <a:pt x="19" y="21"/>
                    <a:pt x="20" y="25"/>
                  </a:cubicBezTo>
                  <a:cubicBezTo>
                    <a:pt x="21" y="27"/>
                    <a:pt x="22" y="38"/>
                    <a:pt x="39" y="39"/>
                  </a:cubicBezTo>
                  <a:cubicBezTo>
                    <a:pt x="55" y="39"/>
                    <a:pt x="55" y="39"/>
                    <a:pt x="55" y="39"/>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2" name="Title 1"/>
          <p:cNvSpPr>
            <a:spLocks noGrp="1"/>
          </p:cNvSpPr>
          <p:nvPr>
            <p:ph type="title"/>
          </p:nvPr>
        </p:nvSpPr>
        <p:spPr/>
        <p:txBody>
          <a:bodyPr/>
          <a:lstStyle/>
          <a:p>
            <a:r>
              <a:rPr lang="en-US" dirty="0"/>
              <a:t>Capgemini’s value proposition</a:t>
            </a:r>
            <a:br>
              <a:rPr lang="en-US" dirty="0"/>
            </a:br>
            <a:r>
              <a:rPr lang="en-US" sz="1800" i="1" dirty="0"/>
              <a:t>Methodology – Anatomy of a Sprint</a:t>
            </a:r>
            <a:endParaRPr lang="en-US" i="1" dirty="0"/>
          </a:p>
        </p:txBody>
      </p:sp>
      <p:pic>
        <p:nvPicPr>
          <p:cNvPr id="6" name="Picture 2"/>
          <p:cNvPicPr>
            <a:picLocks noChangeAspect="1" noChangeArrowheads="1"/>
          </p:cNvPicPr>
          <p:nvPr/>
        </p:nvPicPr>
        <p:blipFill>
          <a:blip r:embed="rId2" cstate="print"/>
          <a:srcRect/>
          <a:stretch>
            <a:fillRect/>
          </a:stretch>
        </p:blipFill>
        <p:spPr bwMode="auto">
          <a:xfrm rot="20240160">
            <a:off x="3952372" y="1671718"/>
            <a:ext cx="4438650" cy="4514850"/>
          </a:xfrm>
          <a:prstGeom prst="rect">
            <a:avLst/>
          </a:prstGeom>
          <a:noFill/>
          <a:ln w="9525">
            <a:noFill/>
            <a:miter lim="800000"/>
            <a:headEnd/>
            <a:tailEnd/>
          </a:ln>
          <a:effectLst/>
        </p:spPr>
      </p:pic>
      <p:grpSp>
        <p:nvGrpSpPr>
          <p:cNvPr id="7" name="Groupe 67"/>
          <p:cNvGrpSpPr>
            <a:grpSpLocks noChangeAspect="1"/>
          </p:cNvGrpSpPr>
          <p:nvPr/>
        </p:nvGrpSpPr>
        <p:grpSpPr>
          <a:xfrm>
            <a:off x="6358915" y="3717040"/>
            <a:ext cx="270933" cy="432000"/>
            <a:chOff x="962026" y="2000250"/>
            <a:chExt cx="225425" cy="331788"/>
          </a:xfrm>
        </p:grpSpPr>
        <p:sp>
          <p:nvSpPr>
            <p:cNvPr id="46" name="Freeform 494"/>
            <p:cNvSpPr>
              <a:spLocks/>
            </p:cNvSpPr>
            <p:nvPr/>
          </p:nvSpPr>
          <p:spPr bwMode="auto">
            <a:xfrm>
              <a:off x="962026" y="2000250"/>
              <a:ext cx="225425" cy="298450"/>
            </a:xfrm>
            <a:custGeom>
              <a:avLst/>
              <a:gdLst/>
              <a:ahLst/>
              <a:cxnLst>
                <a:cxn ang="0">
                  <a:pos x="117" y="154"/>
                </a:cxn>
                <a:cxn ang="0">
                  <a:pos x="72" y="65"/>
                </a:cxn>
                <a:cxn ang="0">
                  <a:pos x="87" y="35"/>
                </a:cxn>
                <a:cxn ang="0">
                  <a:pos x="59" y="0"/>
                </a:cxn>
                <a:cxn ang="0">
                  <a:pos x="29" y="35"/>
                </a:cxn>
                <a:cxn ang="0">
                  <a:pos x="45" y="65"/>
                </a:cxn>
                <a:cxn ang="0">
                  <a:pos x="0" y="154"/>
                </a:cxn>
              </a:cxnLst>
              <a:rect l="0" t="0" r="r" b="b"/>
              <a:pathLst>
                <a:path w="117" h="154">
                  <a:moveTo>
                    <a:pt x="117" y="154"/>
                  </a:moveTo>
                  <a:cubicBezTo>
                    <a:pt x="117" y="110"/>
                    <a:pt x="106" y="74"/>
                    <a:pt x="72" y="65"/>
                  </a:cubicBezTo>
                  <a:cubicBezTo>
                    <a:pt x="79" y="58"/>
                    <a:pt x="87" y="45"/>
                    <a:pt x="87" y="35"/>
                  </a:cubicBezTo>
                  <a:cubicBezTo>
                    <a:pt x="87" y="15"/>
                    <a:pt x="74" y="0"/>
                    <a:pt x="59" y="0"/>
                  </a:cubicBezTo>
                  <a:cubicBezTo>
                    <a:pt x="42" y="0"/>
                    <a:pt x="29" y="15"/>
                    <a:pt x="29" y="35"/>
                  </a:cubicBezTo>
                  <a:cubicBezTo>
                    <a:pt x="29" y="45"/>
                    <a:pt x="38" y="58"/>
                    <a:pt x="45" y="65"/>
                  </a:cubicBezTo>
                  <a:cubicBezTo>
                    <a:pt x="12" y="74"/>
                    <a:pt x="0" y="110"/>
                    <a:pt x="0" y="154"/>
                  </a:cubicBezTo>
                </a:path>
              </a:pathLst>
            </a:custGeom>
            <a:noFill/>
            <a:ln w="11113"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dirty="0">
                <a:solidFill>
                  <a:sysClr val="windowText" lastClr="000000"/>
                </a:solidFill>
                <a:latin typeface="+mj-lt"/>
              </a:endParaRPr>
            </a:p>
          </p:txBody>
        </p:sp>
        <p:sp>
          <p:nvSpPr>
            <p:cNvPr id="47" name="Freeform 495"/>
            <p:cNvSpPr>
              <a:spLocks/>
            </p:cNvSpPr>
            <p:nvPr/>
          </p:nvSpPr>
          <p:spPr bwMode="auto">
            <a:xfrm>
              <a:off x="1052513" y="2143125"/>
              <a:ext cx="53975" cy="188913"/>
            </a:xfrm>
            <a:custGeom>
              <a:avLst/>
              <a:gdLst/>
              <a:ahLst/>
              <a:cxnLst>
                <a:cxn ang="0">
                  <a:pos x="14" y="98"/>
                </a:cxn>
                <a:cxn ang="0">
                  <a:pos x="1" y="84"/>
                </a:cxn>
                <a:cxn ang="0">
                  <a:pos x="10" y="9"/>
                </a:cxn>
                <a:cxn ang="0">
                  <a:pos x="6" y="0"/>
                </a:cxn>
                <a:cxn ang="0">
                  <a:pos x="21" y="0"/>
                </a:cxn>
                <a:cxn ang="0">
                  <a:pos x="17" y="9"/>
                </a:cxn>
                <a:cxn ang="0">
                  <a:pos x="28" y="84"/>
                </a:cxn>
                <a:cxn ang="0">
                  <a:pos x="21" y="92"/>
                </a:cxn>
              </a:cxnLst>
              <a:rect l="0" t="0" r="r" b="b"/>
              <a:pathLst>
                <a:path w="28" h="98">
                  <a:moveTo>
                    <a:pt x="14" y="98"/>
                  </a:moveTo>
                  <a:cubicBezTo>
                    <a:pt x="10" y="94"/>
                    <a:pt x="7" y="91"/>
                    <a:pt x="1" y="84"/>
                  </a:cubicBezTo>
                  <a:cubicBezTo>
                    <a:pt x="0" y="69"/>
                    <a:pt x="10" y="21"/>
                    <a:pt x="10" y="9"/>
                  </a:cubicBezTo>
                  <a:cubicBezTo>
                    <a:pt x="9" y="6"/>
                    <a:pt x="6" y="5"/>
                    <a:pt x="6" y="0"/>
                  </a:cubicBezTo>
                  <a:cubicBezTo>
                    <a:pt x="12" y="2"/>
                    <a:pt x="16" y="2"/>
                    <a:pt x="21" y="0"/>
                  </a:cubicBezTo>
                  <a:cubicBezTo>
                    <a:pt x="22" y="4"/>
                    <a:pt x="18" y="6"/>
                    <a:pt x="17" y="9"/>
                  </a:cubicBezTo>
                  <a:cubicBezTo>
                    <a:pt x="18" y="21"/>
                    <a:pt x="27" y="70"/>
                    <a:pt x="28" y="84"/>
                  </a:cubicBezTo>
                  <a:cubicBezTo>
                    <a:pt x="26" y="87"/>
                    <a:pt x="24" y="88"/>
                    <a:pt x="21" y="92"/>
                  </a:cubicBezTo>
                </a:path>
              </a:pathLst>
            </a:custGeom>
            <a:noFill/>
            <a:ln w="11113"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dirty="0">
                <a:solidFill>
                  <a:sysClr val="windowText" lastClr="000000"/>
                </a:solidFill>
                <a:latin typeface="+mj-lt"/>
              </a:endParaRPr>
            </a:p>
          </p:txBody>
        </p:sp>
      </p:grpSp>
      <p:grpSp>
        <p:nvGrpSpPr>
          <p:cNvPr id="8" name="Groupe 72"/>
          <p:cNvGrpSpPr>
            <a:grpSpLocks noChangeAspect="1"/>
          </p:cNvGrpSpPr>
          <p:nvPr/>
        </p:nvGrpSpPr>
        <p:grpSpPr>
          <a:xfrm>
            <a:off x="5866864" y="3123380"/>
            <a:ext cx="547551" cy="540000"/>
            <a:chOff x="5997576" y="1749426"/>
            <a:chExt cx="460375" cy="419100"/>
          </a:xfrm>
        </p:grpSpPr>
        <p:sp>
          <p:nvSpPr>
            <p:cNvPr id="36" name="Freeform 183"/>
            <p:cNvSpPr>
              <a:spLocks/>
            </p:cNvSpPr>
            <p:nvPr/>
          </p:nvSpPr>
          <p:spPr bwMode="auto">
            <a:xfrm>
              <a:off x="6073776" y="1749426"/>
              <a:ext cx="134938" cy="187325"/>
            </a:xfrm>
            <a:custGeom>
              <a:avLst/>
              <a:gdLst/>
              <a:ahLst/>
              <a:cxnLst>
                <a:cxn ang="0">
                  <a:pos x="70" y="73"/>
                </a:cxn>
                <a:cxn ang="0">
                  <a:pos x="44" y="41"/>
                </a:cxn>
                <a:cxn ang="0">
                  <a:pos x="54" y="21"/>
                </a:cxn>
                <a:cxn ang="0">
                  <a:pos x="36" y="0"/>
                </a:cxn>
                <a:cxn ang="0">
                  <a:pos x="18" y="21"/>
                </a:cxn>
                <a:cxn ang="0">
                  <a:pos x="28" y="41"/>
                </a:cxn>
                <a:cxn ang="0">
                  <a:pos x="1" y="97"/>
                </a:cxn>
              </a:cxnLst>
              <a:rect l="0" t="0" r="r" b="b"/>
              <a:pathLst>
                <a:path w="70" h="97">
                  <a:moveTo>
                    <a:pt x="70" y="73"/>
                  </a:moveTo>
                  <a:cubicBezTo>
                    <a:pt x="66" y="57"/>
                    <a:pt x="58" y="45"/>
                    <a:pt x="44" y="41"/>
                  </a:cubicBezTo>
                  <a:cubicBezTo>
                    <a:pt x="48" y="37"/>
                    <a:pt x="54" y="29"/>
                    <a:pt x="54" y="21"/>
                  </a:cubicBezTo>
                  <a:cubicBezTo>
                    <a:pt x="54" y="9"/>
                    <a:pt x="46" y="0"/>
                    <a:pt x="36" y="0"/>
                  </a:cubicBezTo>
                  <a:cubicBezTo>
                    <a:pt x="26" y="0"/>
                    <a:pt x="18" y="9"/>
                    <a:pt x="18" y="21"/>
                  </a:cubicBezTo>
                  <a:cubicBezTo>
                    <a:pt x="18" y="29"/>
                    <a:pt x="24" y="37"/>
                    <a:pt x="28" y="41"/>
                  </a:cubicBezTo>
                  <a:cubicBezTo>
                    <a:pt x="7" y="47"/>
                    <a:pt x="0" y="70"/>
                    <a:pt x="1" y="97"/>
                  </a:cubicBez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37" name="Freeform 184"/>
            <p:cNvSpPr>
              <a:spLocks/>
            </p:cNvSpPr>
            <p:nvPr/>
          </p:nvSpPr>
          <p:spPr bwMode="auto">
            <a:xfrm>
              <a:off x="6115051" y="1943101"/>
              <a:ext cx="61913" cy="1588"/>
            </a:xfrm>
            <a:custGeom>
              <a:avLst/>
              <a:gdLst/>
              <a:ahLst/>
              <a:cxnLst>
                <a:cxn ang="0">
                  <a:pos x="32" y="0"/>
                </a:cxn>
                <a:cxn ang="0">
                  <a:pos x="0" y="0"/>
                </a:cxn>
              </a:cxnLst>
              <a:rect l="0" t="0" r="r" b="b"/>
              <a:pathLst>
                <a:path w="32" h="1">
                  <a:moveTo>
                    <a:pt x="32" y="0"/>
                  </a:moveTo>
                  <a:cubicBezTo>
                    <a:pt x="22" y="1"/>
                    <a:pt x="10" y="1"/>
                    <a:pt x="0" y="0"/>
                  </a:cubicBez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38" name="Freeform 185"/>
            <p:cNvSpPr>
              <a:spLocks/>
            </p:cNvSpPr>
            <p:nvPr/>
          </p:nvSpPr>
          <p:spPr bwMode="auto">
            <a:xfrm>
              <a:off x="6267451" y="1795463"/>
              <a:ext cx="123825" cy="139700"/>
            </a:xfrm>
            <a:custGeom>
              <a:avLst/>
              <a:gdLst/>
              <a:ahLst/>
              <a:cxnLst>
                <a:cxn ang="0">
                  <a:pos x="0" y="63"/>
                </a:cxn>
                <a:cxn ang="0">
                  <a:pos x="19" y="49"/>
                </a:cxn>
                <a:cxn ang="0">
                  <a:pos x="8" y="26"/>
                </a:cxn>
                <a:cxn ang="0">
                  <a:pos x="29" y="0"/>
                </a:cxn>
                <a:cxn ang="0">
                  <a:pos x="50" y="26"/>
                </a:cxn>
                <a:cxn ang="0">
                  <a:pos x="38" y="49"/>
                </a:cxn>
                <a:cxn ang="0">
                  <a:pos x="64" y="72"/>
                </a:cxn>
              </a:cxnLst>
              <a:rect l="0" t="0" r="r" b="b"/>
              <a:pathLst>
                <a:path w="64" h="72">
                  <a:moveTo>
                    <a:pt x="0" y="63"/>
                  </a:moveTo>
                  <a:cubicBezTo>
                    <a:pt x="4" y="56"/>
                    <a:pt x="11" y="51"/>
                    <a:pt x="19" y="49"/>
                  </a:cubicBezTo>
                  <a:cubicBezTo>
                    <a:pt x="14" y="44"/>
                    <a:pt x="8" y="35"/>
                    <a:pt x="8" y="26"/>
                  </a:cubicBezTo>
                  <a:cubicBezTo>
                    <a:pt x="8" y="11"/>
                    <a:pt x="17" y="0"/>
                    <a:pt x="29" y="0"/>
                  </a:cubicBezTo>
                  <a:cubicBezTo>
                    <a:pt x="40" y="0"/>
                    <a:pt x="49" y="11"/>
                    <a:pt x="50" y="26"/>
                  </a:cubicBezTo>
                  <a:cubicBezTo>
                    <a:pt x="50" y="34"/>
                    <a:pt x="43" y="44"/>
                    <a:pt x="38" y="49"/>
                  </a:cubicBezTo>
                  <a:cubicBezTo>
                    <a:pt x="50" y="52"/>
                    <a:pt x="59" y="61"/>
                    <a:pt x="64" y="72"/>
                  </a:cubicBez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39" name="Freeform 186"/>
            <p:cNvSpPr>
              <a:spLocks/>
            </p:cNvSpPr>
            <p:nvPr/>
          </p:nvSpPr>
          <p:spPr bwMode="auto">
            <a:xfrm>
              <a:off x="6176963" y="1890713"/>
              <a:ext cx="31750" cy="52388"/>
            </a:xfrm>
            <a:custGeom>
              <a:avLst/>
              <a:gdLst/>
              <a:ahLst/>
              <a:cxnLst>
                <a:cxn ang="0">
                  <a:pos x="0" y="27"/>
                </a:cxn>
                <a:cxn ang="0">
                  <a:pos x="17" y="0"/>
                </a:cxn>
              </a:cxnLst>
              <a:rect l="0" t="0" r="r" b="b"/>
              <a:pathLst>
                <a:path w="17" h="27">
                  <a:moveTo>
                    <a:pt x="0" y="27"/>
                  </a:moveTo>
                  <a:cubicBezTo>
                    <a:pt x="1" y="14"/>
                    <a:pt x="7" y="4"/>
                    <a:pt x="17" y="0"/>
                  </a:cubicBez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40" name="Freeform 187"/>
            <p:cNvSpPr>
              <a:spLocks/>
            </p:cNvSpPr>
            <p:nvPr/>
          </p:nvSpPr>
          <p:spPr bwMode="auto">
            <a:xfrm>
              <a:off x="6115051" y="1943101"/>
              <a:ext cx="88900" cy="207963"/>
            </a:xfrm>
            <a:custGeom>
              <a:avLst/>
              <a:gdLst/>
              <a:ahLst/>
              <a:cxnLst>
                <a:cxn ang="0">
                  <a:pos x="32" y="0"/>
                </a:cxn>
                <a:cxn ang="0">
                  <a:pos x="32" y="3"/>
                </a:cxn>
                <a:cxn ang="0">
                  <a:pos x="46" y="31"/>
                </a:cxn>
                <a:cxn ang="0">
                  <a:pos x="7" y="107"/>
                </a:cxn>
              </a:cxnLst>
              <a:rect l="0" t="0" r="r" b="b"/>
              <a:pathLst>
                <a:path w="46" h="107">
                  <a:moveTo>
                    <a:pt x="32" y="0"/>
                  </a:moveTo>
                  <a:cubicBezTo>
                    <a:pt x="32" y="1"/>
                    <a:pt x="32" y="2"/>
                    <a:pt x="32" y="3"/>
                  </a:cubicBezTo>
                  <a:cubicBezTo>
                    <a:pt x="32" y="13"/>
                    <a:pt x="40" y="25"/>
                    <a:pt x="46" y="31"/>
                  </a:cubicBezTo>
                  <a:cubicBezTo>
                    <a:pt x="16" y="39"/>
                    <a:pt x="0" y="68"/>
                    <a:pt x="7" y="107"/>
                  </a:cubicBez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41" name="Freeform 188"/>
            <p:cNvSpPr>
              <a:spLocks/>
            </p:cNvSpPr>
            <p:nvPr/>
          </p:nvSpPr>
          <p:spPr bwMode="auto">
            <a:xfrm>
              <a:off x="6286501" y="2027238"/>
              <a:ext cx="36513" cy="117475"/>
            </a:xfrm>
            <a:custGeom>
              <a:avLst/>
              <a:gdLst/>
              <a:ahLst/>
              <a:cxnLst>
                <a:cxn ang="0">
                  <a:pos x="0" y="0"/>
                </a:cxn>
                <a:cxn ang="0">
                  <a:pos x="19" y="59"/>
                </a:cxn>
                <a:cxn ang="0">
                  <a:pos x="18" y="61"/>
                </a:cxn>
              </a:cxnLst>
              <a:rect l="0" t="0" r="r" b="b"/>
              <a:pathLst>
                <a:path w="19" h="61">
                  <a:moveTo>
                    <a:pt x="0" y="0"/>
                  </a:moveTo>
                  <a:cubicBezTo>
                    <a:pt x="14" y="14"/>
                    <a:pt x="19" y="31"/>
                    <a:pt x="19" y="59"/>
                  </a:cubicBezTo>
                  <a:cubicBezTo>
                    <a:pt x="19" y="60"/>
                    <a:pt x="19" y="60"/>
                    <a:pt x="18" y="61"/>
                  </a:cubicBez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42" name="Freeform 189"/>
            <p:cNvSpPr>
              <a:spLocks/>
            </p:cNvSpPr>
            <p:nvPr/>
          </p:nvSpPr>
          <p:spPr bwMode="auto">
            <a:xfrm>
              <a:off x="6208713" y="1889126"/>
              <a:ext cx="58738" cy="28575"/>
            </a:xfrm>
            <a:custGeom>
              <a:avLst/>
              <a:gdLst/>
              <a:ahLst/>
              <a:cxnLst>
                <a:cxn ang="0">
                  <a:pos x="0" y="1"/>
                </a:cxn>
                <a:cxn ang="0">
                  <a:pos x="8" y="0"/>
                </a:cxn>
                <a:cxn ang="0">
                  <a:pos x="30" y="15"/>
                </a:cxn>
              </a:cxnLst>
              <a:rect l="0" t="0" r="r" b="b"/>
              <a:pathLst>
                <a:path w="30" h="15">
                  <a:moveTo>
                    <a:pt x="0" y="1"/>
                  </a:moveTo>
                  <a:cubicBezTo>
                    <a:pt x="2" y="0"/>
                    <a:pt x="5" y="0"/>
                    <a:pt x="8" y="0"/>
                  </a:cubicBezTo>
                  <a:cubicBezTo>
                    <a:pt x="17" y="0"/>
                    <a:pt x="25" y="6"/>
                    <a:pt x="30" y="15"/>
                  </a:cubicBez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43" name="Freeform 190"/>
            <p:cNvSpPr>
              <a:spLocks/>
            </p:cNvSpPr>
            <p:nvPr/>
          </p:nvSpPr>
          <p:spPr bwMode="auto">
            <a:xfrm>
              <a:off x="6246813" y="1917701"/>
              <a:ext cx="39688" cy="109538"/>
            </a:xfrm>
            <a:custGeom>
              <a:avLst/>
              <a:gdLst/>
              <a:ahLst/>
              <a:cxnLst>
                <a:cxn ang="0">
                  <a:pos x="11" y="0"/>
                </a:cxn>
                <a:cxn ang="0">
                  <a:pos x="14" y="16"/>
                </a:cxn>
                <a:cxn ang="0">
                  <a:pos x="0" y="44"/>
                </a:cxn>
                <a:cxn ang="0">
                  <a:pos x="21" y="56"/>
                </a:cxn>
              </a:cxnLst>
              <a:rect l="0" t="0" r="r" b="b"/>
              <a:pathLst>
                <a:path w="21" h="56">
                  <a:moveTo>
                    <a:pt x="11" y="0"/>
                  </a:moveTo>
                  <a:cubicBezTo>
                    <a:pt x="13" y="4"/>
                    <a:pt x="14" y="10"/>
                    <a:pt x="14" y="16"/>
                  </a:cubicBezTo>
                  <a:cubicBezTo>
                    <a:pt x="14" y="26"/>
                    <a:pt x="6" y="38"/>
                    <a:pt x="0" y="44"/>
                  </a:cubicBezTo>
                  <a:cubicBezTo>
                    <a:pt x="9" y="46"/>
                    <a:pt x="15" y="50"/>
                    <a:pt x="21" y="56"/>
                  </a:cubicBez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44" name="Freeform 191"/>
            <p:cNvSpPr>
              <a:spLocks/>
            </p:cNvSpPr>
            <p:nvPr/>
          </p:nvSpPr>
          <p:spPr bwMode="auto">
            <a:xfrm>
              <a:off x="5997576" y="1935163"/>
              <a:ext cx="134938" cy="196850"/>
            </a:xfrm>
            <a:custGeom>
              <a:avLst/>
              <a:gdLst/>
              <a:ahLst/>
              <a:cxnLst>
                <a:cxn ang="0">
                  <a:pos x="69" y="69"/>
                </a:cxn>
                <a:cxn ang="0">
                  <a:pos x="47" y="41"/>
                </a:cxn>
                <a:cxn ang="0">
                  <a:pos x="57" y="21"/>
                </a:cxn>
                <a:cxn ang="0">
                  <a:pos x="39" y="0"/>
                </a:cxn>
                <a:cxn ang="0">
                  <a:pos x="22" y="21"/>
                </a:cxn>
                <a:cxn ang="0">
                  <a:pos x="31" y="41"/>
                </a:cxn>
                <a:cxn ang="0">
                  <a:pos x="0" y="101"/>
                </a:cxn>
                <a:cxn ang="0">
                  <a:pos x="36" y="101"/>
                </a:cxn>
              </a:cxnLst>
              <a:rect l="0" t="0" r="r" b="b"/>
              <a:pathLst>
                <a:path w="69" h="101">
                  <a:moveTo>
                    <a:pt x="69" y="69"/>
                  </a:moveTo>
                  <a:cubicBezTo>
                    <a:pt x="66" y="53"/>
                    <a:pt x="62" y="45"/>
                    <a:pt x="47" y="41"/>
                  </a:cubicBezTo>
                  <a:cubicBezTo>
                    <a:pt x="51" y="37"/>
                    <a:pt x="57" y="29"/>
                    <a:pt x="57" y="21"/>
                  </a:cubicBezTo>
                  <a:cubicBezTo>
                    <a:pt x="57" y="8"/>
                    <a:pt x="49" y="0"/>
                    <a:pt x="39" y="0"/>
                  </a:cubicBezTo>
                  <a:cubicBezTo>
                    <a:pt x="29" y="0"/>
                    <a:pt x="21" y="9"/>
                    <a:pt x="22" y="21"/>
                  </a:cubicBezTo>
                  <a:cubicBezTo>
                    <a:pt x="22" y="29"/>
                    <a:pt x="27" y="37"/>
                    <a:pt x="31" y="41"/>
                  </a:cubicBezTo>
                  <a:cubicBezTo>
                    <a:pt x="11" y="47"/>
                    <a:pt x="0" y="73"/>
                    <a:pt x="0" y="101"/>
                  </a:cubicBezTo>
                  <a:cubicBezTo>
                    <a:pt x="36" y="101"/>
                    <a:pt x="36" y="101"/>
                    <a:pt x="36" y="101"/>
                  </a:cubicBez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45" name="Freeform 192"/>
            <p:cNvSpPr>
              <a:spLocks/>
            </p:cNvSpPr>
            <p:nvPr/>
          </p:nvSpPr>
          <p:spPr bwMode="auto">
            <a:xfrm>
              <a:off x="6318251" y="1935163"/>
              <a:ext cx="139700" cy="233363"/>
            </a:xfrm>
            <a:custGeom>
              <a:avLst/>
              <a:gdLst/>
              <a:ahLst/>
              <a:cxnLst>
                <a:cxn ang="0">
                  <a:pos x="0" y="63"/>
                </a:cxn>
                <a:cxn ang="0">
                  <a:pos x="20" y="49"/>
                </a:cxn>
                <a:cxn ang="0">
                  <a:pos x="9" y="26"/>
                </a:cxn>
                <a:cxn ang="0">
                  <a:pos x="29" y="0"/>
                </a:cxn>
                <a:cxn ang="0">
                  <a:pos x="50" y="26"/>
                </a:cxn>
                <a:cxn ang="0">
                  <a:pos x="39" y="49"/>
                </a:cxn>
                <a:cxn ang="0">
                  <a:pos x="72" y="114"/>
                </a:cxn>
                <a:cxn ang="0">
                  <a:pos x="10" y="119"/>
                </a:cxn>
              </a:cxnLst>
              <a:rect l="0" t="0" r="r" b="b"/>
              <a:pathLst>
                <a:path w="72" h="120">
                  <a:moveTo>
                    <a:pt x="0" y="63"/>
                  </a:moveTo>
                  <a:cubicBezTo>
                    <a:pt x="5" y="56"/>
                    <a:pt x="12" y="51"/>
                    <a:pt x="20" y="49"/>
                  </a:cubicBezTo>
                  <a:cubicBezTo>
                    <a:pt x="15" y="44"/>
                    <a:pt x="9" y="35"/>
                    <a:pt x="9" y="26"/>
                  </a:cubicBezTo>
                  <a:cubicBezTo>
                    <a:pt x="8" y="11"/>
                    <a:pt x="18" y="0"/>
                    <a:pt x="29" y="0"/>
                  </a:cubicBezTo>
                  <a:cubicBezTo>
                    <a:pt x="41" y="0"/>
                    <a:pt x="50" y="11"/>
                    <a:pt x="50" y="26"/>
                  </a:cubicBezTo>
                  <a:cubicBezTo>
                    <a:pt x="50" y="34"/>
                    <a:pt x="44" y="44"/>
                    <a:pt x="39" y="49"/>
                  </a:cubicBezTo>
                  <a:cubicBezTo>
                    <a:pt x="63" y="56"/>
                    <a:pt x="72" y="82"/>
                    <a:pt x="72" y="114"/>
                  </a:cubicBezTo>
                  <a:cubicBezTo>
                    <a:pt x="72" y="118"/>
                    <a:pt x="35" y="120"/>
                    <a:pt x="10" y="119"/>
                  </a:cubicBez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grpSp>
      <p:grpSp>
        <p:nvGrpSpPr>
          <p:cNvPr id="9" name="Groupe 91"/>
          <p:cNvGrpSpPr>
            <a:grpSpLocks noChangeAspect="1"/>
          </p:cNvGrpSpPr>
          <p:nvPr/>
        </p:nvGrpSpPr>
        <p:grpSpPr>
          <a:xfrm>
            <a:off x="5543456" y="3717040"/>
            <a:ext cx="283218" cy="432000"/>
            <a:chOff x="950844" y="4808451"/>
            <a:chExt cx="562499" cy="792000"/>
          </a:xfrm>
        </p:grpSpPr>
        <p:sp>
          <p:nvSpPr>
            <p:cNvPr id="28" name="Freeform 582"/>
            <p:cNvSpPr>
              <a:spLocks noChangeAspect="1" noEditPoints="1"/>
            </p:cNvSpPr>
            <p:nvPr/>
          </p:nvSpPr>
          <p:spPr bwMode="auto">
            <a:xfrm>
              <a:off x="950844" y="4808451"/>
              <a:ext cx="562499" cy="792000"/>
            </a:xfrm>
            <a:custGeom>
              <a:avLst/>
              <a:gdLst/>
              <a:ahLst/>
              <a:cxnLst>
                <a:cxn ang="0">
                  <a:pos x="73" y="15"/>
                </a:cxn>
                <a:cxn ang="0">
                  <a:pos x="76" y="31"/>
                </a:cxn>
                <a:cxn ang="0">
                  <a:pos x="62" y="58"/>
                </a:cxn>
                <a:cxn ang="0">
                  <a:pos x="83" y="71"/>
                </a:cxn>
                <a:cxn ang="0">
                  <a:pos x="43" y="2"/>
                </a:cxn>
                <a:cxn ang="0">
                  <a:pos x="51" y="0"/>
                </a:cxn>
                <a:cxn ang="0">
                  <a:pos x="73" y="15"/>
                </a:cxn>
                <a:cxn ang="0">
                  <a:pos x="83" y="71"/>
                </a:cxn>
                <a:cxn ang="0">
                  <a:pos x="102" y="138"/>
                </a:cxn>
                <a:cxn ang="0">
                  <a:pos x="31" y="143"/>
                </a:cxn>
                <a:cxn ang="0">
                  <a:pos x="26" y="28"/>
                </a:cxn>
                <a:cxn ang="0">
                  <a:pos x="26" y="31"/>
                </a:cxn>
                <a:cxn ang="0">
                  <a:pos x="40" y="58"/>
                </a:cxn>
                <a:cxn ang="0">
                  <a:pos x="0" y="138"/>
                </a:cxn>
                <a:cxn ang="0">
                  <a:pos x="26" y="28"/>
                </a:cxn>
                <a:cxn ang="0">
                  <a:pos x="43" y="2"/>
                </a:cxn>
              </a:cxnLst>
              <a:rect l="0" t="0" r="r" b="b"/>
              <a:pathLst>
                <a:path w="102" h="144">
                  <a:moveTo>
                    <a:pt x="73" y="15"/>
                  </a:moveTo>
                  <a:cubicBezTo>
                    <a:pt x="75" y="20"/>
                    <a:pt x="76" y="25"/>
                    <a:pt x="76" y="31"/>
                  </a:cubicBezTo>
                  <a:cubicBezTo>
                    <a:pt x="76" y="41"/>
                    <a:pt x="68" y="53"/>
                    <a:pt x="62" y="58"/>
                  </a:cubicBezTo>
                  <a:cubicBezTo>
                    <a:pt x="71" y="61"/>
                    <a:pt x="77" y="65"/>
                    <a:pt x="83" y="71"/>
                  </a:cubicBezTo>
                  <a:moveTo>
                    <a:pt x="43" y="2"/>
                  </a:moveTo>
                  <a:cubicBezTo>
                    <a:pt x="46" y="1"/>
                    <a:pt x="48" y="0"/>
                    <a:pt x="51" y="0"/>
                  </a:cubicBezTo>
                  <a:cubicBezTo>
                    <a:pt x="60" y="0"/>
                    <a:pt x="68" y="6"/>
                    <a:pt x="73" y="15"/>
                  </a:cubicBezTo>
                  <a:moveTo>
                    <a:pt x="83" y="71"/>
                  </a:moveTo>
                  <a:cubicBezTo>
                    <a:pt x="97" y="85"/>
                    <a:pt x="102" y="110"/>
                    <a:pt x="102" y="138"/>
                  </a:cubicBezTo>
                  <a:cubicBezTo>
                    <a:pt x="102" y="142"/>
                    <a:pt x="61" y="144"/>
                    <a:pt x="31" y="143"/>
                  </a:cubicBezTo>
                  <a:moveTo>
                    <a:pt x="26" y="28"/>
                  </a:moveTo>
                  <a:cubicBezTo>
                    <a:pt x="26" y="29"/>
                    <a:pt x="26" y="30"/>
                    <a:pt x="26" y="31"/>
                  </a:cubicBezTo>
                  <a:cubicBezTo>
                    <a:pt x="26" y="41"/>
                    <a:pt x="34" y="53"/>
                    <a:pt x="40" y="58"/>
                  </a:cubicBezTo>
                  <a:cubicBezTo>
                    <a:pt x="10" y="67"/>
                    <a:pt x="0" y="99"/>
                    <a:pt x="0" y="138"/>
                  </a:cubicBezTo>
                  <a:moveTo>
                    <a:pt x="26" y="28"/>
                  </a:moveTo>
                  <a:cubicBezTo>
                    <a:pt x="27" y="15"/>
                    <a:pt x="34" y="5"/>
                    <a:pt x="43" y="2"/>
                  </a:cubicBezTo>
                </a:path>
              </a:pathLst>
            </a:custGeom>
            <a:noFill/>
            <a:ln w="11113"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dirty="0">
                <a:solidFill>
                  <a:sysClr val="windowText" lastClr="000000"/>
                </a:solidFill>
                <a:latin typeface="+mj-lt"/>
              </a:endParaRPr>
            </a:p>
          </p:txBody>
        </p:sp>
        <p:grpSp>
          <p:nvGrpSpPr>
            <p:cNvPr id="29" name="Groupe 83"/>
            <p:cNvGrpSpPr>
              <a:grpSpLocks noChangeAspect="1"/>
            </p:cNvGrpSpPr>
            <p:nvPr/>
          </p:nvGrpSpPr>
          <p:grpSpPr>
            <a:xfrm>
              <a:off x="1057277" y="5197307"/>
              <a:ext cx="349632" cy="347830"/>
              <a:chOff x="4813301" y="2428873"/>
              <a:chExt cx="307975" cy="306388"/>
            </a:xfrm>
          </p:grpSpPr>
          <p:sp>
            <p:nvSpPr>
              <p:cNvPr id="30" name="Freeform 248"/>
              <p:cNvSpPr>
                <a:spLocks/>
              </p:cNvSpPr>
              <p:nvPr/>
            </p:nvSpPr>
            <p:spPr bwMode="auto">
              <a:xfrm>
                <a:off x="4854576" y="2460623"/>
                <a:ext cx="223838" cy="90488"/>
              </a:xfrm>
              <a:custGeom>
                <a:avLst/>
                <a:gdLst/>
                <a:ahLst/>
                <a:cxnLst>
                  <a:cxn ang="0">
                    <a:pos x="0" y="40"/>
                  </a:cxn>
                  <a:cxn ang="0">
                    <a:pos x="28" y="37"/>
                  </a:cxn>
                  <a:cxn ang="0">
                    <a:pos x="88" y="37"/>
                  </a:cxn>
                  <a:cxn ang="0">
                    <a:pos x="116" y="41"/>
                  </a:cxn>
                  <a:cxn ang="0">
                    <a:pos x="61" y="0"/>
                  </a:cxn>
                  <a:cxn ang="0">
                    <a:pos x="0" y="40"/>
                  </a:cxn>
                </a:cxnLst>
                <a:rect l="0" t="0" r="r" b="b"/>
                <a:pathLst>
                  <a:path w="116" h="47">
                    <a:moveTo>
                      <a:pt x="0" y="40"/>
                    </a:moveTo>
                    <a:cubicBezTo>
                      <a:pt x="0" y="40"/>
                      <a:pt x="13" y="43"/>
                      <a:pt x="28" y="37"/>
                    </a:cubicBezTo>
                    <a:cubicBezTo>
                      <a:pt x="43" y="31"/>
                      <a:pt x="66" y="27"/>
                      <a:pt x="88" y="37"/>
                    </a:cubicBezTo>
                    <a:cubicBezTo>
                      <a:pt x="110" y="47"/>
                      <a:pt x="116" y="41"/>
                      <a:pt x="116" y="41"/>
                    </a:cubicBezTo>
                    <a:cubicBezTo>
                      <a:pt x="116" y="41"/>
                      <a:pt x="106" y="3"/>
                      <a:pt x="61" y="0"/>
                    </a:cubicBezTo>
                    <a:cubicBezTo>
                      <a:pt x="9" y="0"/>
                      <a:pt x="0" y="40"/>
                      <a:pt x="0" y="40"/>
                    </a:cubicBezTo>
                    <a:close/>
                  </a:path>
                </a:pathLst>
              </a:custGeom>
              <a:noFill/>
              <a:ln w="9525"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dirty="0">
                  <a:solidFill>
                    <a:sysClr val="windowText" lastClr="000000"/>
                  </a:solidFill>
                  <a:latin typeface="+mj-lt"/>
                  <a:cs typeface="Arial" pitchFamily="34" charset="0"/>
                </a:endParaRPr>
              </a:p>
            </p:txBody>
          </p:sp>
          <p:sp>
            <p:nvSpPr>
              <p:cNvPr id="31" name="Freeform 249"/>
              <p:cNvSpPr>
                <a:spLocks/>
              </p:cNvSpPr>
              <p:nvPr/>
            </p:nvSpPr>
            <p:spPr bwMode="auto">
              <a:xfrm>
                <a:off x="4905376" y="2651123"/>
                <a:ext cx="127000" cy="82550"/>
              </a:xfrm>
              <a:custGeom>
                <a:avLst/>
                <a:gdLst/>
                <a:ahLst/>
                <a:cxnLst>
                  <a:cxn ang="0">
                    <a:pos x="0" y="21"/>
                  </a:cxn>
                  <a:cxn ang="0">
                    <a:pos x="66" y="21"/>
                  </a:cxn>
                  <a:cxn ang="0">
                    <a:pos x="32" y="0"/>
                  </a:cxn>
                  <a:cxn ang="0">
                    <a:pos x="0" y="21"/>
                  </a:cxn>
                </a:cxnLst>
                <a:rect l="0" t="0" r="r" b="b"/>
                <a:pathLst>
                  <a:path w="66" h="42">
                    <a:moveTo>
                      <a:pt x="0" y="21"/>
                    </a:moveTo>
                    <a:cubicBezTo>
                      <a:pt x="0" y="21"/>
                      <a:pt x="33" y="42"/>
                      <a:pt x="66" y="21"/>
                    </a:cubicBezTo>
                    <a:cubicBezTo>
                      <a:pt x="66" y="21"/>
                      <a:pt x="54" y="0"/>
                      <a:pt x="32" y="0"/>
                    </a:cubicBezTo>
                    <a:cubicBezTo>
                      <a:pt x="9" y="0"/>
                      <a:pt x="0" y="21"/>
                      <a:pt x="0" y="21"/>
                    </a:cubicBezTo>
                    <a:close/>
                  </a:path>
                </a:pathLst>
              </a:custGeom>
              <a:noFill/>
              <a:ln w="9525"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dirty="0">
                  <a:solidFill>
                    <a:sysClr val="windowText" lastClr="000000"/>
                  </a:solidFill>
                  <a:latin typeface="+mj-lt"/>
                  <a:cs typeface="Arial" pitchFamily="34" charset="0"/>
                </a:endParaRPr>
              </a:p>
            </p:txBody>
          </p:sp>
          <p:sp>
            <p:nvSpPr>
              <p:cNvPr id="32" name="Freeform 250"/>
              <p:cNvSpPr>
                <a:spLocks/>
              </p:cNvSpPr>
              <p:nvPr/>
            </p:nvSpPr>
            <p:spPr bwMode="auto">
              <a:xfrm>
                <a:off x="5024438" y="2563811"/>
                <a:ext cx="71438" cy="95250"/>
              </a:xfrm>
              <a:custGeom>
                <a:avLst/>
                <a:gdLst/>
                <a:ahLst/>
                <a:cxnLst>
                  <a:cxn ang="0">
                    <a:pos x="37" y="10"/>
                  </a:cxn>
                  <a:cxn ang="0">
                    <a:pos x="24" y="49"/>
                  </a:cxn>
                  <a:cxn ang="0">
                    <a:pos x="5" y="19"/>
                  </a:cxn>
                  <a:cxn ang="0">
                    <a:pos x="37" y="10"/>
                  </a:cxn>
                </a:cxnLst>
                <a:rect l="0" t="0" r="r" b="b"/>
                <a:pathLst>
                  <a:path w="37" h="49">
                    <a:moveTo>
                      <a:pt x="37" y="10"/>
                    </a:moveTo>
                    <a:cubicBezTo>
                      <a:pt x="37" y="10"/>
                      <a:pt x="35" y="34"/>
                      <a:pt x="24" y="49"/>
                    </a:cubicBezTo>
                    <a:cubicBezTo>
                      <a:pt x="24" y="49"/>
                      <a:pt x="0" y="35"/>
                      <a:pt x="5" y="19"/>
                    </a:cubicBezTo>
                    <a:cubicBezTo>
                      <a:pt x="11" y="0"/>
                      <a:pt x="37" y="10"/>
                      <a:pt x="37" y="10"/>
                    </a:cubicBezTo>
                    <a:close/>
                  </a:path>
                </a:pathLst>
              </a:custGeom>
              <a:noFill/>
              <a:ln w="9525"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dirty="0">
                  <a:solidFill>
                    <a:sysClr val="windowText" lastClr="000000"/>
                  </a:solidFill>
                  <a:latin typeface="+mj-lt"/>
                  <a:cs typeface="Arial" pitchFamily="34" charset="0"/>
                </a:endParaRPr>
              </a:p>
            </p:txBody>
          </p:sp>
          <p:sp>
            <p:nvSpPr>
              <p:cNvPr id="33" name="Oval 251"/>
              <p:cNvSpPr>
                <a:spLocks noChangeArrowheads="1"/>
              </p:cNvSpPr>
              <p:nvPr/>
            </p:nvSpPr>
            <p:spPr bwMode="auto">
              <a:xfrm>
                <a:off x="4929188" y="2543173"/>
                <a:ext cx="76200" cy="76200"/>
              </a:xfrm>
              <a:prstGeom prst="ellipse">
                <a:avLst/>
              </a:prstGeom>
              <a:noFill/>
              <a:ln w="9525"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dirty="0">
                  <a:solidFill>
                    <a:sysClr val="windowText" lastClr="000000"/>
                  </a:solidFill>
                  <a:latin typeface="+mj-lt"/>
                  <a:cs typeface="Arial" pitchFamily="34" charset="0"/>
                </a:endParaRPr>
              </a:p>
            </p:txBody>
          </p:sp>
          <p:sp>
            <p:nvSpPr>
              <p:cNvPr id="34" name="Freeform 252"/>
              <p:cNvSpPr>
                <a:spLocks/>
              </p:cNvSpPr>
              <p:nvPr/>
            </p:nvSpPr>
            <p:spPr bwMode="auto">
              <a:xfrm>
                <a:off x="4813301" y="2428873"/>
                <a:ext cx="307975" cy="306388"/>
              </a:xfrm>
              <a:custGeom>
                <a:avLst/>
                <a:gdLst/>
                <a:ahLst/>
                <a:cxnLst>
                  <a:cxn ang="0">
                    <a:pos x="0" y="69"/>
                  </a:cxn>
                  <a:cxn ang="0">
                    <a:pos x="79" y="0"/>
                  </a:cxn>
                  <a:cxn ang="0">
                    <a:pos x="159" y="79"/>
                  </a:cxn>
                  <a:cxn ang="0">
                    <a:pos x="79" y="158"/>
                  </a:cxn>
                  <a:cxn ang="0">
                    <a:pos x="0" y="82"/>
                  </a:cxn>
                </a:cxnLst>
                <a:rect l="0" t="0" r="r" b="b"/>
                <a:pathLst>
                  <a:path w="159" h="158">
                    <a:moveTo>
                      <a:pt x="0" y="69"/>
                    </a:moveTo>
                    <a:cubicBezTo>
                      <a:pt x="5" y="30"/>
                      <a:pt x="39" y="0"/>
                      <a:pt x="79" y="0"/>
                    </a:cubicBezTo>
                    <a:cubicBezTo>
                      <a:pt x="123" y="0"/>
                      <a:pt x="159" y="35"/>
                      <a:pt x="159" y="79"/>
                    </a:cubicBezTo>
                    <a:cubicBezTo>
                      <a:pt x="159" y="123"/>
                      <a:pt x="123" y="158"/>
                      <a:pt x="79" y="158"/>
                    </a:cubicBezTo>
                    <a:cubicBezTo>
                      <a:pt x="37" y="158"/>
                      <a:pt x="2" y="125"/>
                      <a:pt x="0" y="82"/>
                    </a:cubicBezTo>
                  </a:path>
                </a:pathLst>
              </a:custGeom>
              <a:noFill/>
              <a:ln w="9525"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dirty="0">
                  <a:solidFill>
                    <a:sysClr val="windowText" lastClr="000000"/>
                  </a:solidFill>
                  <a:latin typeface="+mj-lt"/>
                  <a:cs typeface="Arial" pitchFamily="34" charset="0"/>
                </a:endParaRPr>
              </a:p>
            </p:txBody>
          </p:sp>
          <p:sp>
            <p:nvSpPr>
              <p:cNvPr id="35" name="Freeform 253"/>
              <p:cNvSpPr>
                <a:spLocks/>
              </p:cNvSpPr>
              <p:nvPr/>
            </p:nvSpPr>
            <p:spPr bwMode="auto">
              <a:xfrm>
                <a:off x="4843463" y="2562223"/>
                <a:ext cx="68263" cy="95250"/>
              </a:xfrm>
              <a:custGeom>
                <a:avLst/>
                <a:gdLst/>
                <a:ahLst/>
                <a:cxnLst>
                  <a:cxn ang="0">
                    <a:pos x="0" y="11"/>
                  </a:cxn>
                  <a:cxn ang="0">
                    <a:pos x="13" y="49"/>
                  </a:cxn>
                  <a:cxn ang="0">
                    <a:pos x="32" y="20"/>
                  </a:cxn>
                  <a:cxn ang="0">
                    <a:pos x="0" y="11"/>
                  </a:cxn>
                </a:cxnLst>
                <a:rect l="0" t="0" r="r" b="b"/>
                <a:pathLst>
                  <a:path w="36" h="49">
                    <a:moveTo>
                      <a:pt x="0" y="11"/>
                    </a:moveTo>
                    <a:cubicBezTo>
                      <a:pt x="0" y="11"/>
                      <a:pt x="2" y="35"/>
                      <a:pt x="13" y="49"/>
                    </a:cubicBezTo>
                    <a:cubicBezTo>
                      <a:pt x="13" y="49"/>
                      <a:pt x="36" y="35"/>
                      <a:pt x="32" y="20"/>
                    </a:cubicBezTo>
                    <a:cubicBezTo>
                      <a:pt x="26" y="0"/>
                      <a:pt x="0" y="11"/>
                      <a:pt x="0" y="11"/>
                    </a:cubicBezTo>
                    <a:close/>
                  </a:path>
                </a:pathLst>
              </a:custGeom>
              <a:noFill/>
              <a:ln w="9525"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000" kern="0" dirty="0">
                  <a:solidFill>
                    <a:sysClr val="windowText" lastClr="000000"/>
                  </a:solidFill>
                  <a:latin typeface="+mj-lt"/>
                  <a:cs typeface="Arial" pitchFamily="34" charset="0"/>
                </a:endParaRPr>
              </a:p>
            </p:txBody>
          </p:sp>
        </p:grpSp>
      </p:grpSp>
      <p:sp>
        <p:nvSpPr>
          <p:cNvPr id="10" name="ZoneTexte 30"/>
          <p:cNvSpPr txBox="1"/>
          <p:nvPr/>
        </p:nvSpPr>
        <p:spPr>
          <a:xfrm>
            <a:off x="6195302" y="4087840"/>
            <a:ext cx="625208" cy="553998"/>
          </a:xfrm>
          <a:prstGeom prst="rect">
            <a:avLst/>
          </a:prstGeom>
          <a:noFill/>
        </p:spPr>
        <p:txBody>
          <a:bodyPr wrap="square" rtlCol="0">
            <a:spAutoFit/>
          </a:bodyPr>
          <a:lstStyle/>
          <a:p>
            <a:pPr algn="ctr">
              <a:defRPr/>
            </a:pPr>
            <a:r>
              <a:rPr lang="en-US" sz="1000" kern="0" dirty="0">
                <a:solidFill>
                  <a:schemeClr val="tx2">
                    <a:lumMod val="50000"/>
                  </a:schemeClr>
                </a:solidFill>
                <a:latin typeface="+mj-lt"/>
              </a:rPr>
              <a:t>Product Owner</a:t>
            </a:r>
          </a:p>
        </p:txBody>
      </p:sp>
      <p:sp>
        <p:nvSpPr>
          <p:cNvPr id="11" name="ZoneTexte 31"/>
          <p:cNvSpPr txBox="1"/>
          <p:nvPr/>
        </p:nvSpPr>
        <p:spPr>
          <a:xfrm>
            <a:off x="5350928" y="4111955"/>
            <a:ext cx="668277" cy="400110"/>
          </a:xfrm>
          <a:prstGeom prst="rect">
            <a:avLst/>
          </a:prstGeom>
          <a:noFill/>
        </p:spPr>
        <p:txBody>
          <a:bodyPr wrap="square" rtlCol="0">
            <a:spAutoFit/>
          </a:bodyPr>
          <a:lstStyle/>
          <a:p>
            <a:pPr algn="ctr">
              <a:defRPr/>
            </a:pPr>
            <a:r>
              <a:rPr lang="en-US" sz="1000" kern="0" dirty="0">
                <a:solidFill>
                  <a:schemeClr val="tx2">
                    <a:lumMod val="50000"/>
                  </a:schemeClr>
                </a:solidFill>
                <a:latin typeface="+mj-lt"/>
              </a:rPr>
              <a:t>Scrum Master</a:t>
            </a:r>
          </a:p>
        </p:txBody>
      </p:sp>
      <p:sp>
        <p:nvSpPr>
          <p:cNvPr id="12" name="ZoneTexte 32"/>
          <p:cNvSpPr txBox="1"/>
          <p:nvPr/>
        </p:nvSpPr>
        <p:spPr>
          <a:xfrm>
            <a:off x="5849492" y="3627451"/>
            <a:ext cx="564923" cy="246221"/>
          </a:xfrm>
          <a:prstGeom prst="rect">
            <a:avLst/>
          </a:prstGeom>
          <a:noFill/>
        </p:spPr>
        <p:txBody>
          <a:bodyPr wrap="square" rtlCol="0">
            <a:spAutoFit/>
          </a:bodyPr>
          <a:lstStyle/>
          <a:p>
            <a:pPr algn="ctr">
              <a:defRPr/>
            </a:pPr>
            <a:r>
              <a:rPr lang="en-US" sz="1000" kern="0" dirty="0">
                <a:solidFill>
                  <a:schemeClr val="tx2">
                    <a:lumMod val="50000"/>
                  </a:schemeClr>
                </a:solidFill>
                <a:latin typeface="+mj-lt"/>
              </a:rPr>
              <a:t>Team</a:t>
            </a:r>
          </a:p>
        </p:txBody>
      </p:sp>
      <p:sp>
        <p:nvSpPr>
          <p:cNvPr id="13" name="Ellipse 45"/>
          <p:cNvSpPr/>
          <p:nvPr/>
        </p:nvSpPr>
        <p:spPr>
          <a:xfrm>
            <a:off x="3800979" y="3303776"/>
            <a:ext cx="199385" cy="216000"/>
          </a:xfrm>
          <a:prstGeom prst="ellipse">
            <a:avLst/>
          </a:prstGeom>
          <a:solidFill>
            <a:srgbClr val="85888B"/>
          </a:solidFill>
          <a:ln w="25400" cap="flat" cmpd="sng" algn="ctr">
            <a:noFill/>
            <a:prstDash val="solid"/>
          </a:ln>
          <a:effectLst/>
        </p:spPr>
        <p:txBody>
          <a:bodyPr lIns="0" tIns="0" rIns="0" bIns="0" rtlCol="0" anchor="ctr"/>
          <a:lstStyle/>
          <a:p>
            <a:pPr algn="ctr">
              <a:defRPr/>
            </a:pPr>
            <a:r>
              <a:rPr lang="en-US" sz="1000" b="1" kern="0" dirty="0">
                <a:solidFill>
                  <a:srgbClr val="FFFFFF"/>
                </a:solidFill>
                <a:latin typeface="+mj-lt"/>
              </a:rPr>
              <a:t>1</a:t>
            </a:r>
          </a:p>
        </p:txBody>
      </p:sp>
      <p:sp>
        <p:nvSpPr>
          <p:cNvPr id="14" name="Ellipse 57"/>
          <p:cNvSpPr/>
          <p:nvPr/>
        </p:nvSpPr>
        <p:spPr>
          <a:xfrm>
            <a:off x="4752603" y="2129108"/>
            <a:ext cx="199385" cy="216000"/>
          </a:xfrm>
          <a:prstGeom prst="ellipse">
            <a:avLst/>
          </a:prstGeom>
          <a:solidFill>
            <a:srgbClr val="85888B"/>
          </a:solidFill>
          <a:ln w="25400" cap="flat" cmpd="sng" algn="ctr">
            <a:noFill/>
            <a:prstDash val="solid"/>
          </a:ln>
          <a:effectLst/>
        </p:spPr>
        <p:txBody>
          <a:bodyPr lIns="0" tIns="0" rIns="0" bIns="0" rtlCol="0" anchor="ctr"/>
          <a:lstStyle/>
          <a:p>
            <a:pPr algn="ctr">
              <a:defRPr/>
            </a:pPr>
            <a:r>
              <a:rPr lang="en-US" sz="1000" b="1" kern="0" dirty="0">
                <a:solidFill>
                  <a:srgbClr val="FFFFFF"/>
                </a:solidFill>
                <a:latin typeface="+mj-lt"/>
              </a:rPr>
              <a:t>2</a:t>
            </a:r>
          </a:p>
        </p:txBody>
      </p:sp>
      <p:sp>
        <p:nvSpPr>
          <p:cNvPr id="15" name="Ellipse 69"/>
          <p:cNvSpPr/>
          <p:nvPr/>
        </p:nvSpPr>
        <p:spPr>
          <a:xfrm>
            <a:off x="5642458" y="2000799"/>
            <a:ext cx="199385" cy="216000"/>
          </a:xfrm>
          <a:prstGeom prst="ellipse">
            <a:avLst/>
          </a:prstGeom>
          <a:solidFill>
            <a:srgbClr val="85888B"/>
          </a:solidFill>
          <a:ln w="25400" cap="flat" cmpd="sng" algn="ctr">
            <a:noFill/>
            <a:prstDash val="solid"/>
          </a:ln>
          <a:effectLst/>
        </p:spPr>
        <p:txBody>
          <a:bodyPr lIns="0" tIns="0" rIns="0" bIns="0" rtlCol="0" anchor="ctr"/>
          <a:lstStyle/>
          <a:p>
            <a:pPr algn="ctr">
              <a:defRPr/>
            </a:pPr>
            <a:r>
              <a:rPr lang="en-US" sz="1000" b="1" kern="0" dirty="0">
                <a:solidFill>
                  <a:srgbClr val="FFFFFF"/>
                </a:solidFill>
                <a:latin typeface="+mj-lt"/>
              </a:rPr>
              <a:t>3</a:t>
            </a:r>
          </a:p>
        </p:txBody>
      </p:sp>
      <p:sp>
        <p:nvSpPr>
          <p:cNvPr id="16" name="Ellipse 74"/>
          <p:cNvSpPr/>
          <p:nvPr/>
        </p:nvSpPr>
        <p:spPr>
          <a:xfrm>
            <a:off x="6515201" y="5798198"/>
            <a:ext cx="199385" cy="216000"/>
          </a:xfrm>
          <a:prstGeom prst="ellipse">
            <a:avLst/>
          </a:prstGeom>
          <a:solidFill>
            <a:srgbClr val="85888B"/>
          </a:solidFill>
          <a:ln w="25400" cap="flat" cmpd="sng" algn="ctr">
            <a:noFill/>
            <a:prstDash val="solid"/>
          </a:ln>
          <a:effectLst/>
        </p:spPr>
        <p:txBody>
          <a:bodyPr lIns="0" tIns="0" rIns="0" bIns="0" rtlCol="0" anchor="ctr"/>
          <a:lstStyle/>
          <a:p>
            <a:pPr algn="ctr">
              <a:defRPr/>
            </a:pPr>
            <a:r>
              <a:rPr lang="en-US" sz="1000" b="1" kern="0" dirty="0">
                <a:solidFill>
                  <a:srgbClr val="FFFFFF"/>
                </a:solidFill>
                <a:latin typeface="+mj-lt"/>
              </a:rPr>
              <a:t>4</a:t>
            </a:r>
          </a:p>
        </p:txBody>
      </p:sp>
      <p:sp>
        <p:nvSpPr>
          <p:cNvPr id="17" name="Ellipse 76"/>
          <p:cNvSpPr/>
          <p:nvPr/>
        </p:nvSpPr>
        <p:spPr>
          <a:xfrm>
            <a:off x="5451743" y="5787312"/>
            <a:ext cx="199385" cy="216000"/>
          </a:xfrm>
          <a:prstGeom prst="ellipse">
            <a:avLst/>
          </a:prstGeom>
          <a:solidFill>
            <a:srgbClr val="85888B"/>
          </a:solidFill>
          <a:ln w="25400" cap="flat" cmpd="sng" algn="ctr">
            <a:noFill/>
            <a:prstDash val="solid"/>
          </a:ln>
          <a:effectLst/>
        </p:spPr>
        <p:txBody>
          <a:bodyPr lIns="0" tIns="0" rIns="0" bIns="0" rtlCol="0" anchor="ctr"/>
          <a:lstStyle/>
          <a:p>
            <a:pPr algn="ctr">
              <a:defRPr/>
            </a:pPr>
            <a:r>
              <a:rPr lang="en-US" sz="1000" b="1" kern="0" dirty="0">
                <a:solidFill>
                  <a:srgbClr val="FFFFFF"/>
                </a:solidFill>
                <a:latin typeface="+mj-lt"/>
              </a:rPr>
              <a:t>5</a:t>
            </a:r>
          </a:p>
        </p:txBody>
      </p:sp>
      <p:sp>
        <p:nvSpPr>
          <p:cNvPr id="18" name="ZoneTexte 82"/>
          <p:cNvSpPr txBox="1"/>
          <p:nvPr/>
        </p:nvSpPr>
        <p:spPr>
          <a:xfrm>
            <a:off x="4185667" y="5101451"/>
            <a:ext cx="1230916" cy="553998"/>
          </a:xfrm>
          <a:prstGeom prst="rect">
            <a:avLst/>
          </a:prstGeom>
          <a:noFill/>
        </p:spPr>
        <p:txBody>
          <a:bodyPr wrap="square" rtlCol="0">
            <a:spAutoFit/>
          </a:bodyPr>
          <a:lstStyle/>
          <a:p>
            <a:pPr>
              <a:defRPr/>
            </a:pPr>
            <a:r>
              <a:rPr lang="en-US" sz="1000" kern="0" dirty="0">
                <a:solidFill>
                  <a:schemeClr val="tx2">
                    <a:lumMod val="50000"/>
                  </a:schemeClr>
                </a:solidFill>
                <a:latin typeface="+mj-lt"/>
              </a:rPr>
              <a:t>Delivery of a new version of the product</a:t>
            </a:r>
          </a:p>
        </p:txBody>
      </p:sp>
      <p:sp>
        <p:nvSpPr>
          <p:cNvPr id="19" name="Ellipse 83"/>
          <p:cNvSpPr/>
          <p:nvPr/>
        </p:nvSpPr>
        <p:spPr>
          <a:xfrm>
            <a:off x="4472525" y="4833493"/>
            <a:ext cx="199385" cy="216000"/>
          </a:xfrm>
          <a:prstGeom prst="ellipse">
            <a:avLst/>
          </a:prstGeom>
          <a:solidFill>
            <a:srgbClr val="85888B"/>
          </a:solidFill>
          <a:ln w="25400" cap="flat" cmpd="sng" algn="ctr">
            <a:noFill/>
            <a:prstDash val="solid"/>
          </a:ln>
          <a:effectLst/>
        </p:spPr>
        <p:txBody>
          <a:bodyPr lIns="0" tIns="0" rIns="0" bIns="0" rtlCol="0" anchor="ctr"/>
          <a:lstStyle/>
          <a:p>
            <a:pPr algn="ctr">
              <a:defRPr/>
            </a:pPr>
            <a:r>
              <a:rPr lang="en-US" sz="1000" b="1" kern="0" dirty="0">
                <a:solidFill>
                  <a:srgbClr val="FFFFFF"/>
                </a:solidFill>
                <a:latin typeface="+mj-lt"/>
              </a:rPr>
              <a:t>6</a:t>
            </a:r>
          </a:p>
        </p:txBody>
      </p:sp>
      <p:grpSp>
        <p:nvGrpSpPr>
          <p:cNvPr id="20" name="Groupe 87"/>
          <p:cNvGrpSpPr>
            <a:grpSpLocks noChangeAspect="1"/>
          </p:cNvGrpSpPr>
          <p:nvPr/>
        </p:nvGrpSpPr>
        <p:grpSpPr>
          <a:xfrm>
            <a:off x="4748896" y="4659584"/>
            <a:ext cx="439112" cy="432000"/>
            <a:chOff x="6229350" y="2817813"/>
            <a:chExt cx="392113" cy="385763"/>
          </a:xfrm>
        </p:grpSpPr>
        <p:sp>
          <p:nvSpPr>
            <p:cNvPr id="21" name="Freeform 877"/>
            <p:cNvSpPr>
              <a:spLocks/>
            </p:cNvSpPr>
            <p:nvPr/>
          </p:nvSpPr>
          <p:spPr bwMode="auto">
            <a:xfrm>
              <a:off x="6297613" y="2974976"/>
              <a:ext cx="117475" cy="228600"/>
            </a:xfrm>
            <a:custGeom>
              <a:avLst/>
              <a:gdLst/>
              <a:ahLst/>
              <a:cxnLst>
                <a:cxn ang="0">
                  <a:pos x="0" y="0"/>
                </a:cxn>
                <a:cxn ang="0">
                  <a:pos x="0" y="101"/>
                </a:cxn>
                <a:cxn ang="0">
                  <a:pos x="74" y="144"/>
                </a:cxn>
                <a:cxn ang="0">
                  <a:pos x="74" y="37"/>
                </a:cxn>
                <a:cxn ang="0">
                  <a:pos x="0" y="0"/>
                </a:cxn>
              </a:cxnLst>
              <a:rect l="0" t="0" r="r" b="b"/>
              <a:pathLst>
                <a:path w="74" h="144">
                  <a:moveTo>
                    <a:pt x="0" y="0"/>
                  </a:moveTo>
                  <a:lnTo>
                    <a:pt x="0" y="101"/>
                  </a:lnTo>
                  <a:lnTo>
                    <a:pt x="74" y="144"/>
                  </a:lnTo>
                  <a:lnTo>
                    <a:pt x="74" y="37"/>
                  </a:lnTo>
                  <a:lnTo>
                    <a:pt x="0" y="0"/>
                  </a:lnTo>
                  <a:close/>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22" name="Freeform 878"/>
            <p:cNvSpPr>
              <a:spLocks/>
            </p:cNvSpPr>
            <p:nvPr/>
          </p:nvSpPr>
          <p:spPr bwMode="auto">
            <a:xfrm>
              <a:off x="6415088" y="3027363"/>
              <a:ext cx="130175" cy="176213"/>
            </a:xfrm>
            <a:custGeom>
              <a:avLst/>
              <a:gdLst/>
              <a:ahLst/>
              <a:cxnLst>
                <a:cxn ang="0">
                  <a:pos x="82" y="0"/>
                </a:cxn>
                <a:cxn ang="0">
                  <a:pos x="82" y="68"/>
                </a:cxn>
                <a:cxn ang="0">
                  <a:pos x="0" y="111"/>
                </a:cxn>
                <a:cxn ang="0">
                  <a:pos x="0" y="4"/>
                </a:cxn>
              </a:cxnLst>
              <a:rect l="0" t="0" r="r" b="b"/>
              <a:pathLst>
                <a:path w="82" h="111">
                  <a:moveTo>
                    <a:pt x="82" y="0"/>
                  </a:moveTo>
                  <a:lnTo>
                    <a:pt x="82" y="68"/>
                  </a:lnTo>
                  <a:lnTo>
                    <a:pt x="0" y="111"/>
                  </a:lnTo>
                  <a:lnTo>
                    <a:pt x="0" y="4"/>
                  </a:ln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23" name="Freeform 879"/>
            <p:cNvSpPr>
              <a:spLocks/>
            </p:cNvSpPr>
            <p:nvPr/>
          </p:nvSpPr>
          <p:spPr bwMode="auto">
            <a:xfrm>
              <a:off x="6415088" y="2965451"/>
              <a:ext cx="206375" cy="93663"/>
            </a:xfrm>
            <a:custGeom>
              <a:avLst/>
              <a:gdLst/>
              <a:ahLst/>
              <a:cxnLst>
                <a:cxn ang="0">
                  <a:pos x="0" y="43"/>
                </a:cxn>
                <a:cxn ang="0">
                  <a:pos x="47" y="59"/>
                </a:cxn>
                <a:cxn ang="0">
                  <a:pos x="130" y="9"/>
                </a:cxn>
                <a:cxn ang="0">
                  <a:pos x="77" y="0"/>
                </a:cxn>
                <a:cxn ang="0">
                  <a:pos x="0" y="43"/>
                </a:cxn>
              </a:cxnLst>
              <a:rect l="0" t="0" r="r" b="b"/>
              <a:pathLst>
                <a:path w="130" h="59">
                  <a:moveTo>
                    <a:pt x="0" y="43"/>
                  </a:moveTo>
                  <a:lnTo>
                    <a:pt x="47" y="59"/>
                  </a:lnTo>
                  <a:lnTo>
                    <a:pt x="130" y="9"/>
                  </a:lnTo>
                  <a:lnTo>
                    <a:pt x="77" y="0"/>
                  </a:lnTo>
                  <a:lnTo>
                    <a:pt x="0" y="43"/>
                  </a:lnTo>
                  <a:close/>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24" name="Freeform 880"/>
            <p:cNvSpPr>
              <a:spLocks/>
            </p:cNvSpPr>
            <p:nvPr/>
          </p:nvSpPr>
          <p:spPr bwMode="auto">
            <a:xfrm>
              <a:off x="6297613" y="2913063"/>
              <a:ext cx="239713" cy="120650"/>
            </a:xfrm>
            <a:custGeom>
              <a:avLst/>
              <a:gdLst/>
              <a:ahLst/>
              <a:cxnLst>
                <a:cxn ang="0">
                  <a:pos x="0" y="39"/>
                </a:cxn>
                <a:cxn ang="0">
                  <a:pos x="79" y="0"/>
                </a:cxn>
                <a:cxn ang="0">
                  <a:pos x="151" y="33"/>
                </a:cxn>
                <a:cxn ang="0">
                  <a:pos x="74" y="76"/>
                </a:cxn>
                <a:cxn ang="0">
                  <a:pos x="0" y="39"/>
                </a:cxn>
              </a:cxnLst>
              <a:rect l="0" t="0" r="r" b="b"/>
              <a:pathLst>
                <a:path w="151" h="76">
                  <a:moveTo>
                    <a:pt x="0" y="39"/>
                  </a:moveTo>
                  <a:lnTo>
                    <a:pt x="79" y="0"/>
                  </a:lnTo>
                  <a:lnTo>
                    <a:pt x="151" y="33"/>
                  </a:lnTo>
                  <a:lnTo>
                    <a:pt x="74" y="76"/>
                  </a:lnTo>
                  <a:lnTo>
                    <a:pt x="0" y="39"/>
                  </a:lnTo>
                  <a:close/>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25" name="Freeform 881"/>
            <p:cNvSpPr>
              <a:spLocks/>
            </p:cNvSpPr>
            <p:nvPr/>
          </p:nvSpPr>
          <p:spPr bwMode="auto">
            <a:xfrm>
              <a:off x="6229350" y="2847976"/>
              <a:ext cx="193675" cy="127000"/>
            </a:xfrm>
            <a:custGeom>
              <a:avLst/>
              <a:gdLst/>
              <a:ahLst/>
              <a:cxnLst>
                <a:cxn ang="0">
                  <a:pos x="0" y="36"/>
                </a:cxn>
                <a:cxn ang="0">
                  <a:pos x="43" y="80"/>
                </a:cxn>
                <a:cxn ang="0">
                  <a:pos x="122" y="41"/>
                </a:cxn>
                <a:cxn ang="0">
                  <a:pos x="82" y="0"/>
                </a:cxn>
                <a:cxn ang="0">
                  <a:pos x="0" y="36"/>
                </a:cxn>
              </a:cxnLst>
              <a:rect l="0" t="0" r="r" b="b"/>
              <a:pathLst>
                <a:path w="122" h="80">
                  <a:moveTo>
                    <a:pt x="0" y="36"/>
                  </a:moveTo>
                  <a:lnTo>
                    <a:pt x="43" y="80"/>
                  </a:lnTo>
                  <a:lnTo>
                    <a:pt x="122" y="41"/>
                  </a:lnTo>
                  <a:lnTo>
                    <a:pt x="82" y="0"/>
                  </a:lnTo>
                  <a:lnTo>
                    <a:pt x="0" y="36"/>
                  </a:lnTo>
                  <a:close/>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26" name="Freeform 882"/>
            <p:cNvSpPr>
              <a:spLocks/>
            </p:cNvSpPr>
            <p:nvPr/>
          </p:nvSpPr>
          <p:spPr bwMode="auto">
            <a:xfrm>
              <a:off x="6424613" y="2841626"/>
              <a:ext cx="184150" cy="119063"/>
            </a:xfrm>
            <a:custGeom>
              <a:avLst/>
              <a:gdLst/>
              <a:ahLst/>
              <a:cxnLst>
                <a:cxn ang="0">
                  <a:pos x="70" y="75"/>
                </a:cxn>
                <a:cxn ang="0">
                  <a:pos x="116" y="27"/>
                </a:cxn>
                <a:cxn ang="0">
                  <a:pos x="41" y="0"/>
                </a:cxn>
                <a:cxn ang="0">
                  <a:pos x="0" y="44"/>
                </a:cxn>
              </a:cxnLst>
              <a:rect l="0" t="0" r="r" b="b"/>
              <a:pathLst>
                <a:path w="116" h="75">
                  <a:moveTo>
                    <a:pt x="70" y="75"/>
                  </a:moveTo>
                  <a:lnTo>
                    <a:pt x="116" y="27"/>
                  </a:lnTo>
                  <a:lnTo>
                    <a:pt x="41" y="0"/>
                  </a:lnTo>
                  <a:lnTo>
                    <a:pt x="0" y="44"/>
                  </a:ln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sp>
          <p:nvSpPr>
            <p:cNvPr id="27" name="Freeform 883"/>
            <p:cNvSpPr>
              <a:spLocks/>
            </p:cNvSpPr>
            <p:nvPr/>
          </p:nvSpPr>
          <p:spPr bwMode="auto">
            <a:xfrm>
              <a:off x="6489700" y="2817813"/>
              <a:ext cx="115888" cy="66675"/>
            </a:xfrm>
            <a:custGeom>
              <a:avLst/>
              <a:gdLst/>
              <a:ahLst/>
              <a:cxnLst>
                <a:cxn ang="0">
                  <a:pos x="73" y="42"/>
                </a:cxn>
                <a:cxn ang="0">
                  <a:pos x="73" y="25"/>
                </a:cxn>
                <a:cxn ang="0">
                  <a:pos x="2" y="0"/>
                </a:cxn>
                <a:cxn ang="0">
                  <a:pos x="0" y="15"/>
                </a:cxn>
              </a:cxnLst>
              <a:rect l="0" t="0" r="r" b="b"/>
              <a:pathLst>
                <a:path w="73" h="42">
                  <a:moveTo>
                    <a:pt x="73" y="42"/>
                  </a:moveTo>
                  <a:lnTo>
                    <a:pt x="73" y="25"/>
                  </a:lnTo>
                  <a:lnTo>
                    <a:pt x="2" y="0"/>
                  </a:lnTo>
                  <a:lnTo>
                    <a:pt x="0" y="15"/>
                  </a:lnTo>
                </a:path>
              </a:pathLst>
            </a:custGeom>
            <a:noFill/>
            <a:ln w="1270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mj-lt"/>
                <a:cs typeface="Arial" pitchFamily="34" charset="0"/>
              </a:endParaRPr>
            </a:p>
          </p:txBody>
        </p:sp>
      </p:grpSp>
      <p:sp>
        <p:nvSpPr>
          <p:cNvPr id="48" name="Arrondir un rectangle avec un coin du même côté 33"/>
          <p:cNvSpPr/>
          <p:nvPr/>
        </p:nvSpPr>
        <p:spPr>
          <a:xfrm>
            <a:off x="1309324" y="4005933"/>
            <a:ext cx="2145284" cy="288000"/>
          </a:xfrm>
          <a:prstGeom prst="round2SameRect">
            <a:avLst/>
          </a:prstGeom>
          <a:solidFill>
            <a:srgbClr val="0098C7"/>
          </a:solidFill>
          <a:ln w="3175" cap="flat" cmpd="sng" algn="ctr">
            <a:solidFill>
              <a:srgbClr val="5BA3CA"/>
            </a:solidFill>
            <a:prstDash val="solid"/>
          </a:ln>
          <a:effectLst/>
        </p:spPr>
        <p:txBody>
          <a:bodyPr lIns="36000" rtlCol="0" anchor="ctr"/>
          <a:lstStyle/>
          <a:p>
            <a:pPr>
              <a:defRPr/>
            </a:pPr>
            <a:r>
              <a:rPr lang="en-US" sz="1100" b="1" kern="0" dirty="0">
                <a:solidFill>
                  <a:sysClr val="window" lastClr="FFFFFF"/>
                </a:solidFill>
                <a:latin typeface="+mj-lt"/>
              </a:rPr>
              <a:t>Sprint Planning</a:t>
            </a:r>
            <a:r>
              <a:rPr lang="en-US" sz="1100" kern="0" dirty="0">
                <a:solidFill>
                  <a:sysClr val="window" lastClr="FFFFFF"/>
                </a:solidFill>
                <a:latin typeface="+mj-lt"/>
              </a:rPr>
              <a:t> (4 h)</a:t>
            </a:r>
          </a:p>
        </p:txBody>
      </p:sp>
      <p:sp>
        <p:nvSpPr>
          <p:cNvPr id="49" name="Arrondir un rectangle avec un coin du même côté 34"/>
          <p:cNvSpPr/>
          <p:nvPr/>
        </p:nvSpPr>
        <p:spPr>
          <a:xfrm>
            <a:off x="1271464" y="4293934"/>
            <a:ext cx="2681605" cy="1196400"/>
          </a:xfrm>
          <a:prstGeom prst="round2SameRect">
            <a:avLst>
              <a:gd name="adj1" fmla="val 0"/>
              <a:gd name="adj2" fmla="val 5679"/>
            </a:avLst>
          </a:prstGeom>
          <a:noFill/>
          <a:ln w="3175" cap="flat" cmpd="sng" algn="ctr">
            <a:solidFill>
              <a:srgbClr val="5BA3CA"/>
            </a:solidFill>
            <a:prstDash val="solid"/>
          </a:ln>
          <a:effectLst/>
        </p:spPr>
        <p:txBody>
          <a:bodyPr wrap="square" rtlCol="0" anchor="t">
            <a:spAutoFit/>
          </a:bodyPr>
          <a:lstStyle/>
          <a:p>
            <a:pPr marL="155448" indent="-155448">
              <a:spcAft>
                <a:spcPts val="600"/>
              </a:spcAft>
              <a:buClr>
                <a:schemeClr val="accent5"/>
              </a:buClr>
              <a:buFont typeface="Wingdings" pitchFamily="2" charset="2"/>
              <a:buChar char="§"/>
              <a:defRPr/>
            </a:pPr>
            <a:r>
              <a:rPr lang="en-US" sz="1100" b="1" kern="0" dirty="0">
                <a:solidFill>
                  <a:schemeClr val="tx2">
                    <a:lumMod val="50000"/>
                  </a:schemeClr>
                </a:solidFill>
                <a:latin typeface="+mj-lt"/>
              </a:rPr>
              <a:t>Objective:</a:t>
            </a:r>
            <a:r>
              <a:rPr lang="en-US" sz="1100" kern="0" dirty="0">
                <a:solidFill>
                  <a:schemeClr val="tx2">
                    <a:lumMod val="50000"/>
                  </a:schemeClr>
                </a:solidFill>
                <a:latin typeface="+mj-lt"/>
              </a:rPr>
              <a:t> Define the content of the Sprint depending of the business value and the velocity</a:t>
            </a:r>
          </a:p>
          <a:p>
            <a:pPr marL="155448" indent="-155448">
              <a:spcAft>
                <a:spcPts val="600"/>
              </a:spcAft>
              <a:buClr>
                <a:schemeClr val="accent5"/>
              </a:buClr>
              <a:buFont typeface="Wingdings" pitchFamily="2" charset="2"/>
              <a:buChar char="§"/>
              <a:defRPr/>
            </a:pPr>
            <a:r>
              <a:rPr lang="en-US" sz="1100" b="1" kern="0" dirty="0">
                <a:solidFill>
                  <a:schemeClr val="tx2">
                    <a:lumMod val="50000"/>
                  </a:schemeClr>
                </a:solidFill>
                <a:latin typeface="+mj-lt"/>
                <a:cs typeface="Arial" pitchFamily="34" charset="0"/>
              </a:rPr>
              <a:t>Participants:</a:t>
            </a:r>
            <a:r>
              <a:rPr lang="en-US" sz="1100" kern="0" dirty="0">
                <a:solidFill>
                  <a:schemeClr val="tx2">
                    <a:lumMod val="50000"/>
                  </a:schemeClr>
                </a:solidFill>
                <a:latin typeface="+mj-lt"/>
                <a:cs typeface="Arial" pitchFamily="34" charset="0"/>
              </a:rPr>
              <a:t> Product Owner + development team + Agile Coach</a:t>
            </a:r>
          </a:p>
        </p:txBody>
      </p:sp>
      <p:sp>
        <p:nvSpPr>
          <p:cNvPr id="50" name="Ellipse 45"/>
          <p:cNvSpPr/>
          <p:nvPr/>
        </p:nvSpPr>
        <p:spPr>
          <a:xfrm>
            <a:off x="3430223" y="4041933"/>
            <a:ext cx="199385" cy="216000"/>
          </a:xfrm>
          <a:prstGeom prst="ellipse">
            <a:avLst/>
          </a:prstGeom>
          <a:solidFill>
            <a:srgbClr val="85888B"/>
          </a:solidFill>
          <a:ln w="19050" cap="flat" cmpd="sng" algn="ctr">
            <a:solidFill>
              <a:schemeClr val="bg1"/>
            </a:solidFill>
            <a:prstDash val="solid"/>
          </a:ln>
          <a:effectLst/>
        </p:spPr>
        <p:txBody>
          <a:bodyPr lIns="0" tIns="0" rIns="0" bIns="0" rtlCol="0" anchor="ctr"/>
          <a:lstStyle/>
          <a:p>
            <a:pPr algn="ctr">
              <a:defRPr/>
            </a:pPr>
            <a:r>
              <a:rPr lang="en-US" sz="1000" b="1" kern="0" dirty="0">
                <a:solidFill>
                  <a:srgbClr val="FFFFFF"/>
                </a:solidFill>
                <a:latin typeface="+mj-lt"/>
              </a:rPr>
              <a:t>1</a:t>
            </a:r>
          </a:p>
        </p:txBody>
      </p:sp>
      <p:grpSp>
        <p:nvGrpSpPr>
          <p:cNvPr id="51" name="Groupe 59"/>
          <p:cNvGrpSpPr>
            <a:grpSpLocks noChangeAspect="1"/>
          </p:cNvGrpSpPr>
          <p:nvPr/>
        </p:nvGrpSpPr>
        <p:grpSpPr>
          <a:xfrm>
            <a:off x="3070540" y="4041933"/>
            <a:ext cx="243269" cy="216000"/>
            <a:chOff x="4795838" y="2000250"/>
            <a:chExt cx="404813" cy="331788"/>
          </a:xfrm>
        </p:grpSpPr>
        <p:sp>
          <p:nvSpPr>
            <p:cNvPr id="52" name="Freeform 299"/>
            <p:cNvSpPr>
              <a:spLocks/>
            </p:cNvSpPr>
            <p:nvPr/>
          </p:nvSpPr>
          <p:spPr bwMode="auto">
            <a:xfrm>
              <a:off x="4795838" y="2057400"/>
              <a:ext cx="215900" cy="274638"/>
            </a:xfrm>
            <a:custGeom>
              <a:avLst/>
              <a:gdLst/>
              <a:ahLst/>
              <a:cxnLst>
                <a:cxn ang="0">
                  <a:pos x="84" y="142"/>
                </a:cxn>
                <a:cxn ang="0">
                  <a:pos x="4" y="142"/>
                </a:cxn>
                <a:cxn ang="0">
                  <a:pos x="0" y="138"/>
                </a:cxn>
                <a:cxn ang="0">
                  <a:pos x="0" y="4"/>
                </a:cxn>
                <a:cxn ang="0">
                  <a:pos x="4" y="0"/>
                </a:cxn>
                <a:cxn ang="0">
                  <a:pos x="107" y="0"/>
                </a:cxn>
                <a:cxn ang="0">
                  <a:pos x="111" y="4"/>
                </a:cxn>
                <a:cxn ang="0">
                  <a:pos x="111" y="112"/>
                </a:cxn>
                <a:cxn ang="0">
                  <a:pos x="84" y="142"/>
                </a:cxn>
              </a:cxnLst>
              <a:rect l="0" t="0" r="r" b="b"/>
              <a:pathLst>
                <a:path w="111" h="142">
                  <a:moveTo>
                    <a:pt x="84" y="142"/>
                  </a:moveTo>
                  <a:cubicBezTo>
                    <a:pt x="4" y="142"/>
                    <a:pt x="4" y="142"/>
                    <a:pt x="4" y="142"/>
                  </a:cubicBezTo>
                  <a:cubicBezTo>
                    <a:pt x="2" y="142"/>
                    <a:pt x="0" y="140"/>
                    <a:pt x="0" y="138"/>
                  </a:cubicBezTo>
                  <a:cubicBezTo>
                    <a:pt x="0" y="4"/>
                    <a:pt x="0" y="4"/>
                    <a:pt x="0" y="4"/>
                  </a:cubicBezTo>
                  <a:cubicBezTo>
                    <a:pt x="0" y="2"/>
                    <a:pt x="2" y="0"/>
                    <a:pt x="4" y="0"/>
                  </a:cubicBezTo>
                  <a:cubicBezTo>
                    <a:pt x="107" y="0"/>
                    <a:pt x="107" y="0"/>
                    <a:pt x="107" y="0"/>
                  </a:cubicBezTo>
                  <a:cubicBezTo>
                    <a:pt x="109" y="0"/>
                    <a:pt x="111" y="2"/>
                    <a:pt x="111" y="4"/>
                  </a:cubicBezTo>
                  <a:cubicBezTo>
                    <a:pt x="111" y="112"/>
                    <a:pt x="111" y="112"/>
                    <a:pt x="111" y="112"/>
                  </a:cubicBezTo>
                  <a:lnTo>
                    <a:pt x="84" y="142"/>
                  </a:lnTo>
                  <a:close/>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53" name="Freeform 300"/>
            <p:cNvSpPr>
              <a:spLocks/>
            </p:cNvSpPr>
            <p:nvPr/>
          </p:nvSpPr>
          <p:spPr bwMode="auto">
            <a:xfrm>
              <a:off x="4862513" y="2243138"/>
              <a:ext cx="80963" cy="49213"/>
            </a:xfrm>
            <a:custGeom>
              <a:avLst/>
              <a:gdLst/>
              <a:ahLst/>
              <a:cxnLst>
                <a:cxn ang="0">
                  <a:pos x="0" y="20"/>
                </a:cxn>
                <a:cxn ang="0">
                  <a:pos x="12" y="31"/>
                </a:cxn>
                <a:cxn ang="0">
                  <a:pos x="51" y="0"/>
                </a:cxn>
              </a:cxnLst>
              <a:rect l="0" t="0" r="r" b="b"/>
              <a:pathLst>
                <a:path w="51" h="31">
                  <a:moveTo>
                    <a:pt x="0" y="20"/>
                  </a:moveTo>
                  <a:lnTo>
                    <a:pt x="12" y="31"/>
                  </a:lnTo>
                  <a:lnTo>
                    <a:pt x="51" y="0"/>
                  </a:ln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54" name="Line 301"/>
            <p:cNvSpPr>
              <a:spLocks noChangeShapeType="1"/>
            </p:cNvSpPr>
            <p:nvPr/>
          </p:nvSpPr>
          <p:spPr bwMode="auto">
            <a:xfrm>
              <a:off x="4838701" y="2101850"/>
              <a:ext cx="115888" cy="1588"/>
            </a:xfrm>
            <a:prstGeom prst="line">
              <a:avLst/>
            </a:pr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55" name="Line 302"/>
            <p:cNvSpPr>
              <a:spLocks noChangeShapeType="1"/>
            </p:cNvSpPr>
            <p:nvPr/>
          </p:nvSpPr>
          <p:spPr bwMode="auto">
            <a:xfrm>
              <a:off x="4838701" y="2136775"/>
              <a:ext cx="115888" cy="1588"/>
            </a:xfrm>
            <a:prstGeom prst="line">
              <a:avLst/>
            </a:pr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56" name="Line 303"/>
            <p:cNvSpPr>
              <a:spLocks noChangeShapeType="1"/>
            </p:cNvSpPr>
            <p:nvPr/>
          </p:nvSpPr>
          <p:spPr bwMode="auto">
            <a:xfrm>
              <a:off x="4838701" y="2173288"/>
              <a:ext cx="115888" cy="1588"/>
            </a:xfrm>
            <a:prstGeom prst="line">
              <a:avLst/>
            </a:pr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57" name="Line 304"/>
            <p:cNvSpPr>
              <a:spLocks noChangeShapeType="1"/>
            </p:cNvSpPr>
            <p:nvPr/>
          </p:nvSpPr>
          <p:spPr bwMode="auto">
            <a:xfrm>
              <a:off x="4838701" y="2214563"/>
              <a:ext cx="68263" cy="1588"/>
            </a:xfrm>
            <a:prstGeom prst="line">
              <a:avLst/>
            </a:pr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58" name="Freeform 305"/>
            <p:cNvSpPr>
              <a:spLocks/>
            </p:cNvSpPr>
            <p:nvPr/>
          </p:nvSpPr>
          <p:spPr bwMode="auto">
            <a:xfrm>
              <a:off x="4956176" y="2268538"/>
              <a:ext cx="49213" cy="57150"/>
            </a:xfrm>
            <a:custGeom>
              <a:avLst/>
              <a:gdLst/>
              <a:ahLst/>
              <a:cxnLst>
                <a:cxn ang="0">
                  <a:pos x="0" y="36"/>
                </a:cxn>
                <a:cxn ang="0">
                  <a:pos x="0" y="0"/>
                </a:cxn>
                <a:cxn ang="0">
                  <a:pos x="31" y="0"/>
                </a:cxn>
              </a:cxnLst>
              <a:rect l="0" t="0" r="r" b="b"/>
              <a:pathLst>
                <a:path w="31" h="36">
                  <a:moveTo>
                    <a:pt x="0" y="36"/>
                  </a:moveTo>
                  <a:lnTo>
                    <a:pt x="0" y="0"/>
                  </a:lnTo>
                  <a:lnTo>
                    <a:pt x="31" y="0"/>
                  </a:ln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59" name="Line 306"/>
            <p:cNvSpPr>
              <a:spLocks noChangeShapeType="1"/>
            </p:cNvSpPr>
            <p:nvPr/>
          </p:nvSpPr>
          <p:spPr bwMode="auto">
            <a:xfrm>
              <a:off x="4851401" y="2057400"/>
              <a:ext cx="103188" cy="1588"/>
            </a:xfrm>
            <a:prstGeom prst="line">
              <a:avLst/>
            </a:pr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60" name="Freeform 307"/>
            <p:cNvSpPr>
              <a:spLocks/>
            </p:cNvSpPr>
            <p:nvPr/>
          </p:nvSpPr>
          <p:spPr bwMode="auto">
            <a:xfrm>
              <a:off x="5013326" y="2000250"/>
              <a:ext cx="187325" cy="274638"/>
            </a:xfrm>
            <a:custGeom>
              <a:avLst/>
              <a:gdLst/>
              <a:ahLst/>
              <a:cxnLst>
                <a:cxn ang="0">
                  <a:pos x="97" y="141"/>
                </a:cxn>
                <a:cxn ang="0">
                  <a:pos x="56" y="60"/>
                </a:cxn>
                <a:cxn ang="0">
                  <a:pos x="70" y="32"/>
                </a:cxn>
                <a:cxn ang="0">
                  <a:pos x="45" y="0"/>
                </a:cxn>
                <a:cxn ang="0">
                  <a:pos x="19" y="32"/>
                </a:cxn>
                <a:cxn ang="0">
                  <a:pos x="33" y="60"/>
                </a:cxn>
                <a:cxn ang="0">
                  <a:pos x="0" y="93"/>
                </a:cxn>
              </a:cxnLst>
              <a:rect l="0" t="0" r="r" b="b"/>
              <a:pathLst>
                <a:path w="97" h="141">
                  <a:moveTo>
                    <a:pt x="97" y="141"/>
                  </a:moveTo>
                  <a:cubicBezTo>
                    <a:pt x="97" y="102"/>
                    <a:pt x="86" y="69"/>
                    <a:pt x="56" y="60"/>
                  </a:cubicBezTo>
                  <a:cubicBezTo>
                    <a:pt x="62" y="54"/>
                    <a:pt x="70" y="43"/>
                    <a:pt x="70" y="32"/>
                  </a:cubicBezTo>
                  <a:cubicBezTo>
                    <a:pt x="70" y="13"/>
                    <a:pt x="59" y="0"/>
                    <a:pt x="45" y="0"/>
                  </a:cubicBezTo>
                  <a:cubicBezTo>
                    <a:pt x="30" y="0"/>
                    <a:pt x="19" y="13"/>
                    <a:pt x="19" y="32"/>
                  </a:cubicBezTo>
                  <a:cubicBezTo>
                    <a:pt x="19" y="43"/>
                    <a:pt x="27" y="54"/>
                    <a:pt x="33" y="60"/>
                  </a:cubicBezTo>
                  <a:cubicBezTo>
                    <a:pt x="17" y="65"/>
                    <a:pt x="6" y="77"/>
                    <a:pt x="0" y="93"/>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grpSp>
      <p:sp>
        <p:nvSpPr>
          <p:cNvPr id="61" name="Arrondir un rectangle avec un coin du même côté 33"/>
          <p:cNvSpPr/>
          <p:nvPr/>
        </p:nvSpPr>
        <p:spPr>
          <a:xfrm>
            <a:off x="1314669" y="1340768"/>
            <a:ext cx="2166665" cy="288000"/>
          </a:xfrm>
          <a:prstGeom prst="round2SameRect">
            <a:avLst/>
          </a:prstGeom>
          <a:solidFill>
            <a:srgbClr val="0098C7"/>
          </a:solidFill>
          <a:ln w="3175" cap="flat" cmpd="sng" algn="ctr">
            <a:solidFill>
              <a:srgbClr val="5BA3CA"/>
            </a:solidFill>
            <a:prstDash val="solid"/>
          </a:ln>
          <a:effectLst/>
        </p:spPr>
        <p:txBody>
          <a:bodyPr lIns="36000" rtlCol="0" anchor="ctr"/>
          <a:lstStyle/>
          <a:p>
            <a:pPr>
              <a:defRPr/>
            </a:pPr>
            <a:r>
              <a:rPr lang="en-US" sz="1100" b="1" kern="0" dirty="0">
                <a:solidFill>
                  <a:sysClr val="window" lastClr="FFFFFF"/>
                </a:solidFill>
                <a:latin typeface="+mj-lt"/>
              </a:rPr>
              <a:t>Sprint (2 weeks)</a:t>
            </a:r>
          </a:p>
        </p:txBody>
      </p:sp>
      <p:sp>
        <p:nvSpPr>
          <p:cNvPr id="62" name="Arrondir un rectangle avec un coin du même côté 34"/>
          <p:cNvSpPr/>
          <p:nvPr/>
        </p:nvSpPr>
        <p:spPr>
          <a:xfrm>
            <a:off x="1271464" y="1628769"/>
            <a:ext cx="2708332" cy="1445002"/>
          </a:xfrm>
          <a:prstGeom prst="round2SameRect">
            <a:avLst>
              <a:gd name="adj1" fmla="val 0"/>
              <a:gd name="adj2" fmla="val 5679"/>
            </a:avLst>
          </a:prstGeom>
          <a:noFill/>
          <a:ln w="3175" cap="flat" cmpd="sng" algn="ctr">
            <a:solidFill>
              <a:srgbClr val="5BA3CA"/>
            </a:solidFill>
            <a:prstDash val="solid"/>
          </a:ln>
          <a:effectLst/>
        </p:spPr>
        <p:txBody>
          <a:bodyPr wrap="square" rtlCol="0" anchor="t">
            <a:spAutoFit/>
          </a:bodyPr>
          <a:lstStyle/>
          <a:p>
            <a:pPr marL="155448" indent="-155448">
              <a:spcAft>
                <a:spcPts val="600"/>
              </a:spcAft>
              <a:buClr>
                <a:schemeClr val="accent5"/>
              </a:buClr>
              <a:buFont typeface="Wingdings" pitchFamily="2" charset="2"/>
              <a:buChar char="§"/>
              <a:defRPr/>
            </a:pPr>
            <a:r>
              <a:rPr lang="en-US" sz="1100" b="1" kern="0" dirty="0">
                <a:solidFill>
                  <a:schemeClr val="tx2">
                    <a:lumMod val="50000"/>
                  </a:schemeClr>
                </a:solidFill>
                <a:latin typeface="+mj-lt"/>
              </a:rPr>
              <a:t>Objective:</a:t>
            </a:r>
            <a:r>
              <a:rPr lang="en-US" sz="1100" kern="0" dirty="0">
                <a:solidFill>
                  <a:schemeClr val="tx2">
                    <a:lumMod val="50000"/>
                  </a:schemeClr>
                </a:solidFill>
                <a:latin typeface="+mj-lt"/>
              </a:rPr>
              <a:t> Deliver a working product ready for going live</a:t>
            </a:r>
          </a:p>
          <a:p>
            <a:pPr marL="155448" indent="-155448">
              <a:spcAft>
                <a:spcPts val="600"/>
              </a:spcAft>
              <a:buClr>
                <a:schemeClr val="accent5"/>
              </a:buClr>
              <a:buFont typeface="Wingdings" pitchFamily="2" charset="2"/>
              <a:buChar char="§"/>
              <a:defRPr/>
            </a:pPr>
            <a:r>
              <a:rPr lang="en-US" sz="1100" b="1" kern="0" dirty="0">
                <a:solidFill>
                  <a:schemeClr val="tx2">
                    <a:lumMod val="50000"/>
                  </a:schemeClr>
                </a:solidFill>
                <a:latin typeface="+mj-lt"/>
              </a:rPr>
              <a:t>Activities:</a:t>
            </a:r>
            <a:r>
              <a:rPr lang="en-US" sz="1100" kern="0" dirty="0">
                <a:solidFill>
                  <a:schemeClr val="tx2">
                    <a:lumMod val="50000"/>
                  </a:schemeClr>
                </a:solidFill>
                <a:latin typeface="+mj-lt"/>
              </a:rPr>
              <a:t> Design, development, testing, documentation …</a:t>
            </a:r>
          </a:p>
          <a:p>
            <a:pPr marL="155448" indent="-155448">
              <a:spcAft>
                <a:spcPts val="600"/>
              </a:spcAft>
              <a:buClr>
                <a:schemeClr val="accent5"/>
              </a:buClr>
              <a:buFont typeface="Wingdings" pitchFamily="2" charset="2"/>
              <a:buChar char="§"/>
              <a:defRPr/>
            </a:pPr>
            <a:r>
              <a:rPr lang="en-US" sz="1100" b="1" kern="0" dirty="0">
                <a:solidFill>
                  <a:schemeClr val="tx2">
                    <a:lumMod val="50000"/>
                  </a:schemeClr>
                </a:solidFill>
                <a:latin typeface="+mj-lt"/>
              </a:rPr>
              <a:t>Participants:</a:t>
            </a:r>
            <a:r>
              <a:rPr lang="en-US" sz="1100" kern="0" dirty="0">
                <a:solidFill>
                  <a:schemeClr val="tx2">
                    <a:lumMod val="50000"/>
                  </a:schemeClr>
                </a:solidFill>
                <a:latin typeface="+mj-lt"/>
              </a:rPr>
              <a:t> Development team </a:t>
            </a:r>
          </a:p>
        </p:txBody>
      </p:sp>
      <p:sp>
        <p:nvSpPr>
          <p:cNvPr id="63" name="Ellipse 45"/>
          <p:cNvSpPr/>
          <p:nvPr/>
        </p:nvSpPr>
        <p:spPr>
          <a:xfrm>
            <a:off x="3359696" y="1376768"/>
            <a:ext cx="199385" cy="216000"/>
          </a:xfrm>
          <a:prstGeom prst="ellipse">
            <a:avLst/>
          </a:prstGeom>
          <a:solidFill>
            <a:srgbClr val="85888B"/>
          </a:solidFill>
          <a:ln w="19050" cap="flat" cmpd="sng" algn="ctr">
            <a:solidFill>
              <a:schemeClr val="bg1"/>
            </a:solidFill>
            <a:prstDash val="solid"/>
          </a:ln>
          <a:effectLst/>
        </p:spPr>
        <p:txBody>
          <a:bodyPr lIns="0" tIns="0" rIns="0" bIns="0" rtlCol="0" anchor="ctr"/>
          <a:lstStyle/>
          <a:p>
            <a:pPr algn="ctr">
              <a:defRPr/>
            </a:pPr>
            <a:r>
              <a:rPr lang="en-US" sz="1000" b="1" kern="0" dirty="0">
                <a:solidFill>
                  <a:srgbClr val="FFFFFF"/>
                </a:solidFill>
                <a:latin typeface="+mj-lt"/>
              </a:rPr>
              <a:t>2</a:t>
            </a:r>
          </a:p>
        </p:txBody>
      </p:sp>
      <p:grpSp>
        <p:nvGrpSpPr>
          <p:cNvPr id="74" name="Groupe 76"/>
          <p:cNvGrpSpPr>
            <a:grpSpLocks noChangeAspect="1"/>
          </p:cNvGrpSpPr>
          <p:nvPr/>
        </p:nvGrpSpPr>
        <p:grpSpPr>
          <a:xfrm>
            <a:off x="3107705" y="1376768"/>
            <a:ext cx="222390" cy="216000"/>
            <a:chOff x="1606551" y="5711825"/>
            <a:chExt cx="368300" cy="330200"/>
          </a:xfrm>
        </p:grpSpPr>
        <p:sp>
          <p:nvSpPr>
            <p:cNvPr id="75" name="Freeform 291"/>
            <p:cNvSpPr>
              <a:spLocks/>
            </p:cNvSpPr>
            <p:nvPr/>
          </p:nvSpPr>
          <p:spPr bwMode="auto">
            <a:xfrm>
              <a:off x="1854201" y="5765800"/>
              <a:ext cx="66675" cy="42863"/>
            </a:xfrm>
            <a:custGeom>
              <a:avLst/>
              <a:gdLst/>
              <a:ahLst/>
              <a:cxnLst>
                <a:cxn ang="0">
                  <a:pos x="32" y="7"/>
                </a:cxn>
                <a:cxn ang="0">
                  <a:pos x="32" y="7"/>
                </a:cxn>
                <a:cxn ang="0">
                  <a:pos x="18" y="15"/>
                </a:cxn>
                <a:cxn ang="0">
                  <a:pos x="9" y="22"/>
                </a:cxn>
                <a:cxn ang="0">
                  <a:pos x="6" y="20"/>
                </a:cxn>
                <a:cxn ang="0">
                  <a:pos x="0" y="19"/>
                </a:cxn>
                <a:cxn ang="0">
                  <a:pos x="16" y="9"/>
                </a:cxn>
                <a:cxn ang="0">
                  <a:pos x="28" y="1"/>
                </a:cxn>
                <a:cxn ang="0">
                  <a:pos x="33" y="2"/>
                </a:cxn>
                <a:cxn ang="0">
                  <a:pos x="32" y="7"/>
                </a:cxn>
              </a:cxnLst>
              <a:rect l="0" t="0" r="r" b="b"/>
              <a:pathLst>
                <a:path w="34" h="22">
                  <a:moveTo>
                    <a:pt x="32" y="7"/>
                  </a:moveTo>
                  <a:cubicBezTo>
                    <a:pt x="32" y="7"/>
                    <a:pt x="32" y="7"/>
                    <a:pt x="32" y="7"/>
                  </a:cubicBezTo>
                  <a:cubicBezTo>
                    <a:pt x="30" y="8"/>
                    <a:pt x="25" y="11"/>
                    <a:pt x="18" y="15"/>
                  </a:cubicBezTo>
                  <a:cubicBezTo>
                    <a:pt x="15" y="17"/>
                    <a:pt x="12" y="19"/>
                    <a:pt x="9" y="22"/>
                  </a:cubicBezTo>
                  <a:cubicBezTo>
                    <a:pt x="8" y="21"/>
                    <a:pt x="7" y="21"/>
                    <a:pt x="6" y="20"/>
                  </a:cubicBezTo>
                  <a:cubicBezTo>
                    <a:pt x="4" y="20"/>
                    <a:pt x="2" y="19"/>
                    <a:pt x="0" y="19"/>
                  </a:cubicBezTo>
                  <a:cubicBezTo>
                    <a:pt x="6" y="15"/>
                    <a:pt x="11" y="11"/>
                    <a:pt x="16" y="9"/>
                  </a:cubicBezTo>
                  <a:cubicBezTo>
                    <a:pt x="23" y="4"/>
                    <a:pt x="28" y="1"/>
                    <a:pt x="28" y="1"/>
                  </a:cubicBezTo>
                  <a:cubicBezTo>
                    <a:pt x="30" y="0"/>
                    <a:pt x="32" y="1"/>
                    <a:pt x="33" y="2"/>
                  </a:cubicBezTo>
                  <a:cubicBezTo>
                    <a:pt x="34" y="4"/>
                    <a:pt x="33" y="6"/>
                    <a:pt x="32" y="7"/>
                  </a:cubicBezTo>
                  <a:close/>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76" name="Freeform 292"/>
            <p:cNvSpPr>
              <a:spLocks/>
            </p:cNvSpPr>
            <p:nvPr/>
          </p:nvSpPr>
          <p:spPr bwMode="auto">
            <a:xfrm>
              <a:off x="1820863" y="5711825"/>
              <a:ext cx="57150" cy="57150"/>
            </a:xfrm>
            <a:custGeom>
              <a:avLst/>
              <a:gdLst/>
              <a:ahLst/>
              <a:cxnLst>
                <a:cxn ang="0">
                  <a:pos x="27" y="7"/>
                </a:cxn>
                <a:cxn ang="0">
                  <a:pos x="16" y="19"/>
                </a:cxn>
                <a:cxn ang="0">
                  <a:pos x="5" y="28"/>
                </a:cxn>
                <a:cxn ang="0">
                  <a:pos x="0" y="30"/>
                </a:cxn>
                <a:cxn ang="0">
                  <a:pos x="1" y="26"/>
                </a:cxn>
                <a:cxn ang="0">
                  <a:pos x="2" y="21"/>
                </a:cxn>
                <a:cxn ang="0">
                  <a:pos x="5" y="19"/>
                </a:cxn>
                <a:cxn ang="0">
                  <a:pos x="17" y="8"/>
                </a:cxn>
                <a:cxn ang="0">
                  <a:pos x="20" y="4"/>
                </a:cxn>
                <a:cxn ang="0">
                  <a:pos x="21" y="3"/>
                </a:cxn>
                <a:cxn ang="0">
                  <a:pos x="22" y="2"/>
                </a:cxn>
                <a:cxn ang="0">
                  <a:pos x="22" y="2"/>
                </a:cxn>
                <a:cxn ang="0">
                  <a:pos x="22" y="2"/>
                </a:cxn>
                <a:cxn ang="0">
                  <a:pos x="27" y="1"/>
                </a:cxn>
                <a:cxn ang="0">
                  <a:pos x="27" y="7"/>
                </a:cxn>
              </a:cxnLst>
              <a:rect l="0" t="0" r="r" b="b"/>
              <a:pathLst>
                <a:path w="29" h="30">
                  <a:moveTo>
                    <a:pt x="27" y="7"/>
                  </a:moveTo>
                  <a:cubicBezTo>
                    <a:pt x="27" y="7"/>
                    <a:pt x="23" y="13"/>
                    <a:pt x="16" y="19"/>
                  </a:cubicBezTo>
                  <a:cubicBezTo>
                    <a:pt x="13" y="22"/>
                    <a:pt x="9" y="25"/>
                    <a:pt x="5" y="28"/>
                  </a:cubicBezTo>
                  <a:cubicBezTo>
                    <a:pt x="3" y="29"/>
                    <a:pt x="1" y="30"/>
                    <a:pt x="0" y="30"/>
                  </a:cubicBezTo>
                  <a:cubicBezTo>
                    <a:pt x="0" y="29"/>
                    <a:pt x="0" y="28"/>
                    <a:pt x="1" y="26"/>
                  </a:cubicBezTo>
                  <a:cubicBezTo>
                    <a:pt x="1" y="25"/>
                    <a:pt x="2" y="23"/>
                    <a:pt x="2" y="21"/>
                  </a:cubicBezTo>
                  <a:cubicBezTo>
                    <a:pt x="3" y="20"/>
                    <a:pt x="4" y="20"/>
                    <a:pt x="5" y="19"/>
                  </a:cubicBezTo>
                  <a:cubicBezTo>
                    <a:pt x="9" y="16"/>
                    <a:pt x="14" y="11"/>
                    <a:pt x="17" y="8"/>
                  </a:cubicBezTo>
                  <a:cubicBezTo>
                    <a:pt x="18" y="6"/>
                    <a:pt x="19" y="5"/>
                    <a:pt x="20" y="4"/>
                  </a:cubicBezTo>
                  <a:cubicBezTo>
                    <a:pt x="21" y="3"/>
                    <a:pt x="21" y="3"/>
                    <a:pt x="21" y="3"/>
                  </a:cubicBezTo>
                  <a:cubicBezTo>
                    <a:pt x="21" y="2"/>
                    <a:pt x="22" y="2"/>
                    <a:pt x="22" y="2"/>
                  </a:cubicBezTo>
                  <a:cubicBezTo>
                    <a:pt x="22" y="2"/>
                    <a:pt x="22" y="2"/>
                    <a:pt x="22" y="2"/>
                  </a:cubicBezTo>
                  <a:cubicBezTo>
                    <a:pt x="22" y="2"/>
                    <a:pt x="22" y="2"/>
                    <a:pt x="22" y="2"/>
                  </a:cubicBezTo>
                  <a:cubicBezTo>
                    <a:pt x="23" y="1"/>
                    <a:pt x="25" y="0"/>
                    <a:pt x="27" y="1"/>
                  </a:cubicBezTo>
                  <a:cubicBezTo>
                    <a:pt x="28" y="3"/>
                    <a:pt x="29" y="5"/>
                    <a:pt x="27" y="7"/>
                  </a:cubicBezTo>
                  <a:close/>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77" name="Freeform 293"/>
            <p:cNvSpPr>
              <a:spLocks/>
            </p:cNvSpPr>
            <p:nvPr/>
          </p:nvSpPr>
          <p:spPr bwMode="auto">
            <a:xfrm>
              <a:off x="1738313" y="5738813"/>
              <a:ext cx="147638" cy="258763"/>
            </a:xfrm>
            <a:custGeom>
              <a:avLst/>
              <a:gdLst/>
              <a:ahLst/>
              <a:cxnLst>
                <a:cxn ang="0">
                  <a:pos x="63" y="41"/>
                </a:cxn>
                <a:cxn ang="0">
                  <a:pos x="40" y="30"/>
                </a:cxn>
                <a:cxn ang="0">
                  <a:pos x="37" y="4"/>
                </a:cxn>
                <a:cxn ang="0">
                  <a:pos x="3" y="15"/>
                </a:cxn>
                <a:cxn ang="0">
                  <a:pos x="11" y="39"/>
                </a:cxn>
                <a:cxn ang="0">
                  <a:pos x="19" y="68"/>
                </a:cxn>
                <a:cxn ang="0">
                  <a:pos x="29" y="105"/>
                </a:cxn>
                <a:cxn ang="0">
                  <a:pos x="60" y="132"/>
                </a:cxn>
                <a:cxn ang="0">
                  <a:pos x="68" y="133"/>
                </a:cxn>
                <a:cxn ang="0">
                  <a:pos x="74" y="118"/>
                </a:cxn>
                <a:cxn ang="0">
                  <a:pos x="67" y="101"/>
                </a:cxn>
                <a:cxn ang="0">
                  <a:pos x="71" y="50"/>
                </a:cxn>
                <a:cxn ang="0">
                  <a:pos x="63" y="41"/>
                </a:cxn>
              </a:cxnLst>
              <a:rect l="0" t="0" r="r" b="b"/>
              <a:pathLst>
                <a:path w="76" h="134">
                  <a:moveTo>
                    <a:pt x="63" y="41"/>
                  </a:moveTo>
                  <a:cubicBezTo>
                    <a:pt x="56" y="38"/>
                    <a:pt x="46" y="38"/>
                    <a:pt x="40" y="30"/>
                  </a:cubicBezTo>
                  <a:cubicBezTo>
                    <a:pt x="30" y="16"/>
                    <a:pt x="40" y="8"/>
                    <a:pt x="37" y="4"/>
                  </a:cubicBezTo>
                  <a:cubicBezTo>
                    <a:pt x="34" y="0"/>
                    <a:pt x="19" y="3"/>
                    <a:pt x="3" y="15"/>
                  </a:cubicBezTo>
                  <a:cubicBezTo>
                    <a:pt x="0" y="19"/>
                    <a:pt x="3" y="27"/>
                    <a:pt x="11" y="39"/>
                  </a:cubicBezTo>
                  <a:cubicBezTo>
                    <a:pt x="19" y="51"/>
                    <a:pt x="19" y="57"/>
                    <a:pt x="19" y="68"/>
                  </a:cubicBezTo>
                  <a:cubicBezTo>
                    <a:pt x="18" y="82"/>
                    <a:pt x="23" y="97"/>
                    <a:pt x="29" y="105"/>
                  </a:cubicBezTo>
                  <a:cubicBezTo>
                    <a:pt x="36" y="114"/>
                    <a:pt x="47" y="126"/>
                    <a:pt x="60" y="132"/>
                  </a:cubicBezTo>
                  <a:cubicBezTo>
                    <a:pt x="62" y="133"/>
                    <a:pt x="65" y="134"/>
                    <a:pt x="68" y="133"/>
                  </a:cubicBezTo>
                  <a:cubicBezTo>
                    <a:pt x="72" y="132"/>
                    <a:pt x="76" y="127"/>
                    <a:pt x="74" y="118"/>
                  </a:cubicBezTo>
                  <a:cubicBezTo>
                    <a:pt x="73" y="112"/>
                    <a:pt x="70" y="108"/>
                    <a:pt x="67" y="101"/>
                  </a:cubicBezTo>
                  <a:cubicBezTo>
                    <a:pt x="59" y="79"/>
                    <a:pt x="68" y="59"/>
                    <a:pt x="71" y="50"/>
                  </a:cubicBezTo>
                  <a:cubicBezTo>
                    <a:pt x="73" y="47"/>
                    <a:pt x="69" y="43"/>
                    <a:pt x="63" y="41"/>
                  </a:cubicBezTo>
                  <a:close/>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78" name="Freeform 294"/>
            <p:cNvSpPr>
              <a:spLocks/>
            </p:cNvSpPr>
            <p:nvPr/>
          </p:nvSpPr>
          <p:spPr bwMode="auto">
            <a:xfrm>
              <a:off x="1809751" y="5915025"/>
              <a:ext cx="26988" cy="17463"/>
            </a:xfrm>
            <a:custGeom>
              <a:avLst/>
              <a:gdLst/>
              <a:ahLst/>
              <a:cxnLst>
                <a:cxn ang="0">
                  <a:pos x="0" y="0"/>
                </a:cxn>
                <a:cxn ang="0">
                  <a:pos x="2" y="0"/>
                </a:cxn>
                <a:cxn ang="0">
                  <a:pos x="13" y="1"/>
                </a:cxn>
                <a:cxn ang="0">
                  <a:pos x="14" y="9"/>
                </a:cxn>
                <a:cxn ang="0">
                  <a:pos x="3" y="7"/>
                </a:cxn>
                <a:cxn ang="0">
                  <a:pos x="0" y="0"/>
                </a:cxn>
              </a:cxnLst>
              <a:rect l="0" t="0" r="r" b="b"/>
              <a:pathLst>
                <a:path w="14" h="9">
                  <a:moveTo>
                    <a:pt x="0" y="0"/>
                  </a:moveTo>
                  <a:cubicBezTo>
                    <a:pt x="1" y="0"/>
                    <a:pt x="1" y="0"/>
                    <a:pt x="2" y="0"/>
                  </a:cubicBezTo>
                  <a:cubicBezTo>
                    <a:pt x="6" y="0"/>
                    <a:pt x="10" y="1"/>
                    <a:pt x="13" y="1"/>
                  </a:cubicBezTo>
                  <a:cubicBezTo>
                    <a:pt x="13" y="2"/>
                    <a:pt x="13" y="5"/>
                    <a:pt x="14" y="9"/>
                  </a:cubicBezTo>
                  <a:cubicBezTo>
                    <a:pt x="13" y="8"/>
                    <a:pt x="8" y="7"/>
                    <a:pt x="3" y="7"/>
                  </a:cubicBezTo>
                  <a:cubicBezTo>
                    <a:pt x="2" y="5"/>
                    <a:pt x="1" y="3"/>
                    <a:pt x="0" y="0"/>
                  </a:cubicBezTo>
                  <a:close/>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79" name="Freeform 295"/>
            <p:cNvSpPr>
              <a:spLocks/>
            </p:cNvSpPr>
            <p:nvPr/>
          </p:nvSpPr>
          <p:spPr bwMode="auto">
            <a:xfrm>
              <a:off x="1803401" y="5889625"/>
              <a:ext cx="30163" cy="17463"/>
            </a:xfrm>
            <a:custGeom>
              <a:avLst/>
              <a:gdLst/>
              <a:ahLst/>
              <a:cxnLst>
                <a:cxn ang="0">
                  <a:pos x="0" y="0"/>
                </a:cxn>
                <a:cxn ang="0">
                  <a:pos x="4" y="0"/>
                </a:cxn>
                <a:cxn ang="0">
                  <a:pos x="14" y="1"/>
                </a:cxn>
                <a:cxn ang="0">
                  <a:pos x="15" y="1"/>
                </a:cxn>
                <a:cxn ang="0">
                  <a:pos x="15" y="9"/>
                </a:cxn>
                <a:cxn ang="0">
                  <a:pos x="4" y="7"/>
                </a:cxn>
                <a:cxn ang="0">
                  <a:pos x="1" y="7"/>
                </a:cxn>
                <a:cxn ang="0">
                  <a:pos x="0" y="0"/>
                </a:cxn>
              </a:cxnLst>
              <a:rect l="0" t="0" r="r" b="b"/>
              <a:pathLst>
                <a:path w="15" h="9">
                  <a:moveTo>
                    <a:pt x="0" y="0"/>
                  </a:moveTo>
                  <a:cubicBezTo>
                    <a:pt x="1" y="0"/>
                    <a:pt x="3" y="0"/>
                    <a:pt x="4" y="0"/>
                  </a:cubicBezTo>
                  <a:cubicBezTo>
                    <a:pt x="8" y="0"/>
                    <a:pt x="12" y="0"/>
                    <a:pt x="14" y="1"/>
                  </a:cubicBezTo>
                  <a:cubicBezTo>
                    <a:pt x="15" y="1"/>
                    <a:pt x="15" y="1"/>
                    <a:pt x="15" y="1"/>
                  </a:cubicBezTo>
                  <a:cubicBezTo>
                    <a:pt x="15" y="4"/>
                    <a:pt x="15" y="6"/>
                    <a:pt x="15" y="9"/>
                  </a:cubicBezTo>
                  <a:cubicBezTo>
                    <a:pt x="13" y="8"/>
                    <a:pt x="9" y="7"/>
                    <a:pt x="4" y="7"/>
                  </a:cubicBezTo>
                  <a:cubicBezTo>
                    <a:pt x="3" y="7"/>
                    <a:pt x="2" y="7"/>
                    <a:pt x="1" y="7"/>
                  </a:cubicBezTo>
                  <a:cubicBezTo>
                    <a:pt x="1" y="5"/>
                    <a:pt x="0" y="2"/>
                    <a:pt x="0" y="0"/>
                  </a:cubicBezTo>
                  <a:close/>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80" name="Freeform 296"/>
            <p:cNvSpPr>
              <a:spLocks/>
            </p:cNvSpPr>
            <p:nvPr/>
          </p:nvSpPr>
          <p:spPr bwMode="auto">
            <a:xfrm>
              <a:off x="1801813" y="5864225"/>
              <a:ext cx="34925" cy="17463"/>
            </a:xfrm>
            <a:custGeom>
              <a:avLst/>
              <a:gdLst/>
              <a:ahLst/>
              <a:cxnLst>
                <a:cxn ang="0">
                  <a:pos x="0" y="3"/>
                </a:cxn>
                <a:cxn ang="0">
                  <a:pos x="0" y="2"/>
                </a:cxn>
                <a:cxn ang="0">
                  <a:pos x="0" y="0"/>
                </a:cxn>
                <a:cxn ang="0">
                  <a:pos x="4" y="0"/>
                </a:cxn>
                <a:cxn ang="0">
                  <a:pos x="16" y="2"/>
                </a:cxn>
                <a:cxn ang="0">
                  <a:pos x="18" y="2"/>
                </a:cxn>
                <a:cxn ang="0">
                  <a:pos x="17" y="9"/>
                </a:cxn>
                <a:cxn ang="0">
                  <a:pos x="14" y="9"/>
                </a:cxn>
                <a:cxn ang="0">
                  <a:pos x="4" y="7"/>
                </a:cxn>
                <a:cxn ang="0">
                  <a:pos x="0" y="7"/>
                </a:cxn>
                <a:cxn ang="0">
                  <a:pos x="0" y="3"/>
                </a:cxn>
              </a:cxnLst>
              <a:rect l="0" t="0" r="r" b="b"/>
              <a:pathLst>
                <a:path w="18" h="9">
                  <a:moveTo>
                    <a:pt x="0" y="3"/>
                  </a:moveTo>
                  <a:cubicBezTo>
                    <a:pt x="0" y="2"/>
                    <a:pt x="0" y="2"/>
                    <a:pt x="0" y="2"/>
                  </a:cubicBezTo>
                  <a:cubicBezTo>
                    <a:pt x="0" y="2"/>
                    <a:pt x="0" y="1"/>
                    <a:pt x="0" y="0"/>
                  </a:cubicBezTo>
                  <a:cubicBezTo>
                    <a:pt x="1" y="0"/>
                    <a:pt x="3" y="0"/>
                    <a:pt x="4" y="0"/>
                  </a:cubicBezTo>
                  <a:cubicBezTo>
                    <a:pt x="9" y="0"/>
                    <a:pt x="13" y="1"/>
                    <a:pt x="16" y="2"/>
                  </a:cubicBezTo>
                  <a:cubicBezTo>
                    <a:pt x="17" y="2"/>
                    <a:pt x="17" y="2"/>
                    <a:pt x="18" y="2"/>
                  </a:cubicBezTo>
                  <a:cubicBezTo>
                    <a:pt x="17" y="4"/>
                    <a:pt x="17" y="7"/>
                    <a:pt x="17" y="9"/>
                  </a:cubicBezTo>
                  <a:cubicBezTo>
                    <a:pt x="16" y="9"/>
                    <a:pt x="15" y="9"/>
                    <a:pt x="14" y="9"/>
                  </a:cubicBezTo>
                  <a:cubicBezTo>
                    <a:pt x="12" y="8"/>
                    <a:pt x="8" y="7"/>
                    <a:pt x="4" y="7"/>
                  </a:cubicBezTo>
                  <a:cubicBezTo>
                    <a:pt x="3" y="7"/>
                    <a:pt x="1" y="7"/>
                    <a:pt x="0" y="7"/>
                  </a:cubicBezTo>
                  <a:cubicBezTo>
                    <a:pt x="0" y="6"/>
                    <a:pt x="0" y="4"/>
                    <a:pt x="0" y="3"/>
                  </a:cubicBezTo>
                  <a:close/>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81" name="Freeform 297"/>
            <p:cNvSpPr>
              <a:spLocks/>
            </p:cNvSpPr>
            <p:nvPr/>
          </p:nvSpPr>
          <p:spPr bwMode="auto">
            <a:xfrm>
              <a:off x="1800226" y="5840413"/>
              <a:ext cx="42863" cy="17463"/>
            </a:xfrm>
            <a:custGeom>
              <a:avLst/>
              <a:gdLst/>
              <a:ahLst/>
              <a:cxnLst>
                <a:cxn ang="0">
                  <a:pos x="22" y="2"/>
                </a:cxn>
                <a:cxn ang="0">
                  <a:pos x="20" y="9"/>
                </a:cxn>
                <a:cxn ang="0">
                  <a:pos x="16" y="8"/>
                </a:cxn>
                <a:cxn ang="0">
                  <a:pos x="3" y="7"/>
                </a:cxn>
                <a:cxn ang="0">
                  <a:pos x="1" y="7"/>
                </a:cxn>
                <a:cxn ang="0">
                  <a:pos x="0" y="0"/>
                </a:cxn>
                <a:cxn ang="0">
                  <a:pos x="3" y="0"/>
                </a:cxn>
                <a:cxn ang="0">
                  <a:pos x="18" y="1"/>
                </a:cxn>
                <a:cxn ang="0">
                  <a:pos x="22" y="2"/>
                </a:cxn>
              </a:cxnLst>
              <a:rect l="0" t="0" r="r" b="b"/>
              <a:pathLst>
                <a:path w="22" h="9">
                  <a:moveTo>
                    <a:pt x="22" y="2"/>
                  </a:moveTo>
                  <a:cubicBezTo>
                    <a:pt x="21" y="5"/>
                    <a:pt x="20" y="7"/>
                    <a:pt x="20" y="9"/>
                  </a:cubicBezTo>
                  <a:cubicBezTo>
                    <a:pt x="19" y="9"/>
                    <a:pt x="18" y="9"/>
                    <a:pt x="16" y="8"/>
                  </a:cubicBezTo>
                  <a:cubicBezTo>
                    <a:pt x="13" y="7"/>
                    <a:pt x="8" y="7"/>
                    <a:pt x="3" y="7"/>
                  </a:cubicBezTo>
                  <a:cubicBezTo>
                    <a:pt x="3" y="7"/>
                    <a:pt x="2" y="7"/>
                    <a:pt x="1" y="7"/>
                  </a:cubicBezTo>
                  <a:cubicBezTo>
                    <a:pt x="1" y="4"/>
                    <a:pt x="1" y="2"/>
                    <a:pt x="0" y="0"/>
                  </a:cubicBezTo>
                  <a:cubicBezTo>
                    <a:pt x="1" y="0"/>
                    <a:pt x="2" y="0"/>
                    <a:pt x="3" y="0"/>
                  </a:cubicBezTo>
                  <a:cubicBezTo>
                    <a:pt x="9" y="0"/>
                    <a:pt x="15" y="1"/>
                    <a:pt x="18" y="1"/>
                  </a:cubicBezTo>
                  <a:cubicBezTo>
                    <a:pt x="20" y="2"/>
                    <a:pt x="21" y="2"/>
                    <a:pt x="22" y="2"/>
                  </a:cubicBezTo>
                  <a:close/>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82" name="Freeform 298"/>
            <p:cNvSpPr>
              <a:spLocks/>
            </p:cNvSpPr>
            <p:nvPr/>
          </p:nvSpPr>
          <p:spPr bwMode="auto">
            <a:xfrm>
              <a:off x="1606551" y="5924550"/>
              <a:ext cx="368300" cy="117475"/>
            </a:xfrm>
            <a:custGeom>
              <a:avLst/>
              <a:gdLst/>
              <a:ahLst/>
              <a:cxnLst>
                <a:cxn ang="0">
                  <a:pos x="0" y="51"/>
                </a:cxn>
                <a:cxn ang="0">
                  <a:pos x="2" y="46"/>
                </a:cxn>
                <a:cxn ang="0">
                  <a:pos x="6" y="44"/>
                </a:cxn>
                <a:cxn ang="0">
                  <a:pos x="39" y="44"/>
                </a:cxn>
                <a:cxn ang="0">
                  <a:pos x="39" y="44"/>
                </a:cxn>
                <a:cxn ang="0">
                  <a:pos x="82" y="2"/>
                </a:cxn>
                <a:cxn ang="0">
                  <a:pos x="85" y="0"/>
                </a:cxn>
                <a:cxn ang="0">
                  <a:pos x="90" y="11"/>
                </a:cxn>
                <a:cxn ang="0">
                  <a:pos x="91" y="13"/>
                </a:cxn>
                <a:cxn ang="0">
                  <a:pos x="125" y="43"/>
                </a:cxn>
                <a:cxn ang="0">
                  <a:pos x="125" y="43"/>
                </a:cxn>
                <a:cxn ang="0">
                  <a:pos x="126" y="43"/>
                </a:cxn>
                <a:cxn ang="0">
                  <a:pos x="133" y="44"/>
                </a:cxn>
                <a:cxn ang="0">
                  <a:pos x="133" y="44"/>
                </a:cxn>
                <a:cxn ang="0">
                  <a:pos x="184" y="44"/>
                </a:cxn>
                <a:cxn ang="0">
                  <a:pos x="190" y="51"/>
                </a:cxn>
                <a:cxn ang="0">
                  <a:pos x="190" y="55"/>
                </a:cxn>
                <a:cxn ang="0">
                  <a:pos x="184" y="61"/>
                </a:cxn>
                <a:cxn ang="0">
                  <a:pos x="6" y="61"/>
                </a:cxn>
                <a:cxn ang="0">
                  <a:pos x="0" y="57"/>
                </a:cxn>
              </a:cxnLst>
              <a:rect l="0" t="0" r="r" b="b"/>
              <a:pathLst>
                <a:path w="190" h="61">
                  <a:moveTo>
                    <a:pt x="0" y="51"/>
                  </a:moveTo>
                  <a:cubicBezTo>
                    <a:pt x="0" y="49"/>
                    <a:pt x="1" y="47"/>
                    <a:pt x="2" y="46"/>
                  </a:cubicBezTo>
                  <a:cubicBezTo>
                    <a:pt x="3" y="45"/>
                    <a:pt x="4" y="44"/>
                    <a:pt x="6" y="44"/>
                  </a:cubicBezTo>
                  <a:cubicBezTo>
                    <a:pt x="39" y="44"/>
                    <a:pt x="39" y="44"/>
                    <a:pt x="39" y="44"/>
                  </a:cubicBezTo>
                  <a:cubicBezTo>
                    <a:pt x="39" y="44"/>
                    <a:pt x="39" y="44"/>
                    <a:pt x="39" y="44"/>
                  </a:cubicBezTo>
                  <a:cubicBezTo>
                    <a:pt x="82" y="2"/>
                    <a:pt x="82" y="2"/>
                    <a:pt x="82" y="2"/>
                  </a:cubicBezTo>
                  <a:cubicBezTo>
                    <a:pt x="83" y="1"/>
                    <a:pt x="84" y="0"/>
                    <a:pt x="85" y="0"/>
                  </a:cubicBezTo>
                  <a:cubicBezTo>
                    <a:pt x="86" y="4"/>
                    <a:pt x="88" y="8"/>
                    <a:pt x="90" y="11"/>
                  </a:cubicBezTo>
                  <a:cubicBezTo>
                    <a:pt x="90" y="12"/>
                    <a:pt x="91" y="12"/>
                    <a:pt x="91" y="13"/>
                  </a:cubicBezTo>
                  <a:cubicBezTo>
                    <a:pt x="96" y="19"/>
                    <a:pt x="109" y="35"/>
                    <a:pt x="125" y="43"/>
                  </a:cubicBezTo>
                  <a:cubicBezTo>
                    <a:pt x="125" y="43"/>
                    <a:pt x="125" y="43"/>
                    <a:pt x="125" y="43"/>
                  </a:cubicBezTo>
                  <a:cubicBezTo>
                    <a:pt x="126" y="43"/>
                    <a:pt x="126" y="43"/>
                    <a:pt x="126" y="43"/>
                  </a:cubicBezTo>
                  <a:cubicBezTo>
                    <a:pt x="128" y="44"/>
                    <a:pt x="131" y="44"/>
                    <a:pt x="133" y="44"/>
                  </a:cubicBezTo>
                  <a:cubicBezTo>
                    <a:pt x="133" y="44"/>
                    <a:pt x="133" y="44"/>
                    <a:pt x="133" y="44"/>
                  </a:cubicBezTo>
                  <a:cubicBezTo>
                    <a:pt x="184" y="44"/>
                    <a:pt x="184" y="44"/>
                    <a:pt x="184" y="44"/>
                  </a:cubicBezTo>
                  <a:cubicBezTo>
                    <a:pt x="188" y="44"/>
                    <a:pt x="190" y="47"/>
                    <a:pt x="190" y="51"/>
                  </a:cubicBezTo>
                  <a:cubicBezTo>
                    <a:pt x="190" y="55"/>
                    <a:pt x="190" y="55"/>
                    <a:pt x="190" y="55"/>
                  </a:cubicBezTo>
                  <a:cubicBezTo>
                    <a:pt x="190" y="58"/>
                    <a:pt x="188" y="61"/>
                    <a:pt x="184" y="61"/>
                  </a:cubicBezTo>
                  <a:cubicBezTo>
                    <a:pt x="6" y="61"/>
                    <a:pt x="6" y="61"/>
                    <a:pt x="6" y="61"/>
                  </a:cubicBezTo>
                  <a:cubicBezTo>
                    <a:pt x="4" y="61"/>
                    <a:pt x="1" y="59"/>
                    <a:pt x="0" y="57"/>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grpSp>
      <p:sp>
        <p:nvSpPr>
          <p:cNvPr id="83" name="Arrondir un rectangle avec un coin du même côté 33"/>
          <p:cNvSpPr/>
          <p:nvPr/>
        </p:nvSpPr>
        <p:spPr>
          <a:xfrm>
            <a:off x="8387965" y="1513255"/>
            <a:ext cx="2256482" cy="288000"/>
          </a:xfrm>
          <a:prstGeom prst="round2SameRect">
            <a:avLst/>
          </a:prstGeom>
          <a:solidFill>
            <a:srgbClr val="0098C7"/>
          </a:solidFill>
          <a:ln w="3175" cap="flat" cmpd="sng" algn="ctr">
            <a:solidFill>
              <a:srgbClr val="5BA3CA"/>
            </a:solidFill>
            <a:prstDash val="solid"/>
          </a:ln>
          <a:effectLst/>
        </p:spPr>
        <p:txBody>
          <a:bodyPr lIns="36000" rtlCol="0" anchor="ctr"/>
          <a:lstStyle/>
          <a:p>
            <a:pPr>
              <a:defRPr/>
            </a:pPr>
            <a:r>
              <a:rPr lang="en-US" sz="1100" b="1" kern="0" dirty="0">
                <a:solidFill>
                  <a:sysClr val="window" lastClr="FFFFFF"/>
                </a:solidFill>
                <a:latin typeface="+mj-lt"/>
              </a:rPr>
              <a:t>Daily Meeting (15 mn)</a:t>
            </a:r>
          </a:p>
        </p:txBody>
      </p:sp>
      <p:sp>
        <p:nvSpPr>
          <p:cNvPr id="84" name="Arrondir un rectangle avec un coin du même côté 34"/>
          <p:cNvSpPr/>
          <p:nvPr/>
        </p:nvSpPr>
        <p:spPr>
          <a:xfrm>
            <a:off x="8387964" y="1801257"/>
            <a:ext cx="2820604" cy="854572"/>
          </a:xfrm>
          <a:prstGeom prst="round2SameRect">
            <a:avLst>
              <a:gd name="adj1" fmla="val 0"/>
              <a:gd name="adj2" fmla="val 5679"/>
            </a:avLst>
          </a:prstGeom>
          <a:noFill/>
          <a:ln w="3175" cap="flat" cmpd="sng" algn="ctr">
            <a:solidFill>
              <a:srgbClr val="5BA3CA"/>
            </a:solidFill>
            <a:prstDash val="solid"/>
          </a:ln>
          <a:effectLst/>
        </p:spPr>
        <p:txBody>
          <a:bodyPr wrap="square" rtlCol="0" anchor="t">
            <a:spAutoFit/>
          </a:bodyPr>
          <a:lstStyle/>
          <a:p>
            <a:pPr marL="155448" indent="-155448">
              <a:spcAft>
                <a:spcPts val="600"/>
              </a:spcAft>
              <a:buClr>
                <a:schemeClr val="accent5"/>
              </a:buClr>
              <a:buFont typeface="Wingdings" pitchFamily="2" charset="2"/>
              <a:buChar char="§"/>
              <a:defRPr/>
            </a:pPr>
            <a:r>
              <a:rPr lang="en-US" sz="1100" b="1" kern="0" dirty="0">
                <a:solidFill>
                  <a:schemeClr val="tx2">
                    <a:lumMod val="50000"/>
                  </a:schemeClr>
                </a:solidFill>
                <a:latin typeface="+mj-lt"/>
              </a:rPr>
              <a:t>Objective:</a:t>
            </a:r>
            <a:r>
              <a:rPr lang="en-US" sz="1100" kern="0" dirty="0">
                <a:solidFill>
                  <a:schemeClr val="tx2">
                    <a:lumMod val="50000"/>
                  </a:schemeClr>
                </a:solidFill>
                <a:latin typeface="+mj-lt"/>
              </a:rPr>
              <a:t> Share daily the progress of the Sprint</a:t>
            </a:r>
          </a:p>
          <a:p>
            <a:pPr marL="155448" indent="-155448">
              <a:spcAft>
                <a:spcPts val="600"/>
              </a:spcAft>
              <a:buClr>
                <a:schemeClr val="accent5"/>
              </a:buClr>
              <a:buFont typeface="Wingdings" pitchFamily="2" charset="2"/>
              <a:buChar char="§"/>
              <a:defRPr/>
            </a:pPr>
            <a:r>
              <a:rPr lang="en-US" sz="1100" b="1" kern="0" dirty="0">
                <a:solidFill>
                  <a:schemeClr val="tx2">
                    <a:lumMod val="50000"/>
                  </a:schemeClr>
                </a:solidFill>
                <a:latin typeface="+mj-lt"/>
              </a:rPr>
              <a:t>Participants:</a:t>
            </a:r>
            <a:r>
              <a:rPr lang="en-US" sz="1100" kern="0" dirty="0">
                <a:solidFill>
                  <a:schemeClr val="tx2">
                    <a:lumMod val="50000"/>
                  </a:schemeClr>
                </a:solidFill>
                <a:latin typeface="+mj-lt"/>
              </a:rPr>
              <a:t> development team + Product owner</a:t>
            </a:r>
          </a:p>
        </p:txBody>
      </p:sp>
      <p:sp>
        <p:nvSpPr>
          <p:cNvPr id="85" name="Ellipse 45"/>
          <p:cNvSpPr/>
          <p:nvPr/>
        </p:nvSpPr>
        <p:spPr>
          <a:xfrm>
            <a:off x="10612962" y="1549255"/>
            <a:ext cx="199386" cy="216000"/>
          </a:xfrm>
          <a:prstGeom prst="ellipse">
            <a:avLst/>
          </a:prstGeom>
          <a:solidFill>
            <a:srgbClr val="85888B"/>
          </a:solidFill>
          <a:ln w="19050" cap="flat" cmpd="sng" algn="ctr">
            <a:solidFill>
              <a:schemeClr val="bg1"/>
            </a:solidFill>
            <a:prstDash val="solid"/>
          </a:ln>
          <a:effectLst/>
        </p:spPr>
        <p:txBody>
          <a:bodyPr lIns="0" tIns="0" rIns="0" bIns="0" rtlCol="0" anchor="ctr"/>
          <a:lstStyle/>
          <a:p>
            <a:pPr algn="ctr">
              <a:defRPr/>
            </a:pPr>
            <a:r>
              <a:rPr lang="en-US" sz="1000" b="1" kern="0" dirty="0">
                <a:solidFill>
                  <a:srgbClr val="FFFFFF"/>
                </a:solidFill>
                <a:latin typeface="+mj-lt"/>
              </a:rPr>
              <a:t>3</a:t>
            </a:r>
          </a:p>
        </p:txBody>
      </p:sp>
      <p:grpSp>
        <p:nvGrpSpPr>
          <p:cNvPr id="95" name="Groupe 93"/>
          <p:cNvGrpSpPr>
            <a:grpSpLocks noChangeAspect="1"/>
          </p:cNvGrpSpPr>
          <p:nvPr/>
        </p:nvGrpSpPr>
        <p:grpSpPr>
          <a:xfrm>
            <a:off x="10291447" y="1549255"/>
            <a:ext cx="232868" cy="216000"/>
            <a:chOff x="1735138" y="277813"/>
            <a:chExt cx="485775" cy="415925"/>
          </a:xfrm>
        </p:grpSpPr>
        <p:sp>
          <p:nvSpPr>
            <p:cNvPr id="96" name="Freeform 308"/>
            <p:cNvSpPr>
              <a:spLocks/>
            </p:cNvSpPr>
            <p:nvPr/>
          </p:nvSpPr>
          <p:spPr bwMode="auto">
            <a:xfrm>
              <a:off x="1735138" y="287338"/>
              <a:ext cx="279400" cy="406400"/>
            </a:xfrm>
            <a:custGeom>
              <a:avLst/>
              <a:gdLst/>
              <a:ahLst/>
              <a:cxnLst>
                <a:cxn ang="0">
                  <a:pos x="89" y="52"/>
                </a:cxn>
                <a:cxn ang="0">
                  <a:pos x="102" y="52"/>
                </a:cxn>
                <a:cxn ang="0">
                  <a:pos x="176" y="0"/>
                </a:cxn>
                <a:cxn ang="0">
                  <a:pos x="107" y="68"/>
                </a:cxn>
                <a:cxn ang="0">
                  <a:pos x="98" y="136"/>
                </a:cxn>
                <a:cxn ang="0">
                  <a:pos x="118" y="256"/>
                </a:cxn>
                <a:cxn ang="0">
                  <a:pos x="92" y="256"/>
                </a:cxn>
                <a:cxn ang="0">
                  <a:pos x="78" y="149"/>
                </a:cxn>
                <a:cxn ang="0">
                  <a:pos x="54" y="256"/>
                </a:cxn>
                <a:cxn ang="0">
                  <a:pos x="30" y="256"/>
                </a:cxn>
                <a:cxn ang="0">
                  <a:pos x="54" y="138"/>
                </a:cxn>
                <a:cxn ang="0">
                  <a:pos x="54" y="78"/>
                </a:cxn>
                <a:cxn ang="0">
                  <a:pos x="0" y="144"/>
                </a:cxn>
              </a:cxnLst>
              <a:rect l="0" t="0" r="r" b="b"/>
              <a:pathLst>
                <a:path w="176" h="256">
                  <a:moveTo>
                    <a:pt x="89" y="52"/>
                  </a:moveTo>
                  <a:lnTo>
                    <a:pt x="102" y="52"/>
                  </a:lnTo>
                  <a:lnTo>
                    <a:pt x="176" y="0"/>
                  </a:lnTo>
                  <a:lnTo>
                    <a:pt x="107" y="68"/>
                  </a:lnTo>
                  <a:lnTo>
                    <a:pt x="98" y="136"/>
                  </a:lnTo>
                  <a:lnTo>
                    <a:pt x="118" y="256"/>
                  </a:lnTo>
                  <a:lnTo>
                    <a:pt x="92" y="256"/>
                  </a:lnTo>
                  <a:lnTo>
                    <a:pt x="78" y="149"/>
                  </a:lnTo>
                  <a:lnTo>
                    <a:pt x="54" y="256"/>
                  </a:lnTo>
                  <a:lnTo>
                    <a:pt x="30" y="256"/>
                  </a:lnTo>
                  <a:lnTo>
                    <a:pt x="54" y="138"/>
                  </a:lnTo>
                  <a:lnTo>
                    <a:pt x="54" y="78"/>
                  </a:lnTo>
                  <a:lnTo>
                    <a:pt x="0" y="144"/>
                  </a:lnTo>
                </a:path>
              </a:pathLst>
            </a:custGeom>
            <a:noFill/>
            <a:ln w="11113"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97" name="Freeform 309"/>
            <p:cNvSpPr>
              <a:spLocks/>
            </p:cNvSpPr>
            <p:nvPr/>
          </p:nvSpPr>
          <p:spPr bwMode="auto">
            <a:xfrm>
              <a:off x="1771651" y="368300"/>
              <a:ext cx="79375" cy="71438"/>
            </a:xfrm>
            <a:custGeom>
              <a:avLst/>
              <a:gdLst/>
              <a:ahLst/>
              <a:cxnLst>
                <a:cxn ang="0">
                  <a:pos x="0" y="45"/>
                </a:cxn>
                <a:cxn ang="0">
                  <a:pos x="31" y="0"/>
                </a:cxn>
                <a:cxn ang="0">
                  <a:pos x="50" y="0"/>
                </a:cxn>
              </a:cxnLst>
              <a:rect l="0" t="0" r="r" b="b"/>
              <a:pathLst>
                <a:path w="50" h="45">
                  <a:moveTo>
                    <a:pt x="0" y="45"/>
                  </a:moveTo>
                  <a:lnTo>
                    <a:pt x="31" y="0"/>
                  </a:lnTo>
                  <a:lnTo>
                    <a:pt x="50" y="0"/>
                  </a:lnTo>
                </a:path>
              </a:pathLst>
            </a:custGeom>
            <a:noFill/>
            <a:ln w="11113"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98" name="Freeform 310"/>
            <p:cNvSpPr>
              <a:spLocks/>
            </p:cNvSpPr>
            <p:nvPr/>
          </p:nvSpPr>
          <p:spPr bwMode="auto">
            <a:xfrm>
              <a:off x="1836738" y="292100"/>
              <a:ext cx="58738" cy="76200"/>
            </a:xfrm>
            <a:custGeom>
              <a:avLst/>
              <a:gdLst/>
              <a:ahLst/>
              <a:cxnLst>
                <a:cxn ang="0">
                  <a:pos x="9" y="39"/>
                </a:cxn>
                <a:cxn ang="0">
                  <a:pos x="8" y="32"/>
                </a:cxn>
                <a:cxn ang="0">
                  <a:pos x="0" y="17"/>
                </a:cxn>
                <a:cxn ang="0">
                  <a:pos x="15" y="0"/>
                </a:cxn>
                <a:cxn ang="0">
                  <a:pos x="30" y="17"/>
                </a:cxn>
                <a:cxn ang="0">
                  <a:pos x="21" y="32"/>
                </a:cxn>
                <a:cxn ang="0">
                  <a:pos x="21" y="39"/>
                </a:cxn>
              </a:cxnLst>
              <a:rect l="0" t="0" r="r" b="b"/>
              <a:pathLst>
                <a:path w="30" h="39">
                  <a:moveTo>
                    <a:pt x="9" y="39"/>
                  </a:moveTo>
                  <a:cubicBezTo>
                    <a:pt x="8" y="32"/>
                    <a:pt x="8" y="32"/>
                    <a:pt x="8" y="32"/>
                  </a:cubicBezTo>
                  <a:cubicBezTo>
                    <a:pt x="4" y="29"/>
                    <a:pt x="0" y="24"/>
                    <a:pt x="0" y="17"/>
                  </a:cubicBezTo>
                  <a:cubicBezTo>
                    <a:pt x="0" y="7"/>
                    <a:pt x="7" y="0"/>
                    <a:pt x="15" y="0"/>
                  </a:cubicBezTo>
                  <a:cubicBezTo>
                    <a:pt x="23" y="0"/>
                    <a:pt x="30" y="7"/>
                    <a:pt x="30" y="17"/>
                  </a:cubicBezTo>
                  <a:cubicBezTo>
                    <a:pt x="30" y="24"/>
                    <a:pt x="27" y="29"/>
                    <a:pt x="21" y="32"/>
                  </a:cubicBezTo>
                  <a:cubicBezTo>
                    <a:pt x="21" y="39"/>
                    <a:pt x="21" y="39"/>
                    <a:pt x="21" y="39"/>
                  </a:cubicBezTo>
                </a:path>
              </a:pathLst>
            </a:custGeom>
            <a:noFill/>
            <a:ln w="11113"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99" name="Freeform 311"/>
            <p:cNvSpPr>
              <a:spLocks/>
            </p:cNvSpPr>
            <p:nvPr/>
          </p:nvSpPr>
          <p:spPr bwMode="auto">
            <a:xfrm>
              <a:off x="1943101" y="277813"/>
              <a:ext cx="233363" cy="409575"/>
            </a:xfrm>
            <a:custGeom>
              <a:avLst/>
              <a:gdLst/>
              <a:ahLst/>
              <a:cxnLst>
                <a:cxn ang="0">
                  <a:pos x="87" y="52"/>
                </a:cxn>
                <a:cxn ang="0">
                  <a:pos x="74" y="52"/>
                </a:cxn>
                <a:cxn ang="0">
                  <a:pos x="0" y="0"/>
                </a:cxn>
                <a:cxn ang="0">
                  <a:pos x="70" y="69"/>
                </a:cxn>
                <a:cxn ang="0">
                  <a:pos x="80" y="117"/>
                </a:cxn>
                <a:cxn ang="0">
                  <a:pos x="65" y="177"/>
                </a:cxn>
                <a:cxn ang="0">
                  <a:pos x="77" y="178"/>
                </a:cxn>
                <a:cxn ang="0">
                  <a:pos x="92" y="258"/>
                </a:cxn>
                <a:cxn ang="0">
                  <a:pos x="91" y="179"/>
                </a:cxn>
                <a:cxn ang="0">
                  <a:pos x="117" y="181"/>
                </a:cxn>
                <a:cxn ang="0">
                  <a:pos x="147" y="253"/>
                </a:cxn>
                <a:cxn ang="0">
                  <a:pos x="111" y="109"/>
                </a:cxn>
                <a:cxn ang="0">
                  <a:pos x="117" y="76"/>
                </a:cxn>
                <a:cxn ang="0">
                  <a:pos x="132" y="91"/>
                </a:cxn>
              </a:cxnLst>
              <a:rect l="0" t="0" r="r" b="b"/>
              <a:pathLst>
                <a:path w="147" h="258">
                  <a:moveTo>
                    <a:pt x="87" y="52"/>
                  </a:moveTo>
                  <a:lnTo>
                    <a:pt x="74" y="52"/>
                  </a:lnTo>
                  <a:lnTo>
                    <a:pt x="0" y="0"/>
                  </a:lnTo>
                  <a:lnTo>
                    <a:pt x="70" y="69"/>
                  </a:lnTo>
                  <a:lnTo>
                    <a:pt x="80" y="117"/>
                  </a:lnTo>
                  <a:lnTo>
                    <a:pt x="65" y="177"/>
                  </a:lnTo>
                  <a:lnTo>
                    <a:pt x="77" y="178"/>
                  </a:lnTo>
                  <a:lnTo>
                    <a:pt x="92" y="258"/>
                  </a:lnTo>
                  <a:lnTo>
                    <a:pt x="91" y="179"/>
                  </a:lnTo>
                  <a:lnTo>
                    <a:pt x="117" y="181"/>
                  </a:lnTo>
                  <a:lnTo>
                    <a:pt x="147" y="253"/>
                  </a:lnTo>
                  <a:lnTo>
                    <a:pt x="111" y="109"/>
                  </a:lnTo>
                  <a:lnTo>
                    <a:pt x="117" y="76"/>
                  </a:lnTo>
                  <a:lnTo>
                    <a:pt x="132" y="91"/>
                  </a:lnTo>
                </a:path>
              </a:pathLst>
            </a:custGeom>
            <a:noFill/>
            <a:ln w="11113"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100" name="Freeform 312"/>
            <p:cNvSpPr>
              <a:spLocks/>
            </p:cNvSpPr>
            <p:nvPr/>
          </p:nvSpPr>
          <p:spPr bwMode="auto">
            <a:xfrm>
              <a:off x="2106613" y="361950"/>
              <a:ext cx="114300" cy="127000"/>
            </a:xfrm>
            <a:custGeom>
              <a:avLst/>
              <a:gdLst/>
              <a:ahLst/>
              <a:cxnLst>
                <a:cxn ang="0">
                  <a:pos x="72" y="80"/>
                </a:cxn>
                <a:cxn ang="0">
                  <a:pos x="11" y="0"/>
                </a:cxn>
                <a:cxn ang="0">
                  <a:pos x="0" y="0"/>
                </a:cxn>
              </a:cxnLst>
              <a:rect l="0" t="0" r="r" b="b"/>
              <a:pathLst>
                <a:path w="72" h="80">
                  <a:moveTo>
                    <a:pt x="72" y="80"/>
                  </a:moveTo>
                  <a:lnTo>
                    <a:pt x="11" y="0"/>
                  </a:lnTo>
                  <a:lnTo>
                    <a:pt x="0" y="0"/>
                  </a:lnTo>
                </a:path>
              </a:pathLst>
            </a:custGeom>
            <a:noFill/>
            <a:ln w="11113"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
          <p:nvSpPr>
            <p:cNvPr id="101" name="Freeform 313"/>
            <p:cNvSpPr>
              <a:spLocks/>
            </p:cNvSpPr>
            <p:nvPr/>
          </p:nvSpPr>
          <p:spPr bwMode="auto">
            <a:xfrm>
              <a:off x="2070101" y="290513"/>
              <a:ext cx="49213" cy="71438"/>
            </a:xfrm>
            <a:custGeom>
              <a:avLst/>
              <a:gdLst/>
              <a:ahLst/>
              <a:cxnLst>
                <a:cxn ang="0">
                  <a:pos x="18" y="37"/>
                </a:cxn>
                <a:cxn ang="0">
                  <a:pos x="19" y="30"/>
                </a:cxn>
                <a:cxn ang="0">
                  <a:pos x="26" y="15"/>
                </a:cxn>
                <a:cxn ang="0">
                  <a:pos x="13" y="0"/>
                </a:cxn>
                <a:cxn ang="0">
                  <a:pos x="0" y="15"/>
                </a:cxn>
                <a:cxn ang="0">
                  <a:pos x="7" y="30"/>
                </a:cxn>
                <a:cxn ang="0">
                  <a:pos x="7" y="36"/>
                </a:cxn>
              </a:cxnLst>
              <a:rect l="0" t="0" r="r" b="b"/>
              <a:pathLst>
                <a:path w="26" h="37">
                  <a:moveTo>
                    <a:pt x="18" y="37"/>
                  </a:moveTo>
                  <a:cubicBezTo>
                    <a:pt x="19" y="30"/>
                    <a:pt x="19" y="30"/>
                    <a:pt x="19" y="30"/>
                  </a:cubicBezTo>
                  <a:cubicBezTo>
                    <a:pt x="23" y="27"/>
                    <a:pt x="26" y="22"/>
                    <a:pt x="26" y="15"/>
                  </a:cubicBezTo>
                  <a:cubicBezTo>
                    <a:pt x="26" y="7"/>
                    <a:pt x="21" y="0"/>
                    <a:pt x="13" y="0"/>
                  </a:cubicBezTo>
                  <a:cubicBezTo>
                    <a:pt x="6" y="0"/>
                    <a:pt x="0" y="7"/>
                    <a:pt x="0" y="15"/>
                  </a:cubicBezTo>
                  <a:cubicBezTo>
                    <a:pt x="0" y="22"/>
                    <a:pt x="3" y="27"/>
                    <a:pt x="7" y="30"/>
                  </a:cubicBezTo>
                  <a:cubicBezTo>
                    <a:pt x="7" y="36"/>
                    <a:pt x="7" y="36"/>
                    <a:pt x="7" y="36"/>
                  </a:cubicBezTo>
                </a:path>
              </a:pathLst>
            </a:custGeom>
            <a:noFill/>
            <a:ln w="11113"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grpSp>
      <p:sp>
        <p:nvSpPr>
          <p:cNvPr id="102" name="Arrondir un rectangle avec un coin du même côté 33"/>
          <p:cNvSpPr/>
          <p:nvPr/>
        </p:nvSpPr>
        <p:spPr>
          <a:xfrm>
            <a:off x="8379950" y="3020007"/>
            <a:ext cx="2258016" cy="288000"/>
          </a:xfrm>
          <a:prstGeom prst="round2SameRect">
            <a:avLst/>
          </a:prstGeom>
          <a:solidFill>
            <a:srgbClr val="0098C7"/>
          </a:solidFill>
          <a:ln w="3175" cap="flat" cmpd="sng" algn="ctr">
            <a:solidFill>
              <a:srgbClr val="5BA3CA"/>
            </a:solidFill>
            <a:prstDash val="solid"/>
          </a:ln>
          <a:effectLst/>
        </p:spPr>
        <p:txBody>
          <a:bodyPr lIns="36000" rtlCol="0" anchor="ctr"/>
          <a:lstStyle/>
          <a:p>
            <a:pPr>
              <a:defRPr/>
            </a:pPr>
            <a:r>
              <a:rPr lang="en-US" sz="1100" b="1" kern="0" dirty="0">
                <a:solidFill>
                  <a:sysClr val="window" lastClr="FFFFFF"/>
                </a:solidFill>
                <a:latin typeface="+mj-lt"/>
              </a:rPr>
              <a:t>Sprint Review (2 h)</a:t>
            </a:r>
          </a:p>
        </p:txBody>
      </p:sp>
      <p:sp>
        <p:nvSpPr>
          <p:cNvPr id="103" name="Arrondir un rectangle avec un coin du même côté 34"/>
          <p:cNvSpPr/>
          <p:nvPr/>
        </p:nvSpPr>
        <p:spPr>
          <a:xfrm>
            <a:off x="8386047" y="3308008"/>
            <a:ext cx="2822521" cy="1196400"/>
          </a:xfrm>
          <a:prstGeom prst="round2SameRect">
            <a:avLst>
              <a:gd name="adj1" fmla="val 0"/>
              <a:gd name="adj2" fmla="val 5679"/>
            </a:avLst>
          </a:prstGeom>
          <a:noFill/>
          <a:ln w="3175" cap="flat" cmpd="sng" algn="ctr">
            <a:solidFill>
              <a:srgbClr val="5BA3CA"/>
            </a:solidFill>
            <a:prstDash val="solid"/>
          </a:ln>
          <a:effectLst/>
        </p:spPr>
        <p:txBody>
          <a:bodyPr wrap="square" rtlCol="0" anchor="t">
            <a:spAutoFit/>
          </a:bodyPr>
          <a:lstStyle/>
          <a:p>
            <a:pPr marL="155448" indent="-155448">
              <a:spcAft>
                <a:spcPts val="600"/>
              </a:spcAft>
              <a:buClr>
                <a:schemeClr val="accent5"/>
              </a:buClr>
              <a:buFont typeface="Wingdings" pitchFamily="2" charset="2"/>
              <a:buChar char="§"/>
              <a:defRPr/>
            </a:pPr>
            <a:r>
              <a:rPr lang="en-US" sz="1100" b="1" kern="0" dirty="0">
                <a:solidFill>
                  <a:schemeClr val="tx2">
                    <a:lumMod val="50000"/>
                  </a:schemeClr>
                </a:solidFill>
                <a:latin typeface="+mj-lt"/>
              </a:rPr>
              <a:t>Objective:</a:t>
            </a:r>
            <a:r>
              <a:rPr lang="en-US" sz="1100" kern="0" dirty="0">
                <a:solidFill>
                  <a:schemeClr val="tx2">
                    <a:lumMod val="50000"/>
                  </a:schemeClr>
                </a:solidFill>
                <a:latin typeface="+mj-lt"/>
              </a:rPr>
              <a:t> Development team show what has been delivered in the Sprint</a:t>
            </a:r>
          </a:p>
          <a:p>
            <a:pPr marL="155448" indent="-155448">
              <a:spcAft>
                <a:spcPts val="600"/>
              </a:spcAft>
              <a:buClr>
                <a:schemeClr val="accent5"/>
              </a:buClr>
              <a:buFont typeface="Wingdings" pitchFamily="2" charset="2"/>
              <a:buChar char="§"/>
              <a:defRPr/>
            </a:pPr>
            <a:r>
              <a:rPr lang="en-US" sz="1100" b="1" kern="0" dirty="0">
                <a:solidFill>
                  <a:schemeClr val="tx2">
                    <a:lumMod val="50000"/>
                  </a:schemeClr>
                </a:solidFill>
                <a:latin typeface="+mj-lt"/>
              </a:rPr>
              <a:t>Participants:</a:t>
            </a:r>
            <a:r>
              <a:rPr lang="en-US" sz="1100" kern="0" dirty="0">
                <a:solidFill>
                  <a:schemeClr val="tx2">
                    <a:lumMod val="50000"/>
                  </a:schemeClr>
                </a:solidFill>
                <a:latin typeface="+mj-lt"/>
              </a:rPr>
              <a:t> Product Owner + Development team + diverse business users</a:t>
            </a:r>
          </a:p>
        </p:txBody>
      </p:sp>
      <p:sp>
        <p:nvSpPr>
          <p:cNvPr id="104" name="Ellipse 45"/>
          <p:cNvSpPr/>
          <p:nvPr/>
        </p:nvSpPr>
        <p:spPr>
          <a:xfrm>
            <a:off x="10612962" y="3056007"/>
            <a:ext cx="199386" cy="216000"/>
          </a:xfrm>
          <a:prstGeom prst="ellipse">
            <a:avLst/>
          </a:prstGeom>
          <a:solidFill>
            <a:srgbClr val="85888B"/>
          </a:solidFill>
          <a:ln w="19050" cap="flat" cmpd="sng" algn="ctr">
            <a:solidFill>
              <a:schemeClr val="bg1"/>
            </a:solidFill>
            <a:prstDash val="solid"/>
          </a:ln>
          <a:effectLst/>
        </p:spPr>
        <p:txBody>
          <a:bodyPr lIns="0" tIns="0" rIns="0" bIns="0" rtlCol="0" anchor="ctr"/>
          <a:lstStyle/>
          <a:p>
            <a:pPr algn="ctr">
              <a:defRPr/>
            </a:pPr>
            <a:r>
              <a:rPr lang="en-US" sz="1000" b="1" kern="0" dirty="0">
                <a:solidFill>
                  <a:srgbClr val="FFFFFF"/>
                </a:solidFill>
                <a:latin typeface="+mj-lt"/>
              </a:rPr>
              <a:t>4</a:t>
            </a:r>
          </a:p>
        </p:txBody>
      </p:sp>
      <p:sp>
        <p:nvSpPr>
          <p:cNvPr id="113" name="Arrondir un rectangle avec un coin du même côté 34"/>
          <p:cNvSpPr/>
          <p:nvPr/>
        </p:nvSpPr>
        <p:spPr>
          <a:xfrm>
            <a:off x="8387964" y="5069939"/>
            <a:ext cx="2820604" cy="1196400"/>
          </a:xfrm>
          <a:prstGeom prst="round2SameRect">
            <a:avLst>
              <a:gd name="adj1" fmla="val 0"/>
              <a:gd name="adj2" fmla="val 5679"/>
            </a:avLst>
          </a:prstGeom>
          <a:noFill/>
          <a:ln w="3175" cap="flat" cmpd="sng" algn="ctr">
            <a:solidFill>
              <a:srgbClr val="5BA3CA"/>
            </a:solidFill>
            <a:prstDash val="solid"/>
          </a:ln>
          <a:effectLst/>
        </p:spPr>
        <p:txBody>
          <a:bodyPr wrap="square" rtlCol="0" anchor="t">
            <a:spAutoFit/>
          </a:bodyPr>
          <a:lstStyle/>
          <a:p>
            <a:pPr marL="155448" indent="-155448">
              <a:spcAft>
                <a:spcPts val="600"/>
              </a:spcAft>
              <a:buClr>
                <a:schemeClr val="accent5"/>
              </a:buClr>
              <a:buFont typeface="Wingdings" pitchFamily="2" charset="2"/>
              <a:buChar char="§"/>
              <a:defRPr/>
            </a:pPr>
            <a:r>
              <a:rPr lang="en-US" sz="1100" b="1" kern="0" dirty="0">
                <a:solidFill>
                  <a:schemeClr val="tx2">
                    <a:lumMod val="50000"/>
                  </a:schemeClr>
                </a:solidFill>
                <a:latin typeface="+mj-lt"/>
              </a:rPr>
              <a:t>Objective:</a:t>
            </a:r>
            <a:r>
              <a:rPr lang="en-US" sz="1100" kern="0" dirty="0">
                <a:solidFill>
                  <a:schemeClr val="tx2">
                    <a:lumMod val="50000"/>
                  </a:schemeClr>
                </a:solidFill>
                <a:latin typeface="+mj-lt"/>
              </a:rPr>
              <a:t> Feedback on the process, point out the possible improvements, build an action plan to improve</a:t>
            </a:r>
          </a:p>
          <a:p>
            <a:pPr marL="155448" indent="-155448">
              <a:spcAft>
                <a:spcPts val="600"/>
              </a:spcAft>
              <a:buClr>
                <a:schemeClr val="accent5"/>
              </a:buClr>
              <a:buFont typeface="Wingdings" pitchFamily="2" charset="2"/>
              <a:buChar char="§"/>
              <a:defRPr/>
            </a:pPr>
            <a:r>
              <a:rPr lang="en-US" sz="1100" b="1" kern="0" dirty="0">
                <a:solidFill>
                  <a:schemeClr val="tx2">
                    <a:lumMod val="50000"/>
                  </a:schemeClr>
                </a:solidFill>
                <a:latin typeface="+mj-lt"/>
              </a:rPr>
              <a:t>Participants:</a:t>
            </a:r>
            <a:r>
              <a:rPr lang="en-US" sz="1100" kern="0" dirty="0">
                <a:solidFill>
                  <a:schemeClr val="tx2">
                    <a:lumMod val="50000"/>
                  </a:schemeClr>
                </a:solidFill>
                <a:latin typeface="+mj-lt"/>
              </a:rPr>
              <a:t> Product Owner + development team + Agile Coach</a:t>
            </a:r>
          </a:p>
        </p:txBody>
      </p:sp>
      <p:sp>
        <p:nvSpPr>
          <p:cNvPr id="114" name="Ellipse 45"/>
          <p:cNvSpPr/>
          <p:nvPr/>
        </p:nvSpPr>
        <p:spPr>
          <a:xfrm>
            <a:off x="10704512" y="4797152"/>
            <a:ext cx="225649" cy="216000"/>
          </a:xfrm>
          <a:prstGeom prst="ellipse">
            <a:avLst/>
          </a:prstGeom>
          <a:solidFill>
            <a:srgbClr val="85888B"/>
          </a:solidFill>
          <a:ln w="19050" cap="flat" cmpd="sng" algn="ctr">
            <a:solidFill>
              <a:schemeClr val="bg1"/>
            </a:solidFill>
            <a:prstDash val="solid"/>
          </a:ln>
          <a:effectLst/>
        </p:spPr>
        <p:txBody>
          <a:bodyPr lIns="0" tIns="0" rIns="0" bIns="0" rtlCol="0" anchor="ctr"/>
          <a:lstStyle/>
          <a:p>
            <a:pPr algn="ctr">
              <a:defRPr/>
            </a:pPr>
            <a:r>
              <a:rPr lang="en-US" sz="1000" b="1" kern="0" dirty="0">
                <a:solidFill>
                  <a:srgbClr val="FFFFFF"/>
                </a:solidFill>
                <a:latin typeface="+mj-lt"/>
              </a:rPr>
              <a:t>5</a:t>
            </a:r>
          </a:p>
        </p:txBody>
      </p:sp>
      <p:sp>
        <p:nvSpPr>
          <p:cNvPr id="122" name="Freeform 760"/>
          <p:cNvSpPr>
            <a:spLocks noChangeAspect="1"/>
          </p:cNvSpPr>
          <p:nvPr/>
        </p:nvSpPr>
        <p:spPr bwMode="auto">
          <a:xfrm>
            <a:off x="10197696" y="3056007"/>
            <a:ext cx="386885" cy="216000"/>
          </a:xfrm>
          <a:custGeom>
            <a:avLst/>
            <a:gdLst/>
            <a:ahLst/>
            <a:cxnLst>
              <a:cxn ang="0">
                <a:pos x="107" y="20"/>
              </a:cxn>
              <a:cxn ang="0">
                <a:pos x="0" y="20"/>
              </a:cxn>
              <a:cxn ang="0">
                <a:pos x="0" y="128"/>
              </a:cxn>
              <a:cxn ang="0">
                <a:pos x="107" y="128"/>
              </a:cxn>
              <a:cxn ang="0">
                <a:pos x="107" y="69"/>
              </a:cxn>
              <a:cxn ang="0">
                <a:pos x="206" y="0"/>
              </a:cxn>
              <a:cxn ang="0">
                <a:pos x="57" y="79"/>
              </a:cxn>
              <a:cxn ang="0">
                <a:pos x="28" y="39"/>
              </a:cxn>
              <a:cxn ang="0">
                <a:pos x="18" y="69"/>
              </a:cxn>
              <a:cxn ang="0">
                <a:pos x="48" y="108"/>
              </a:cxn>
              <a:cxn ang="0">
                <a:pos x="67" y="108"/>
              </a:cxn>
              <a:cxn ang="0">
                <a:pos x="92" y="83"/>
              </a:cxn>
            </a:cxnLst>
            <a:rect l="0" t="0" r="r" b="b"/>
            <a:pathLst>
              <a:path w="206" h="128">
                <a:moveTo>
                  <a:pt x="107" y="20"/>
                </a:moveTo>
                <a:cubicBezTo>
                  <a:pt x="0" y="20"/>
                  <a:pt x="0" y="20"/>
                  <a:pt x="0" y="20"/>
                </a:cubicBezTo>
                <a:cubicBezTo>
                  <a:pt x="0" y="56"/>
                  <a:pt x="0" y="92"/>
                  <a:pt x="0" y="128"/>
                </a:cubicBezTo>
                <a:cubicBezTo>
                  <a:pt x="107" y="128"/>
                  <a:pt x="107" y="128"/>
                  <a:pt x="107" y="128"/>
                </a:cubicBezTo>
                <a:cubicBezTo>
                  <a:pt x="107" y="69"/>
                  <a:pt x="107" y="69"/>
                  <a:pt x="107" y="69"/>
                </a:cubicBezTo>
                <a:cubicBezTo>
                  <a:pt x="143" y="30"/>
                  <a:pt x="165" y="19"/>
                  <a:pt x="206" y="0"/>
                </a:cubicBezTo>
                <a:cubicBezTo>
                  <a:pt x="123" y="22"/>
                  <a:pt x="85" y="52"/>
                  <a:pt x="57" y="79"/>
                </a:cubicBezTo>
                <a:cubicBezTo>
                  <a:pt x="52" y="62"/>
                  <a:pt x="45" y="54"/>
                  <a:pt x="28" y="39"/>
                </a:cubicBezTo>
                <a:cubicBezTo>
                  <a:pt x="18" y="69"/>
                  <a:pt x="18" y="69"/>
                  <a:pt x="18" y="69"/>
                </a:cubicBezTo>
                <a:cubicBezTo>
                  <a:pt x="34" y="81"/>
                  <a:pt x="41" y="90"/>
                  <a:pt x="48" y="108"/>
                </a:cubicBezTo>
                <a:cubicBezTo>
                  <a:pt x="67" y="108"/>
                  <a:pt x="67" y="108"/>
                  <a:pt x="67" y="108"/>
                </a:cubicBezTo>
                <a:cubicBezTo>
                  <a:pt x="75" y="99"/>
                  <a:pt x="78" y="94"/>
                  <a:pt x="92" y="83"/>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ndParaRPr>
          </a:p>
        </p:txBody>
      </p:sp>
    </p:spTree>
    <p:extLst>
      <p:ext uri="{BB962C8B-B14F-4D97-AF65-F5344CB8AC3E}">
        <p14:creationId xmlns:p14="http://schemas.microsoft.com/office/powerpoint/2010/main" val="150069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988" y="390064"/>
            <a:ext cx="11016604" cy="863600"/>
          </a:xfrm>
        </p:spPr>
        <p:txBody>
          <a:bodyPr/>
          <a:lstStyle/>
          <a:p>
            <a:r>
              <a:rPr lang="en-US" dirty="0"/>
              <a:t>Invoicing systems</a:t>
            </a:r>
            <a:br>
              <a:rPr lang="en-US" dirty="0"/>
            </a:br>
            <a:r>
              <a:rPr lang="en-US" sz="1800" i="1" dirty="0"/>
              <a:t>Current-state process</a:t>
            </a:r>
          </a:p>
        </p:txBody>
      </p:sp>
      <p:sp>
        <p:nvSpPr>
          <p:cNvPr id="54" name="AutoShape 8" descr="https://d30y9cdsu7xlg0.cloudfront.net/png/66932-200.png"/>
          <p:cNvSpPr>
            <a:spLocks noChangeAspect="1" noChangeArrowheads="1"/>
          </p:cNvSpPr>
          <p:nvPr/>
        </p:nvSpPr>
        <p:spPr bwMode="auto">
          <a:xfrm>
            <a:off x="1298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 name="AutoShape 2" descr="https://d30y9cdsu7xlg0.cloudfront.net/png/289085-200.png"/>
          <p:cNvSpPr>
            <a:spLocks noChangeAspect="1" noChangeArrowheads="1"/>
          </p:cNvSpPr>
          <p:nvPr/>
        </p:nvSpPr>
        <p:spPr bwMode="auto">
          <a:xfrm>
            <a:off x="1450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02" name="Rectangle 101"/>
          <p:cNvSpPr/>
          <p:nvPr/>
        </p:nvSpPr>
        <p:spPr>
          <a:xfrm>
            <a:off x="1738515" y="4797152"/>
            <a:ext cx="3635325" cy="507831"/>
          </a:xfrm>
          <a:prstGeom prst="rect">
            <a:avLst/>
          </a:prstGeom>
        </p:spPr>
        <p:txBody>
          <a:bodyPr wrap="square">
            <a:spAutoFit/>
          </a:bodyPr>
          <a:lstStyle/>
          <a:p>
            <a:r>
              <a:rPr lang="en-US" sz="900" dirty="0"/>
              <a:t>After service has been requested, invoice request raised on a third party workflow tool like BMC and forwarded for approval from counterparty/SR if required</a:t>
            </a:r>
          </a:p>
        </p:txBody>
      </p:sp>
      <p:cxnSp>
        <p:nvCxnSpPr>
          <p:cNvPr id="107" name="Straight Connector 106"/>
          <p:cNvCxnSpPr>
            <a:cxnSpLocks/>
          </p:cNvCxnSpPr>
          <p:nvPr/>
        </p:nvCxnSpPr>
        <p:spPr>
          <a:xfrm>
            <a:off x="623392" y="4653136"/>
            <a:ext cx="11089232" cy="0"/>
          </a:xfrm>
          <a:prstGeom prst="line">
            <a:avLst/>
          </a:prstGeom>
          <a:ln w="28575">
            <a:solidFill>
              <a:srgbClr val="01A9D6"/>
            </a:solidFill>
            <a:prstDash val="sysDot"/>
          </a:ln>
        </p:spPr>
        <p:style>
          <a:lnRef idx="1">
            <a:schemeClr val="accent1"/>
          </a:lnRef>
          <a:fillRef idx="0">
            <a:schemeClr val="accent1"/>
          </a:fillRef>
          <a:effectRef idx="0">
            <a:schemeClr val="accent1"/>
          </a:effectRef>
          <a:fontRef idx="minor">
            <a:schemeClr val="tx1"/>
          </a:fontRef>
        </p:style>
      </p:cxnSp>
      <p:sp>
        <p:nvSpPr>
          <p:cNvPr id="297" name="Oval 296"/>
          <p:cNvSpPr/>
          <p:nvPr/>
        </p:nvSpPr>
        <p:spPr>
          <a:xfrm>
            <a:off x="1536952" y="4852847"/>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2</a:t>
            </a:r>
          </a:p>
        </p:txBody>
      </p:sp>
      <p:sp>
        <p:nvSpPr>
          <p:cNvPr id="298" name="Oval 297"/>
          <p:cNvSpPr/>
          <p:nvPr/>
        </p:nvSpPr>
        <p:spPr>
          <a:xfrm>
            <a:off x="1536952" y="5331806"/>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4</a:t>
            </a:r>
          </a:p>
        </p:txBody>
      </p:sp>
      <p:sp>
        <p:nvSpPr>
          <p:cNvPr id="299" name="Oval 298"/>
          <p:cNvSpPr/>
          <p:nvPr/>
        </p:nvSpPr>
        <p:spPr>
          <a:xfrm>
            <a:off x="6084206" y="5478533"/>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7</a:t>
            </a:r>
          </a:p>
        </p:txBody>
      </p:sp>
      <p:sp>
        <p:nvSpPr>
          <p:cNvPr id="301" name="Oval 300"/>
          <p:cNvSpPr/>
          <p:nvPr/>
        </p:nvSpPr>
        <p:spPr>
          <a:xfrm>
            <a:off x="1536952" y="5641680"/>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5</a:t>
            </a:r>
          </a:p>
        </p:txBody>
      </p:sp>
      <p:cxnSp>
        <p:nvCxnSpPr>
          <p:cNvPr id="78" name="Straight Arrow Connector 77">
            <a:extLst>
              <a:ext uri="{FF2B5EF4-FFF2-40B4-BE49-F238E27FC236}">
                <a16:creationId xmlns="" xmlns:a16="http://schemas.microsoft.com/office/drawing/2014/main" id="{2BC0EBAF-83D2-4D3A-98C5-FB45C8FCE549}"/>
              </a:ext>
            </a:extLst>
          </p:cNvPr>
          <p:cNvCxnSpPr>
            <a:cxnSpLocks/>
          </p:cNvCxnSpPr>
          <p:nvPr/>
        </p:nvCxnSpPr>
        <p:spPr>
          <a:xfrm flipH="1" flipV="1">
            <a:off x="1508782" y="2400292"/>
            <a:ext cx="1" cy="1365251"/>
          </a:xfrm>
          <a:prstGeom prst="straightConnector1">
            <a:avLst/>
          </a:prstGeom>
          <a:ln w="28575">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 xmlns:a16="http://schemas.microsoft.com/office/drawing/2014/main" id="{22C75E24-3356-45AC-8C85-A7F16E5A0943}"/>
              </a:ext>
            </a:extLst>
          </p:cNvPr>
          <p:cNvCxnSpPr>
            <a:cxnSpLocks/>
          </p:cNvCxnSpPr>
          <p:nvPr/>
        </p:nvCxnSpPr>
        <p:spPr>
          <a:xfrm flipH="1" flipV="1">
            <a:off x="1977478" y="1826729"/>
            <a:ext cx="1670250" cy="12545"/>
          </a:xfrm>
          <a:prstGeom prst="straightConnector1">
            <a:avLst/>
          </a:prstGeom>
          <a:ln w="28575">
            <a:solidFill>
              <a:schemeClr val="tx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F177CA25-4C00-4180-9551-4251C15A448A}"/>
              </a:ext>
            </a:extLst>
          </p:cNvPr>
          <p:cNvCxnSpPr>
            <a:cxnSpLocks/>
          </p:cNvCxnSpPr>
          <p:nvPr/>
        </p:nvCxnSpPr>
        <p:spPr>
          <a:xfrm>
            <a:off x="6490814" y="3986613"/>
            <a:ext cx="1491263" cy="14333"/>
          </a:xfrm>
          <a:prstGeom prst="straightConnector1">
            <a:avLst/>
          </a:prstGeom>
          <a:ln w="28575">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 xmlns:a16="http://schemas.microsoft.com/office/drawing/2014/main" id="{96429173-B0E8-4E4E-933F-F4380B0EEE98}"/>
              </a:ext>
            </a:extLst>
          </p:cNvPr>
          <p:cNvGrpSpPr/>
          <p:nvPr/>
        </p:nvGrpSpPr>
        <p:grpSpPr>
          <a:xfrm>
            <a:off x="1020388" y="3827228"/>
            <a:ext cx="994607" cy="795366"/>
            <a:chOff x="1038208" y="3893276"/>
            <a:chExt cx="994607" cy="795366"/>
          </a:xfrm>
        </p:grpSpPr>
        <p:pic>
          <p:nvPicPr>
            <p:cNvPr id="64" name="Picture 6" descr="Image associée">
              <a:extLst>
                <a:ext uri="{FF2B5EF4-FFF2-40B4-BE49-F238E27FC236}">
                  <a16:creationId xmlns="" xmlns:a16="http://schemas.microsoft.com/office/drawing/2014/main" id="{8BEC96B9-1E25-4640-A7D3-E52216F40870}"/>
                </a:ext>
              </a:extLst>
            </p:cNvPr>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1271464" y="3893276"/>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 xmlns:a16="http://schemas.microsoft.com/office/drawing/2014/main" id="{6C5EDCE0-7F43-4A1B-8DBF-429E25B6C2EF}"/>
                </a:ext>
              </a:extLst>
            </p:cNvPr>
            <p:cNvSpPr txBox="1"/>
            <p:nvPr/>
          </p:nvSpPr>
          <p:spPr>
            <a:xfrm>
              <a:off x="1038208" y="4427032"/>
              <a:ext cx="994607" cy="261610"/>
            </a:xfrm>
            <a:prstGeom prst="rect">
              <a:avLst/>
            </a:prstGeom>
            <a:noFill/>
          </p:spPr>
          <p:txBody>
            <a:bodyPr wrap="square" rtlCol="0">
              <a:spAutoFit/>
            </a:bodyPr>
            <a:lstStyle/>
            <a:p>
              <a:pPr algn="ctr"/>
              <a:r>
                <a:rPr lang="en-US" sz="1100" b="1" dirty="0">
                  <a:solidFill>
                    <a:schemeClr val="tx2">
                      <a:lumMod val="50000"/>
                    </a:schemeClr>
                  </a:solidFill>
                </a:rPr>
                <a:t>SR</a:t>
              </a:r>
            </a:p>
          </p:txBody>
        </p:sp>
      </p:grpSp>
      <p:sp>
        <p:nvSpPr>
          <p:cNvPr id="108" name="Oval 107">
            <a:extLst>
              <a:ext uri="{FF2B5EF4-FFF2-40B4-BE49-F238E27FC236}">
                <a16:creationId xmlns="" xmlns:a16="http://schemas.microsoft.com/office/drawing/2014/main" id="{EE780280-809D-49BF-9D85-23ED9721DACD}"/>
              </a:ext>
            </a:extLst>
          </p:cNvPr>
          <p:cNvSpPr/>
          <p:nvPr/>
        </p:nvSpPr>
        <p:spPr>
          <a:xfrm>
            <a:off x="2041776" y="1566429"/>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2</a:t>
            </a:r>
          </a:p>
        </p:txBody>
      </p:sp>
      <p:sp>
        <p:nvSpPr>
          <p:cNvPr id="109" name="Oval 108">
            <a:extLst>
              <a:ext uri="{FF2B5EF4-FFF2-40B4-BE49-F238E27FC236}">
                <a16:creationId xmlns="" xmlns:a16="http://schemas.microsoft.com/office/drawing/2014/main" id="{E7BC41A0-50CB-4624-82A2-64EC0628301E}"/>
              </a:ext>
            </a:extLst>
          </p:cNvPr>
          <p:cNvSpPr/>
          <p:nvPr/>
        </p:nvSpPr>
        <p:spPr>
          <a:xfrm>
            <a:off x="1589030" y="2646493"/>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1</a:t>
            </a:r>
          </a:p>
        </p:txBody>
      </p:sp>
      <p:sp>
        <p:nvSpPr>
          <p:cNvPr id="110" name="Oval 109">
            <a:extLst>
              <a:ext uri="{FF2B5EF4-FFF2-40B4-BE49-F238E27FC236}">
                <a16:creationId xmlns="" xmlns:a16="http://schemas.microsoft.com/office/drawing/2014/main" id="{05B7722A-19AB-4BEC-AC5F-5527345D355F}"/>
              </a:ext>
            </a:extLst>
          </p:cNvPr>
          <p:cNvSpPr/>
          <p:nvPr/>
        </p:nvSpPr>
        <p:spPr>
          <a:xfrm>
            <a:off x="4141242" y="2646492"/>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3</a:t>
            </a:r>
          </a:p>
        </p:txBody>
      </p:sp>
      <p:sp>
        <p:nvSpPr>
          <p:cNvPr id="111" name="Oval 110">
            <a:extLst>
              <a:ext uri="{FF2B5EF4-FFF2-40B4-BE49-F238E27FC236}">
                <a16:creationId xmlns="" xmlns:a16="http://schemas.microsoft.com/office/drawing/2014/main" id="{F98EC0F2-83AC-45A4-A8EE-45375B7A9541}"/>
              </a:ext>
            </a:extLst>
          </p:cNvPr>
          <p:cNvSpPr/>
          <p:nvPr/>
        </p:nvSpPr>
        <p:spPr>
          <a:xfrm>
            <a:off x="4511824" y="3717700"/>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4</a:t>
            </a:r>
          </a:p>
        </p:txBody>
      </p:sp>
      <p:sp>
        <p:nvSpPr>
          <p:cNvPr id="112" name="Oval 111">
            <a:extLst>
              <a:ext uri="{FF2B5EF4-FFF2-40B4-BE49-F238E27FC236}">
                <a16:creationId xmlns="" xmlns:a16="http://schemas.microsoft.com/office/drawing/2014/main" id="{7FCE733A-D6C9-415C-99D8-A25A7DAD3AF5}"/>
              </a:ext>
            </a:extLst>
          </p:cNvPr>
          <p:cNvSpPr/>
          <p:nvPr/>
        </p:nvSpPr>
        <p:spPr>
          <a:xfrm>
            <a:off x="6209507" y="2625082"/>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5</a:t>
            </a:r>
          </a:p>
        </p:txBody>
      </p:sp>
      <p:sp>
        <p:nvSpPr>
          <p:cNvPr id="116" name="TextBox 115">
            <a:extLst>
              <a:ext uri="{FF2B5EF4-FFF2-40B4-BE49-F238E27FC236}">
                <a16:creationId xmlns="" xmlns:a16="http://schemas.microsoft.com/office/drawing/2014/main" id="{4E2C873C-FAC5-45D1-A243-94808368E862}"/>
              </a:ext>
            </a:extLst>
          </p:cNvPr>
          <p:cNvSpPr txBox="1"/>
          <p:nvPr/>
        </p:nvSpPr>
        <p:spPr>
          <a:xfrm>
            <a:off x="1507930" y="2881788"/>
            <a:ext cx="938446" cy="369332"/>
          </a:xfrm>
          <a:prstGeom prst="rect">
            <a:avLst/>
          </a:prstGeom>
          <a:noFill/>
        </p:spPr>
        <p:txBody>
          <a:bodyPr wrap="square" rtlCol="0">
            <a:spAutoFit/>
          </a:bodyPr>
          <a:lstStyle/>
          <a:p>
            <a:r>
              <a:rPr lang="en-US" sz="900" dirty="0">
                <a:solidFill>
                  <a:schemeClr val="tx2">
                    <a:lumMod val="50000"/>
                  </a:schemeClr>
                </a:solidFill>
              </a:rPr>
              <a:t>Service requested</a:t>
            </a:r>
          </a:p>
        </p:txBody>
      </p:sp>
      <p:sp>
        <p:nvSpPr>
          <p:cNvPr id="127" name="Oval 126">
            <a:extLst>
              <a:ext uri="{FF2B5EF4-FFF2-40B4-BE49-F238E27FC236}">
                <a16:creationId xmlns="" xmlns:a16="http://schemas.microsoft.com/office/drawing/2014/main" id="{C37A3F69-1A7B-4367-AD33-0DDFFB1D56C9}"/>
              </a:ext>
            </a:extLst>
          </p:cNvPr>
          <p:cNvSpPr/>
          <p:nvPr/>
        </p:nvSpPr>
        <p:spPr>
          <a:xfrm>
            <a:off x="8419135" y="2666972"/>
            <a:ext cx="202270" cy="17058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7</a:t>
            </a:r>
          </a:p>
        </p:txBody>
      </p:sp>
      <p:sp>
        <p:nvSpPr>
          <p:cNvPr id="130" name="Rectangle 129">
            <a:extLst>
              <a:ext uri="{FF2B5EF4-FFF2-40B4-BE49-F238E27FC236}">
                <a16:creationId xmlns="" xmlns:a16="http://schemas.microsoft.com/office/drawing/2014/main" id="{5270BC1B-822B-485F-B1FA-98259C4D4E7A}"/>
              </a:ext>
            </a:extLst>
          </p:cNvPr>
          <p:cNvSpPr/>
          <p:nvPr/>
        </p:nvSpPr>
        <p:spPr>
          <a:xfrm>
            <a:off x="1738515" y="5301208"/>
            <a:ext cx="3635325" cy="230832"/>
          </a:xfrm>
          <a:prstGeom prst="rect">
            <a:avLst/>
          </a:prstGeom>
        </p:spPr>
        <p:txBody>
          <a:bodyPr wrap="square">
            <a:spAutoFit/>
          </a:bodyPr>
          <a:lstStyle/>
          <a:p>
            <a:r>
              <a:rPr lang="en-US" sz="900" dirty="0"/>
              <a:t>Specific agent notified of request assignment to him/her</a:t>
            </a:r>
          </a:p>
        </p:txBody>
      </p:sp>
      <p:sp>
        <p:nvSpPr>
          <p:cNvPr id="131" name="Rectangle 130">
            <a:extLst>
              <a:ext uri="{FF2B5EF4-FFF2-40B4-BE49-F238E27FC236}">
                <a16:creationId xmlns="" xmlns:a16="http://schemas.microsoft.com/office/drawing/2014/main" id="{39D2530F-6CB7-4218-BE82-42023D88CBFE}"/>
              </a:ext>
            </a:extLst>
          </p:cNvPr>
          <p:cNvSpPr/>
          <p:nvPr/>
        </p:nvSpPr>
        <p:spPr>
          <a:xfrm>
            <a:off x="1738515" y="5614900"/>
            <a:ext cx="3635325" cy="507831"/>
          </a:xfrm>
          <a:prstGeom prst="rect">
            <a:avLst/>
          </a:prstGeom>
        </p:spPr>
        <p:txBody>
          <a:bodyPr wrap="square">
            <a:spAutoFit/>
          </a:bodyPr>
          <a:lstStyle/>
          <a:p>
            <a:r>
              <a:rPr lang="en-US" sz="900" dirty="0"/>
              <a:t>In case of query by the SR, the SP agent routes the request to query queue in BMC until the response from SP. Emails get exchanged to find resolutions to the queries </a:t>
            </a:r>
          </a:p>
        </p:txBody>
      </p:sp>
      <p:sp>
        <p:nvSpPr>
          <p:cNvPr id="132" name="Rectangle 131">
            <a:extLst>
              <a:ext uri="{FF2B5EF4-FFF2-40B4-BE49-F238E27FC236}">
                <a16:creationId xmlns="" xmlns:a16="http://schemas.microsoft.com/office/drawing/2014/main" id="{FD3910E5-0C7C-44F6-B8E8-A786C0D2306D}"/>
              </a:ext>
            </a:extLst>
          </p:cNvPr>
          <p:cNvSpPr/>
          <p:nvPr/>
        </p:nvSpPr>
        <p:spPr>
          <a:xfrm>
            <a:off x="6285769" y="5445224"/>
            <a:ext cx="3635325" cy="507831"/>
          </a:xfrm>
          <a:prstGeom prst="rect">
            <a:avLst/>
          </a:prstGeom>
        </p:spPr>
        <p:txBody>
          <a:bodyPr wrap="square">
            <a:spAutoFit/>
          </a:bodyPr>
          <a:lstStyle/>
          <a:p>
            <a:r>
              <a:rPr lang="en-US" sz="900" dirty="0"/>
              <a:t>SR agent handles exceptions as per guidelines, processes the request and then closes the request in BMC with the help of SAP number</a:t>
            </a:r>
          </a:p>
        </p:txBody>
      </p:sp>
      <p:sp>
        <p:nvSpPr>
          <p:cNvPr id="61" name="Oval 60">
            <a:extLst>
              <a:ext uri="{FF2B5EF4-FFF2-40B4-BE49-F238E27FC236}">
                <a16:creationId xmlns="" xmlns:a16="http://schemas.microsoft.com/office/drawing/2014/main" id="{286F734B-C961-4A53-B59B-5864A3BC3B62}"/>
              </a:ext>
            </a:extLst>
          </p:cNvPr>
          <p:cNvSpPr/>
          <p:nvPr/>
        </p:nvSpPr>
        <p:spPr>
          <a:xfrm>
            <a:off x="6574059" y="3719055"/>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6 </a:t>
            </a:r>
          </a:p>
        </p:txBody>
      </p:sp>
      <p:sp>
        <p:nvSpPr>
          <p:cNvPr id="68" name="Oval 67">
            <a:extLst>
              <a:ext uri="{FF2B5EF4-FFF2-40B4-BE49-F238E27FC236}">
                <a16:creationId xmlns="" xmlns:a16="http://schemas.microsoft.com/office/drawing/2014/main" id="{1C73A20B-A5D3-43A6-8F83-05FACC0DFEBC}"/>
              </a:ext>
            </a:extLst>
          </p:cNvPr>
          <p:cNvSpPr/>
          <p:nvPr/>
        </p:nvSpPr>
        <p:spPr>
          <a:xfrm>
            <a:off x="6096000" y="4852847"/>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6</a:t>
            </a:r>
          </a:p>
        </p:txBody>
      </p:sp>
      <p:sp>
        <p:nvSpPr>
          <p:cNvPr id="71" name="Rectangle 70">
            <a:extLst>
              <a:ext uri="{FF2B5EF4-FFF2-40B4-BE49-F238E27FC236}">
                <a16:creationId xmlns="" xmlns:a16="http://schemas.microsoft.com/office/drawing/2014/main" id="{9D326ADE-D833-470B-BE47-9BC1F000DD6E}"/>
              </a:ext>
            </a:extLst>
          </p:cNvPr>
          <p:cNvSpPr/>
          <p:nvPr/>
        </p:nvSpPr>
        <p:spPr>
          <a:xfrm>
            <a:off x="6297563" y="4797152"/>
            <a:ext cx="3635325" cy="646331"/>
          </a:xfrm>
          <a:prstGeom prst="rect">
            <a:avLst/>
          </a:prstGeom>
        </p:spPr>
        <p:txBody>
          <a:bodyPr wrap="square">
            <a:spAutoFit/>
          </a:bodyPr>
          <a:lstStyle/>
          <a:p>
            <a:r>
              <a:rPr lang="en-US" sz="900" dirty="0"/>
              <a:t>On query resolution, SP agent  routes the request to  the processing queue of the SR’s third party ERP system (like SAP) after transferring the invoice documents to the BMC tool from the SP SAP system</a:t>
            </a:r>
          </a:p>
        </p:txBody>
      </p:sp>
      <p:grpSp>
        <p:nvGrpSpPr>
          <p:cNvPr id="7" name="Group 6">
            <a:extLst>
              <a:ext uri="{FF2B5EF4-FFF2-40B4-BE49-F238E27FC236}">
                <a16:creationId xmlns="" xmlns:a16="http://schemas.microsoft.com/office/drawing/2014/main" id="{56BCC153-9419-4A5C-AA0B-018D29C20540}"/>
              </a:ext>
            </a:extLst>
          </p:cNvPr>
          <p:cNvGrpSpPr/>
          <p:nvPr/>
        </p:nvGrpSpPr>
        <p:grpSpPr>
          <a:xfrm>
            <a:off x="1036781" y="1577988"/>
            <a:ext cx="994607" cy="783196"/>
            <a:chOff x="1182914" y="1474455"/>
            <a:chExt cx="994607" cy="783196"/>
          </a:xfrm>
        </p:grpSpPr>
        <p:pic>
          <p:nvPicPr>
            <p:cNvPr id="69" name="Picture 6" descr="Image associée">
              <a:extLst>
                <a:ext uri="{FF2B5EF4-FFF2-40B4-BE49-F238E27FC236}">
                  <a16:creationId xmlns="" xmlns:a16="http://schemas.microsoft.com/office/drawing/2014/main" id="{C100BC77-E778-4EEB-9929-F0A3CDE785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6170" y="1474455"/>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 xmlns:a16="http://schemas.microsoft.com/office/drawing/2014/main" id="{61843608-CE07-42EF-953A-25BCF4674604}"/>
                </a:ext>
              </a:extLst>
            </p:cNvPr>
            <p:cNvSpPr txBox="1"/>
            <p:nvPr/>
          </p:nvSpPr>
          <p:spPr>
            <a:xfrm>
              <a:off x="1182914" y="1996041"/>
              <a:ext cx="994607" cy="261610"/>
            </a:xfrm>
            <a:prstGeom prst="rect">
              <a:avLst/>
            </a:prstGeom>
            <a:noFill/>
          </p:spPr>
          <p:txBody>
            <a:bodyPr wrap="square" rtlCol="0">
              <a:spAutoFit/>
            </a:bodyPr>
            <a:lstStyle/>
            <a:p>
              <a:pPr algn="ctr"/>
              <a:r>
                <a:rPr lang="en-US" sz="1100" b="1" dirty="0">
                  <a:solidFill>
                    <a:schemeClr val="tx2">
                      <a:lumMod val="50000"/>
                    </a:schemeClr>
                  </a:solidFill>
                </a:rPr>
                <a:t>SP</a:t>
              </a:r>
            </a:p>
          </p:txBody>
        </p:sp>
      </p:grpSp>
      <p:grpSp>
        <p:nvGrpSpPr>
          <p:cNvPr id="10" name="Group 9">
            <a:extLst>
              <a:ext uri="{FF2B5EF4-FFF2-40B4-BE49-F238E27FC236}">
                <a16:creationId xmlns="" xmlns:a16="http://schemas.microsoft.com/office/drawing/2014/main" id="{F4B0F4EB-97EF-4D3A-B221-2AB1147B71BC}"/>
              </a:ext>
            </a:extLst>
          </p:cNvPr>
          <p:cNvGrpSpPr/>
          <p:nvPr/>
        </p:nvGrpSpPr>
        <p:grpSpPr>
          <a:xfrm>
            <a:off x="7828503" y="3772607"/>
            <a:ext cx="994607" cy="781408"/>
            <a:chOff x="3307782" y="2149329"/>
            <a:chExt cx="994607" cy="781408"/>
          </a:xfrm>
        </p:grpSpPr>
        <p:pic>
          <p:nvPicPr>
            <p:cNvPr id="94" name="Picture 93">
              <a:extLst>
                <a:ext uri="{FF2B5EF4-FFF2-40B4-BE49-F238E27FC236}">
                  <a16:creationId xmlns="" xmlns:a16="http://schemas.microsoft.com/office/drawing/2014/main" id="{F68E2156-7794-44AC-8024-3B1F807003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1019"/>
            <a:stretch/>
          </p:blipFill>
          <p:spPr>
            <a:xfrm>
              <a:off x="3463017" y="2149329"/>
              <a:ext cx="674198" cy="532488"/>
            </a:xfrm>
            <a:prstGeom prst="rect">
              <a:avLst/>
            </a:prstGeom>
          </p:spPr>
        </p:pic>
        <p:sp>
          <p:nvSpPr>
            <p:cNvPr id="75" name="TextBox 74">
              <a:extLst>
                <a:ext uri="{FF2B5EF4-FFF2-40B4-BE49-F238E27FC236}">
                  <a16:creationId xmlns="" xmlns:a16="http://schemas.microsoft.com/office/drawing/2014/main" id="{7301E608-40AD-4D04-B5E1-B25C2FFAF2A6}"/>
                </a:ext>
              </a:extLst>
            </p:cNvPr>
            <p:cNvSpPr txBox="1"/>
            <p:nvPr/>
          </p:nvSpPr>
          <p:spPr>
            <a:xfrm>
              <a:off x="3307782" y="2669127"/>
              <a:ext cx="994607" cy="261610"/>
            </a:xfrm>
            <a:prstGeom prst="rect">
              <a:avLst/>
            </a:prstGeom>
            <a:noFill/>
          </p:spPr>
          <p:txBody>
            <a:bodyPr wrap="square" rtlCol="0">
              <a:spAutoFit/>
            </a:bodyPr>
            <a:lstStyle/>
            <a:p>
              <a:pPr algn="ctr"/>
              <a:r>
                <a:rPr lang="en-US" sz="1100" b="1" dirty="0">
                  <a:solidFill>
                    <a:schemeClr val="tx2">
                      <a:lumMod val="50000"/>
                    </a:schemeClr>
                  </a:solidFill>
                </a:rPr>
                <a:t>SR agent</a:t>
              </a:r>
            </a:p>
          </p:txBody>
        </p:sp>
      </p:grpSp>
      <p:grpSp>
        <p:nvGrpSpPr>
          <p:cNvPr id="8" name="Group 7">
            <a:extLst>
              <a:ext uri="{FF2B5EF4-FFF2-40B4-BE49-F238E27FC236}">
                <a16:creationId xmlns="" xmlns:a16="http://schemas.microsoft.com/office/drawing/2014/main" id="{E50F0B8F-7372-4499-B33A-5F84E1BD9122}"/>
              </a:ext>
            </a:extLst>
          </p:cNvPr>
          <p:cNvGrpSpPr/>
          <p:nvPr/>
        </p:nvGrpSpPr>
        <p:grpSpPr>
          <a:xfrm>
            <a:off x="5661682" y="3708284"/>
            <a:ext cx="994607" cy="806571"/>
            <a:chOff x="1657731" y="2243996"/>
            <a:chExt cx="994607" cy="806571"/>
          </a:xfrm>
        </p:grpSpPr>
        <p:pic>
          <p:nvPicPr>
            <p:cNvPr id="164" name="Picture 163"/>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21019"/>
            <a:stretch/>
          </p:blipFill>
          <p:spPr>
            <a:xfrm>
              <a:off x="1812665" y="2243996"/>
              <a:ext cx="674198" cy="532488"/>
            </a:xfrm>
            <a:prstGeom prst="rect">
              <a:avLst/>
            </a:prstGeom>
          </p:spPr>
        </p:pic>
        <p:sp>
          <p:nvSpPr>
            <p:cNvPr id="77" name="TextBox 76">
              <a:extLst>
                <a:ext uri="{FF2B5EF4-FFF2-40B4-BE49-F238E27FC236}">
                  <a16:creationId xmlns="" xmlns:a16="http://schemas.microsoft.com/office/drawing/2014/main" id="{524628D6-BABD-48B5-9CA3-9633E95EB2A3}"/>
                </a:ext>
              </a:extLst>
            </p:cNvPr>
            <p:cNvSpPr txBox="1"/>
            <p:nvPr/>
          </p:nvSpPr>
          <p:spPr>
            <a:xfrm>
              <a:off x="1657731" y="2788957"/>
              <a:ext cx="994607" cy="261610"/>
            </a:xfrm>
            <a:prstGeom prst="rect">
              <a:avLst/>
            </a:prstGeom>
            <a:noFill/>
          </p:spPr>
          <p:txBody>
            <a:bodyPr wrap="square" rtlCol="0">
              <a:spAutoFit/>
            </a:bodyPr>
            <a:lstStyle/>
            <a:p>
              <a:pPr algn="ctr"/>
              <a:r>
                <a:rPr lang="en-US" sz="1100" b="1" dirty="0">
                  <a:solidFill>
                    <a:schemeClr val="tx2">
                      <a:lumMod val="50000"/>
                    </a:schemeClr>
                  </a:solidFill>
                </a:rPr>
                <a:t>SP agent</a:t>
              </a:r>
            </a:p>
          </p:txBody>
        </p:sp>
      </p:grpSp>
      <p:grpSp>
        <p:nvGrpSpPr>
          <p:cNvPr id="9" name="Group 8">
            <a:extLst>
              <a:ext uri="{FF2B5EF4-FFF2-40B4-BE49-F238E27FC236}">
                <a16:creationId xmlns="" xmlns:a16="http://schemas.microsoft.com/office/drawing/2014/main" id="{054ECA41-044B-46D2-BE5B-E94FD151C6CF}"/>
              </a:ext>
            </a:extLst>
          </p:cNvPr>
          <p:cNvGrpSpPr/>
          <p:nvPr/>
        </p:nvGrpSpPr>
        <p:grpSpPr>
          <a:xfrm>
            <a:off x="3291309" y="3666141"/>
            <a:ext cx="1566249" cy="834819"/>
            <a:chOff x="2070782" y="3030579"/>
            <a:chExt cx="1566249" cy="834819"/>
          </a:xfrm>
        </p:grpSpPr>
        <p:sp>
          <p:nvSpPr>
            <p:cNvPr id="81" name="TextBox 80">
              <a:extLst>
                <a:ext uri="{FF2B5EF4-FFF2-40B4-BE49-F238E27FC236}">
                  <a16:creationId xmlns="" xmlns:a16="http://schemas.microsoft.com/office/drawing/2014/main" id="{6D68B81C-ADC3-4ABB-A4AD-694E647239A5}"/>
                </a:ext>
              </a:extLst>
            </p:cNvPr>
            <p:cNvSpPr txBox="1"/>
            <p:nvPr/>
          </p:nvSpPr>
          <p:spPr>
            <a:xfrm>
              <a:off x="2070782" y="3603788"/>
              <a:ext cx="1566249" cy="261610"/>
            </a:xfrm>
            <a:prstGeom prst="rect">
              <a:avLst/>
            </a:prstGeom>
            <a:noFill/>
          </p:spPr>
          <p:txBody>
            <a:bodyPr wrap="square" rtlCol="0">
              <a:spAutoFit/>
            </a:bodyPr>
            <a:lstStyle/>
            <a:p>
              <a:pPr algn="ctr"/>
              <a:r>
                <a:rPr lang="en-US" sz="1100" b="1" dirty="0">
                  <a:solidFill>
                    <a:schemeClr val="tx2">
                      <a:lumMod val="50000"/>
                    </a:schemeClr>
                  </a:solidFill>
                </a:rPr>
                <a:t>Tax approver</a:t>
              </a:r>
            </a:p>
          </p:txBody>
        </p:sp>
        <p:pic>
          <p:nvPicPr>
            <p:cNvPr id="85" name="Picture 12" descr="Résultat de recherche d'images pour &quot;inspector icon png&quot;">
              <a:extLst>
                <a:ext uri="{FF2B5EF4-FFF2-40B4-BE49-F238E27FC236}">
                  <a16:creationId xmlns="" xmlns:a16="http://schemas.microsoft.com/office/drawing/2014/main" id="{9E58F750-428B-410A-A680-38818312AB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3930" y="3030579"/>
              <a:ext cx="562130" cy="562130"/>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 xmlns:a16="http://schemas.microsoft.com/office/drawing/2014/main" id="{06E9E887-D98D-42D5-AABC-360F95D866E6}"/>
              </a:ext>
            </a:extLst>
          </p:cNvPr>
          <p:cNvPicPr>
            <a:picLocks noChangeAspect="1"/>
          </p:cNvPicPr>
          <p:nvPr/>
        </p:nvPicPr>
        <p:blipFill>
          <a:blip r:embed="rId6"/>
          <a:stretch>
            <a:fillRect/>
          </a:stretch>
        </p:blipFill>
        <p:spPr>
          <a:xfrm>
            <a:off x="2552397" y="1911652"/>
            <a:ext cx="289333" cy="301752"/>
          </a:xfrm>
          <a:prstGeom prst="rect">
            <a:avLst/>
          </a:prstGeom>
        </p:spPr>
      </p:pic>
      <p:grpSp>
        <p:nvGrpSpPr>
          <p:cNvPr id="87" name="Group 86">
            <a:extLst>
              <a:ext uri="{FF2B5EF4-FFF2-40B4-BE49-F238E27FC236}">
                <a16:creationId xmlns="" xmlns:a16="http://schemas.microsoft.com/office/drawing/2014/main" id="{5B7AA02F-3DE3-450E-AD6D-F3624269A4E2}"/>
              </a:ext>
            </a:extLst>
          </p:cNvPr>
          <p:cNvGrpSpPr/>
          <p:nvPr/>
        </p:nvGrpSpPr>
        <p:grpSpPr>
          <a:xfrm>
            <a:off x="3583829" y="1560440"/>
            <a:ext cx="994607" cy="795366"/>
            <a:chOff x="1038208" y="3893276"/>
            <a:chExt cx="994607" cy="795366"/>
          </a:xfrm>
        </p:grpSpPr>
        <p:pic>
          <p:nvPicPr>
            <p:cNvPr id="88" name="Picture 6" descr="Image associée">
              <a:extLst>
                <a:ext uri="{FF2B5EF4-FFF2-40B4-BE49-F238E27FC236}">
                  <a16:creationId xmlns="" xmlns:a16="http://schemas.microsoft.com/office/drawing/2014/main" id="{4EE7D3FD-A17C-4DF9-B8BA-2C5F27CFE5B1}"/>
                </a:ext>
              </a:extLst>
            </p:cNvPr>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1271464" y="3893276"/>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 xmlns:a16="http://schemas.microsoft.com/office/drawing/2014/main" id="{D1BD25E8-C136-4E12-AD2D-8AB022226EE9}"/>
                </a:ext>
              </a:extLst>
            </p:cNvPr>
            <p:cNvSpPr txBox="1"/>
            <p:nvPr/>
          </p:nvSpPr>
          <p:spPr>
            <a:xfrm>
              <a:off x="1038208" y="4427032"/>
              <a:ext cx="994607" cy="261610"/>
            </a:xfrm>
            <a:prstGeom prst="rect">
              <a:avLst/>
            </a:prstGeom>
            <a:noFill/>
          </p:spPr>
          <p:txBody>
            <a:bodyPr wrap="square" rtlCol="0">
              <a:spAutoFit/>
            </a:bodyPr>
            <a:lstStyle/>
            <a:p>
              <a:pPr algn="ctr"/>
              <a:r>
                <a:rPr lang="en-US" sz="1100" b="1" dirty="0">
                  <a:solidFill>
                    <a:schemeClr val="tx2">
                      <a:lumMod val="50000"/>
                    </a:schemeClr>
                  </a:solidFill>
                </a:rPr>
                <a:t>SR</a:t>
              </a:r>
            </a:p>
          </p:txBody>
        </p:sp>
      </p:grpSp>
      <p:grpSp>
        <p:nvGrpSpPr>
          <p:cNvPr id="90" name="Group 89">
            <a:extLst>
              <a:ext uri="{FF2B5EF4-FFF2-40B4-BE49-F238E27FC236}">
                <a16:creationId xmlns="" xmlns:a16="http://schemas.microsoft.com/office/drawing/2014/main" id="{BA1AC2F9-4DE3-407B-9D51-27940B9BBE44}"/>
              </a:ext>
            </a:extLst>
          </p:cNvPr>
          <p:cNvGrpSpPr/>
          <p:nvPr/>
        </p:nvGrpSpPr>
        <p:grpSpPr>
          <a:xfrm>
            <a:off x="8160632" y="1557326"/>
            <a:ext cx="994607" cy="795366"/>
            <a:chOff x="1038208" y="3893276"/>
            <a:chExt cx="994607" cy="795366"/>
          </a:xfrm>
        </p:grpSpPr>
        <p:pic>
          <p:nvPicPr>
            <p:cNvPr id="91" name="Picture 6" descr="Image associée">
              <a:extLst>
                <a:ext uri="{FF2B5EF4-FFF2-40B4-BE49-F238E27FC236}">
                  <a16:creationId xmlns="" xmlns:a16="http://schemas.microsoft.com/office/drawing/2014/main" id="{975B7508-E033-4B43-B49F-0A0ABE9262EE}"/>
                </a:ext>
              </a:extLst>
            </p:cNvPr>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1271464" y="3893276"/>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 xmlns:a16="http://schemas.microsoft.com/office/drawing/2014/main" id="{5CC5A4C2-FCFD-4431-8D4B-7C641A561230}"/>
                </a:ext>
              </a:extLst>
            </p:cNvPr>
            <p:cNvSpPr txBox="1"/>
            <p:nvPr/>
          </p:nvSpPr>
          <p:spPr>
            <a:xfrm>
              <a:off x="1038208" y="4427032"/>
              <a:ext cx="994607" cy="261610"/>
            </a:xfrm>
            <a:prstGeom prst="rect">
              <a:avLst/>
            </a:prstGeom>
            <a:noFill/>
          </p:spPr>
          <p:txBody>
            <a:bodyPr wrap="square" rtlCol="0">
              <a:spAutoFit/>
            </a:bodyPr>
            <a:lstStyle/>
            <a:p>
              <a:pPr algn="ctr"/>
              <a:r>
                <a:rPr lang="en-US" sz="1100" b="1" dirty="0">
                  <a:solidFill>
                    <a:schemeClr val="tx2">
                      <a:lumMod val="50000"/>
                    </a:schemeClr>
                  </a:solidFill>
                </a:rPr>
                <a:t>SR</a:t>
              </a:r>
            </a:p>
          </p:txBody>
        </p:sp>
      </p:grpSp>
      <p:grpSp>
        <p:nvGrpSpPr>
          <p:cNvPr id="93" name="Group 92">
            <a:extLst>
              <a:ext uri="{FF2B5EF4-FFF2-40B4-BE49-F238E27FC236}">
                <a16:creationId xmlns="" xmlns:a16="http://schemas.microsoft.com/office/drawing/2014/main" id="{78B13D28-C3F0-4269-A715-EF790AA02C5E}"/>
              </a:ext>
            </a:extLst>
          </p:cNvPr>
          <p:cNvGrpSpPr/>
          <p:nvPr/>
        </p:nvGrpSpPr>
        <p:grpSpPr>
          <a:xfrm>
            <a:off x="7524995" y="1561627"/>
            <a:ext cx="994607" cy="783196"/>
            <a:chOff x="1182914" y="1474455"/>
            <a:chExt cx="994607" cy="783196"/>
          </a:xfrm>
        </p:grpSpPr>
        <p:pic>
          <p:nvPicPr>
            <p:cNvPr id="97" name="Picture 6" descr="Image associée">
              <a:extLst>
                <a:ext uri="{FF2B5EF4-FFF2-40B4-BE49-F238E27FC236}">
                  <a16:creationId xmlns="" xmlns:a16="http://schemas.microsoft.com/office/drawing/2014/main" id="{E64912D0-7E5E-409F-9775-3FBBA5F29D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6170" y="1474455"/>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 xmlns:a16="http://schemas.microsoft.com/office/drawing/2014/main" id="{9A8A6A70-EA33-4879-920D-FFBA0FAE341A}"/>
                </a:ext>
              </a:extLst>
            </p:cNvPr>
            <p:cNvSpPr txBox="1"/>
            <p:nvPr/>
          </p:nvSpPr>
          <p:spPr>
            <a:xfrm>
              <a:off x="1182914" y="1996041"/>
              <a:ext cx="994607" cy="261610"/>
            </a:xfrm>
            <a:prstGeom prst="rect">
              <a:avLst/>
            </a:prstGeom>
            <a:noFill/>
          </p:spPr>
          <p:txBody>
            <a:bodyPr wrap="square" rtlCol="0">
              <a:spAutoFit/>
            </a:bodyPr>
            <a:lstStyle/>
            <a:p>
              <a:pPr algn="ctr"/>
              <a:r>
                <a:rPr lang="en-US" sz="1100" b="1" dirty="0">
                  <a:solidFill>
                    <a:schemeClr val="tx2">
                      <a:lumMod val="50000"/>
                    </a:schemeClr>
                  </a:solidFill>
                </a:rPr>
                <a:t>SP</a:t>
              </a:r>
            </a:p>
          </p:txBody>
        </p:sp>
      </p:grpSp>
      <p:cxnSp>
        <p:nvCxnSpPr>
          <p:cNvPr id="101" name="Straight Arrow Connector 100">
            <a:extLst>
              <a:ext uri="{FF2B5EF4-FFF2-40B4-BE49-F238E27FC236}">
                <a16:creationId xmlns="" xmlns:a16="http://schemas.microsoft.com/office/drawing/2014/main" id="{C8AA5ED9-5BA9-404A-A2CD-145C2CB786E1}"/>
              </a:ext>
            </a:extLst>
          </p:cNvPr>
          <p:cNvCxnSpPr>
            <a:cxnSpLocks/>
          </p:cNvCxnSpPr>
          <p:nvPr/>
        </p:nvCxnSpPr>
        <p:spPr>
          <a:xfrm flipH="1">
            <a:off x="4048170" y="2439563"/>
            <a:ext cx="8942" cy="1175776"/>
          </a:xfrm>
          <a:prstGeom prst="straightConnector1">
            <a:avLst/>
          </a:prstGeom>
          <a:ln w="28575">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 xmlns:a16="http://schemas.microsoft.com/office/drawing/2014/main" id="{6EF5AE55-F7A3-4D5A-AA1D-69149C72C8BA}"/>
              </a:ext>
            </a:extLst>
          </p:cNvPr>
          <p:cNvCxnSpPr>
            <a:cxnSpLocks/>
          </p:cNvCxnSpPr>
          <p:nvPr/>
        </p:nvCxnSpPr>
        <p:spPr>
          <a:xfrm flipH="1">
            <a:off x="4460972" y="4005064"/>
            <a:ext cx="1384722" cy="0"/>
          </a:xfrm>
          <a:prstGeom prst="straightConnector1">
            <a:avLst/>
          </a:prstGeom>
          <a:ln w="28575">
            <a:solidFill>
              <a:schemeClr val="tx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 xmlns:a16="http://schemas.microsoft.com/office/drawing/2014/main" id="{C734D696-63C7-46E9-BD57-2C4AB3BFE301}"/>
              </a:ext>
            </a:extLst>
          </p:cNvPr>
          <p:cNvSpPr txBox="1"/>
          <p:nvPr/>
        </p:nvSpPr>
        <p:spPr>
          <a:xfrm>
            <a:off x="2252323" y="1475492"/>
            <a:ext cx="1502147" cy="369332"/>
          </a:xfrm>
          <a:prstGeom prst="rect">
            <a:avLst/>
          </a:prstGeom>
          <a:noFill/>
        </p:spPr>
        <p:txBody>
          <a:bodyPr wrap="square" rtlCol="0">
            <a:spAutoFit/>
          </a:bodyPr>
          <a:lstStyle/>
          <a:p>
            <a:r>
              <a:rPr lang="en-US" sz="900" dirty="0">
                <a:solidFill>
                  <a:schemeClr val="tx2">
                    <a:lumMod val="50000"/>
                  </a:schemeClr>
                </a:solidFill>
              </a:rPr>
              <a:t>Invoice request raised and sent for approval</a:t>
            </a:r>
          </a:p>
        </p:txBody>
      </p:sp>
      <p:sp>
        <p:nvSpPr>
          <p:cNvPr id="125" name="TextBox 124">
            <a:extLst>
              <a:ext uri="{FF2B5EF4-FFF2-40B4-BE49-F238E27FC236}">
                <a16:creationId xmlns="" xmlns:a16="http://schemas.microsoft.com/office/drawing/2014/main" id="{C73BC118-BA7D-4864-8C26-0D1260564930}"/>
              </a:ext>
            </a:extLst>
          </p:cNvPr>
          <p:cNvSpPr txBox="1"/>
          <p:nvPr/>
        </p:nvSpPr>
        <p:spPr>
          <a:xfrm>
            <a:off x="4059165" y="2850385"/>
            <a:ext cx="938446" cy="369332"/>
          </a:xfrm>
          <a:prstGeom prst="rect">
            <a:avLst/>
          </a:prstGeom>
          <a:noFill/>
        </p:spPr>
        <p:txBody>
          <a:bodyPr wrap="square" rtlCol="0">
            <a:spAutoFit/>
          </a:bodyPr>
          <a:lstStyle/>
          <a:p>
            <a:r>
              <a:rPr lang="en-US" sz="900" dirty="0">
                <a:solidFill>
                  <a:schemeClr val="tx2">
                    <a:lumMod val="50000"/>
                  </a:schemeClr>
                </a:solidFill>
              </a:rPr>
              <a:t>Sent for Tax approval</a:t>
            </a:r>
          </a:p>
        </p:txBody>
      </p:sp>
      <p:sp>
        <p:nvSpPr>
          <p:cNvPr id="133" name="TextBox 132">
            <a:extLst>
              <a:ext uri="{FF2B5EF4-FFF2-40B4-BE49-F238E27FC236}">
                <a16:creationId xmlns="" xmlns:a16="http://schemas.microsoft.com/office/drawing/2014/main" id="{E9548615-D549-4EBA-B150-9E68249E638D}"/>
              </a:ext>
            </a:extLst>
          </p:cNvPr>
          <p:cNvSpPr txBox="1"/>
          <p:nvPr/>
        </p:nvSpPr>
        <p:spPr>
          <a:xfrm>
            <a:off x="4703302" y="3647408"/>
            <a:ext cx="1226256" cy="369332"/>
          </a:xfrm>
          <a:prstGeom prst="rect">
            <a:avLst/>
          </a:prstGeom>
          <a:noFill/>
        </p:spPr>
        <p:txBody>
          <a:bodyPr wrap="square" rtlCol="0">
            <a:spAutoFit/>
          </a:bodyPr>
          <a:lstStyle/>
          <a:p>
            <a:r>
              <a:rPr lang="en-US" sz="900" dirty="0">
                <a:solidFill>
                  <a:schemeClr val="tx2">
                    <a:lumMod val="50000"/>
                  </a:schemeClr>
                </a:solidFill>
              </a:rPr>
              <a:t>Request assigned to SP agent</a:t>
            </a:r>
          </a:p>
        </p:txBody>
      </p:sp>
      <p:sp>
        <p:nvSpPr>
          <p:cNvPr id="134" name="TextBox 133">
            <a:extLst>
              <a:ext uri="{FF2B5EF4-FFF2-40B4-BE49-F238E27FC236}">
                <a16:creationId xmlns="" xmlns:a16="http://schemas.microsoft.com/office/drawing/2014/main" id="{60DA6269-2B02-444E-8E09-15D7F945629C}"/>
              </a:ext>
            </a:extLst>
          </p:cNvPr>
          <p:cNvSpPr txBox="1"/>
          <p:nvPr/>
        </p:nvSpPr>
        <p:spPr>
          <a:xfrm>
            <a:off x="6141895" y="2836694"/>
            <a:ext cx="739640" cy="369332"/>
          </a:xfrm>
          <a:prstGeom prst="rect">
            <a:avLst/>
          </a:prstGeom>
          <a:noFill/>
        </p:spPr>
        <p:txBody>
          <a:bodyPr wrap="square" rtlCol="0">
            <a:spAutoFit/>
          </a:bodyPr>
          <a:lstStyle/>
          <a:p>
            <a:r>
              <a:rPr lang="en-US" sz="900" dirty="0">
                <a:solidFill>
                  <a:schemeClr val="tx2">
                    <a:lumMod val="50000"/>
                  </a:schemeClr>
                </a:solidFill>
              </a:rPr>
              <a:t>Query handling</a:t>
            </a:r>
          </a:p>
        </p:txBody>
      </p:sp>
      <p:grpSp>
        <p:nvGrpSpPr>
          <p:cNvPr id="135" name="Group 134">
            <a:extLst>
              <a:ext uri="{FF2B5EF4-FFF2-40B4-BE49-F238E27FC236}">
                <a16:creationId xmlns="" xmlns:a16="http://schemas.microsoft.com/office/drawing/2014/main" id="{4991890D-DCE2-4D57-B49B-5E6DEB0AE372}"/>
              </a:ext>
            </a:extLst>
          </p:cNvPr>
          <p:cNvGrpSpPr/>
          <p:nvPr/>
        </p:nvGrpSpPr>
        <p:grpSpPr>
          <a:xfrm>
            <a:off x="5657759" y="1573295"/>
            <a:ext cx="994607" cy="795366"/>
            <a:chOff x="1038208" y="3893276"/>
            <a:chExt cx="994607" cy="795366"/>
          </a:xfrm>
        </p:grpSpPr>
        <p:pic>
          <p:nvPicPr>
            <p:cNvPr id="136" name="Picture 6" descr="Image associée">
              <a:extLst>
                <a:ext uri="{FF2B5EF4-FFF2-40B4-BE49-F238E27FC236}">
                  <a16:creationId xmlns="" xmlns:a16="http://schemas.microsoft.com/office/drawing/2014/main" id="{D28CB3A0-AAA8-47BC-B993-1FFC2AC9446D}"/>
                </a:ext>
              </a:extLst>
            </p:cNvPr>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1271464" y="3893276"/>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 xmlns:a16="http://schemas.microsoft.com/office/drawing/2014/main" id="{3F4967AE-4D80-4BDC-98CB-214AE05FC170}"/>
                </a:ext>
              </a:extLst>
            </p:cNvPr>
            <p:cNvSpPr txBox="1"/>
            <p:nvPr/>
          </p:nvSpPr>
          <p:spPr>
            <a:xfrm>
              <a:off x="1038208" y="4427032"/>
              <a:ext cx="994607" cy="261610"/>
            </a:xfrm>
            <a:prstGeom prst="rect">
              <a:avLst/>
            </a:prstGeom>
            <a:noFill/>
          </p:spPr>
          <p:txBody>
            <a:bodyPr wrap="square" rtlCol="0">
              <a:spAutoFit/>
            </a:bodyPr>
            <a:lstStyle/>
            <a:p>
              <a:pPr algn="ctr"/>
              <a:r>
                <a:rPr lang="en-US" sz="1100" b="1" dirty="0">
                  <a:solidFill>
                    <a:schemeClr val="tx2">
                      <a:lumMod val="50000"/>
                    </a:schemeClr>
                  </a:solidFill>
                </a:rPr>
                <a:t>SR</a:t>
              </a:r>
            </a:p>
          </p:txBody>
        </p:sp>
      </p:grpSp>
      <p:cxnSp>
        <p:nvCxnSpPr>
          <p:cNvPr id="27" name="Straight Arrow Connector 26">
            <a:extLst>
              <a:ext uri="{FF2B5EF4-FFF2-40B4-BE49-F238E27FC236}">
                <a16:creationId xmlns="" xmlns:a16="http://schemas.microsoft.com/office/drawing/2014/main" id="{8C9572A1-C775-4CFA-A9D7-8388A29EF052}"/>
              </a:ext>
            </a:extLst>
          </p:cNvPr>
          <p:cNvCxnSpPr>
            <a:cxnSpLocks/>
            <a:stCxn id="164" idx="0"/>
            <a:endCxn id="137" idx="2"/>
          </p:cNvCxnSpPr>
          <p:nvPr/>
        </p:nvCxnSpPr>
        <p:spPr>
          <a:xfrm flipV="1">
            <a:off x="6153715" y="2368661"/>
            <a:ext cx="1348" cy="133962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 xmlns:a16="http://schemas.microsoft.com/office/drawing/2014/main" id="{EBBEDCC2-1EDD-4CBE-92D7-792C9F6CCC5C}"/>
              </a:ext>
            </a:extLst>
          </p:cNvPr>
          <p:cNvSpPr txBox="1"/>
          <p:nvPr/>
        </p:nvSpPr>
        <p:spPr>
          <a:xfrm>
            <a:off x="6775622" y="3635732"/>
            <a:ext cx="1219029" cy="369332"/>
          </a:xfrm>
          <a:prstGeom prst="rect">
            <a:avLst/>
          </a:prstGeom>
          <a:noFill/>
        </p:spPr>
        <p:txBody>
          <a:bodyPr wrap="square" rtlCol="0">
            <a:spAutoFit/>
          </a:bodyPr>
          <a:lstStyle/>
          <a:p>
            <a:r>
              <a:rPr lang="en-US" sz="900" dirty="0">
                <a:solidFill>
                  <a:schemeClr val="tx2">
                    <a:lumMod val="50000"/>
                  </a:schemeClr>
                </a:solidFill>
              </a:rPr>
              <a:t>Request assigned to SR agent</a:t>
            </a:r>
          </a:p>
        </p:txBody>
      </p:sp>
      <p:sp>
        <p:nvSpPr>
          <p:cNvPr id="142" name="TextBox 141">
            <a:extLst>
              <a:ext uri="{FF2B5EF4-FFF2-40B4-BE49-F238E27FC236}">
                <a16:creationId xmlns="" xmlns:a16="http://schemas.microsoft.com/office/drawing/2014/main" id="{4A8CC08B-4AF2-4694-AFB7-5E815ACDBE2C}"/>
              </a:ext>
            </a:extLst>
          </p:cNvPr>
          <p:cNvSpPr txBox="1"/>
          <p:nvPr/>
        </p:nvSpPr>
        <p:spPr>
          <a:xfrm>
            <a:off x="8332613" y="2866626"/>
            <a:ext cx="1309929" cy="369332"/>
          </a:xfrm>
          <a:prstGeom prst="rect">
            <a:avLst/>
          </a:prstGeom>
          <a:noFill/>
        </p:spPr>
        <p:txBody>
          <a:bodyPr wrap="square" rtlCol="0">
            <a:spAutoFit/>
          </a:bodyPr>
          <a:lstStyle/>
          <a:p>
            <a:r>
              <a:rPr lang="en-US" sz="900" dirty="0">
                <a:solidFill>
                  <a:schemeClr val="tx2">
                    <a:lumMod val="50000"/>
                  </a:schemeClr>
                </a:solidFill>
              </a:rPr>
              <a:t>Exception handling and closing</a:t>
            </a:r>
          </a:p>
        </p:txBody>
      </p:sp>
      <p:pic>
        <p:nvPicPr>
          <p:cNvPr id="145" name="Picture 144">
            <a:extLst>
              <a:ext uri="{FF2B5EF4-FFF2-40B4-BE49-F238E27FC236}">
                <a16:creationId xmlns="" xmlns:a16="http://schemas.microsoft.com/office/drawing/2014/main" id="{C615A3E7-0870-4D7A-8D4E-C82955EA4F4C}"/>
              </a:ext>
            </a:extLst>
          </p:cNvPr>
          <p:cNvPicPr>
            <a:picLocks noChangeAspect="1"/>
          </p:cNvPicPr>
          <p:nvPr/>
        </p:nvPicPr>
        <p:blipFill>
          <a:blip r:embed="rId7"/>
          <a:stretch>
            <a:fillRect/>
          </a:stretch>
        </p:blipFill>
        <p:spPr>
          <a:xfrm>
            <a:off x="7928692" y="2998451"/>
            <a:ext cx="299126" cy="299126"/>
          </a:xfrm>
          <a:prstGeom prst="rect">
            <a:avLst/>
          </a:prstGeom>
        </p:spPr>
      </p:pic>
      <p:cxnSp>
        <p:nvCxnSpPr>
          <p:cNvPr id="151" name="Straight Arrow Connector 150">
            <a:extLst>
              <a:ext uri="{FF2B5EF4-FFF2-40B4-BE49-F238E27FC236}">
                <a16:creationId xmlns="" xmlns:a16="http://schemas.microsoft.com/office/drawing/2014/main" id="{A7C4A460-A3F9-4F4D-892F-D3A0C1CE3AF9}"/>
              </a:ext>
            </a:extLst>
          </p:cNvPr>
          <p:cNvCxnSpPr>
            <a:cxnSpLocks/>
          </p:cNvCxnSpPr>
          <p:nvPr/>
        </p:nvCxnSpPr>
        <p:spPr>
          <a:xfrm flipV="1">
            <a:off x="8340133" y="2375365"/>
            <a:ext cx="6773" cy="1390179"/>
          </a:xfrm>
          <a:prstGeom prst="straightConnector1">
            <a:avLst/>
          </a:prstGeom>
          <a:ln w="28575">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 xmlns:a16="http://schemas.microsoft.com/office/drawing/2014/main" id="{CCF42F5E-66B9-4208-9708-A51925B880FB}"/>
              </a:ext>
            </a:extLst>
          </p:cNvPr>
          <p:cNvPicPr>
            <a:picLocks noChangeAspect="1"/>
          </p:cNvPicPr>
          <p:nvPr/>
        </p:nvPicPr>
        <p:blipFill>
          <a:blip r:embed="rId7"/>
          <a:stretch>
            <a:fillRect/>
          </a:stretch>
        </p:blipFill>
        <p:spPr>
          <a:xfrm>
            <a:off x="6925319" y="4090018"/>
            <a:ext cx="299126" cy="299126"/>
          </a:xfrm>
          <a:prstGeom prst="rect">
            <a:avLst/>
          </a:prstGeom>
        </p:spPr>
      </p:pic>
      <p:pic>
        <p:nvPicPr>
          <p:cNvPr id="153" name="Picture 152">
            <a:extLst>
              <a:ext uri="{FF2B5EF4-FFF2-40B4-BE49-F238E27FC236}">
                <a16:creationId xmlns="" xmlns:a16="http://schemas.microsoft.com/office/drawing/2014/main" id="{64E2DD3D-D95A-4E94-92C7-21034DA11A2C}"/>
              </a:ext>
            </a:extLst>
          </p:cNvPr>
          <p:cNvPicPr>
            <a:picLocks noChangeAspect="1"/>
          </p:cNvPicPr>
          <p:nvPr/>
        </p:nvPicPr>
        <p:blipFill>
          <a:blip r:embed="rId6"/>
          <a:stretch>
            <a:fillRect/>
          </a:stretch>
        </p:blipFill>
        <p:spPr>
          <a:xfrm>
            <a:off x="7962333" y="2610060"/>
            <a:ext cx="289333" cy="301752"/>
          </a:xfrm>
          <a:prstGeom prst="rect">
            <a:avLst/>
          </a:prstGeom>
        </p:spPr>
      </p:pic>
      <p:pic>
        <p:nvPicPr>
          <p:cNvPr id="154" name="Picture 153">
            <a:extLst>
              <a:ext uri="{FF2B5EF4-FFF2-40B4-BE49-F238E27FC236}">
                <a16:creationId xmlns="" xmlns:a16="http://schemas.microsoft.com/office/drawing/2014/main" id="{D0F56D98-4B2A-4F37-91CA-F8841BA529BF}"/>
              </a:ext>
            </a:extLst>
          </p:cNvPr>
          <p:cNvPicPr>
            <a:picLocks noChangeAspect="1"/>
          </p:cNvPicPr>
          <p:nvPr/>
        </p:nvPicPr>
        <p:blipFill>
          <a:blip r:embed="rId6"/>
          <a:stretch>
            <a:fillRect/>
          </a:stretch>
        </p:blipFill>
        <p:spPr>
          <a:xfrm>
            <a:off x="7339633" y="4071267"/>
            <a:ext cx="289333" cy="301752"/>
          </a:xfrm>
          <a:prstGeom prst="rect">
            <a:avLst/>
          </a:prstGeom>
        </p:spPr>
      </p:pic>
      <p:pic>
        <p:nvPicPr>
          <p:cNvPr id="155" name="Picture 154">
            <a:extLst>
              <a:ext uri="{FF2B5EF4-FFF2-40B4-BE49-F238E27FC236}">
                <a16:creationId xmlns="" xmlns:a16="http://schemas.microsoft.com/office/drawing/2014/main" id="{797A2C87-2D24-4403-AA83-DD85C8D0AC1D}"/>
              </a:ext>
            </a:extLst>
          </p:cNvPr>
          <p:cNvPicPr>
            <a:picLocks noChangeAspect="1"/>
          </p:cNvPicPr>
          <p:nvPr/>
        </p:nvPicPr>
        <p:blipFill>
          <a:blip r:embed="rId6"/>
          <a:stretch>
            <a:fillRect/>
          </a:stretch>
        </p:blipFill>
        <p:spPr>
          <a:xfrm>
            <a:off x="9325266" y="3758769"/>
            <a:ext cx="289333" cy="301752"/>
          </a:xfrm>
          <a:prstGeom prst="rect">
            <a:avLst/>
          </a:prstGeom>
        </p:spPr>
      </p:pic>
      <p:pic>
        <p:nvPicPr>
          <p:cNvPr id="156" name="Picture 155">
            <a:extLst>
              <a:ext uri="{FF2B5EF4-FFF2-40B4-BE49-F238E27FC236}">
                <a16:creationId xmlns="" xmlns:a16="http://schemas.microsoft.com/office/drawing/2014/main" id="{6C07A92B-6B10-49C0-AF62-EFAA45491895}"/>
              </a:ext>
            </a:extLst>
          </p:cNvPr>
          <p:cNvPicPr>
            <a:picLocks noChangeAspect="1"/>
          </p:cNvPicPr>
          <p:nvPr/>
        </p:nvPicPr>
        <p:blipFill>
          <a:blip r:embed="rId7"/>
          <a:stretch>
            <a:fillRect/>
          </a:stretch>
        </p:blipFill>
        <p:spPr>
          <a:xfrm>
            <a:off x="9325266" y="4154543"/>
            <a:ext cx="299126" cy="299126"/>
          </a:xfrm>
          <a:prstGeom prst="rect">
            <a:avLst/>
          </a:prstGeom>
        </p:spPr>
      </p:pic>
      <p:sp>
        <p:nvSpPr>
          <p:cNvPr id="157" name="TextBox 156">
            <a:extLst>
              <a:ext uri="{FF2B5EF4-FFF2-40B4-BE49-F238E27FC236}">
                <a16:creationId xmlns="" xmlns:a16="http://schemas.microsoft.com/office/drawing/2014/main" id="{9ECBA334-C105-4A27-ACDD-27F3C1CA3A97}"/>
              </a:ext>
            </a:extLst>
          </p:cNvPr>
          <p:cNvSpPr txBox="1"/>
          <p:nvPr/>
        </p:nvSpPr>
        <p:spPr>
          <a:xfrm>
            <a:off x="9607145" y="3718193"/>
            <a:ext cx="2125273" cy="430887"/>
          </a:xfrm>
          <a:prstGeom prst="rect">
            <a:avLst/>
          </a:prstGeom>
          <a:noFill/>
        </p:spPr>
        <p:txBody>
          <a:bodyPr wrap="square" rtlCol="0">
            <a:spAutoFit/>
          </a:bodyPr>
          <a:lstStyle/>
          <a:p>
            <a:r>
              <a:rPr lang="en-US" sz="1100" b="1" dirty="0">
                <a:solidFill>
                  <a:schemeClr val="tx2">
                    <a:lumMod val="50000"/>
                  </a:schemeClr>
                </a:solidFill>
              </a:rPr>
              <a:t>Third party workflow management system</a:t>
            </a:r>
          </a:p>
        </p:txBody>
      </p:sp>
      <p:sp>
        <p:nvSpPr>
          <p:cNvPr id="158" name="TextBox 157">
            <a:extLst>
              <a:ext uri="{FF2B5EF4-FFF2-40B4-BE49-F238E27FC236}">
                <a16:creationId xmlns="" xmlns:a16="http://schemas.microsoft.com/office/drawing/2014/main" id="{B0C0C97E-5476-40F7-A1DA-DF2C6025DE8E}"/>
              </a:ext>
            </a:extLst>
          </p:cNvPr>
          <p:cNvSpPr txBox="1"/>
          <p:nvPr/>
        </p:nvSpPr>
        <p:spPr>
          <a:xfrm>
            <a:off x="9607145" y="4175502"/>
            <a:ext cx="2102772" cy="261610"/>
          </a:xfrm>
          <a:prstGeom prst="rect">
            <a:avLst/>
          </a:prstGeom>
          <a:noFill/>
        </p:spPr>
        <p:txBody>
          <a:bodyPr wrap="square" rtlCol="0">
            <a:spAutoFit/>
          </a:bodyPr>
          <a:lstStyle/>
          <a:p>
            <a:r>
              <a:rPr lang="en-US" sz="1100" b="1" dirty="0">
                <a:solidFill>
                  <a:schemeClr val="tx2">
                    <a:lumMod val="50000"/>
                  </a:schemeClr>
                </a:solidFill>
              </a:rPr>
              <a:t>Third party ERP system</a:t>
            </a:r>
          </a:p>
        </p:txBody>
      </p:sp>
      <p:sp>
        <p:nvSpPr>
          <p:cNvPr id="236" name="Rectangle 235">
            <a:extLst>
              <a:ext uri="{FF2B5EF4-FFF2-40B4-BE49-F238E27FC236}">
                <a16:creationId xmlns="" xmlns:a16="http://schemas.microsoft.com/office/drawing/2014/main" id="{8A056F84-9B1A-47F8-AF6C-EE56FA79CF2A}"/>
              </a:ext>
            </a:extLst>
          </p:cNvPr>
          <p:cNvSpPr/>
          <p:nvPr/>
        </p:nvSpPr>
        <p:spPr>
          <a:xfrm>
            <a:off x="9191902" y="3102620"/>
            <a:ext cx="2518016" cy="1451395"/>
          </a:xfrm>
          <a:prstGeom prst="rect">
            <a:avLst/>
          </a:prstGeom>
          <a:noFill/>
          <a:ln w="12700">
            <a:solidFill>
              <a:srgbClr val="01A9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158">
            <a:extLst>
              <a:ext uri="{FF2B5EF4-FFF2-40B4-BE49-F238E27FC236}">
                <a16:creationId xmlns="" xmlns:a16="http://schemas.microsoft.com/office/drawing/2014/main" id="{BB2F8F23-29B9-473E-BF9C-EA8186F713F0}"/>
              </a:ext>
            </a:extLst>
          </p:cNvPr>
          <p:cNvPicPr>
            <a:picLocks noChangeAspect="1"/>
          </p:cNvPicPr>
          <p:nvPr/>
        </p:nvPicPr>
        <p:blipFill>
          <a:blip r:embed="rId6"/>
          <a:stretch>
            <a:fillRect/>
          </a:stretch>
        </p:blipFill>
        <p:spPr>
          <a:xfrm>
            <a:off x="3643939" y="2800868"/>
            <a:ext cx="289333" cy="301752"/>
          </a:xfrm>
          <a:prstGeom prst="rect">
            <a:avLst/>
          </a:prstGeom>
        </p:spPr>
      </p:pic>
      <p:pic>
        <p:nvPicPr>
          <p:cNvPr id="160" name="Picture 159">
            <a:extLst>
              <a:ext uri="{FF2B5EF4-FFF2-40B4-BE49-F238E27FC236}">
                <a16:creationId xmlns="" xmlns:a16="http://schemas.microsoft.com/office/drawing/2014/main" id="{C09FD4F6-886F-4091-864A-7E9A3E024824}"/>
              </a:ext>
            </a:extLst>
          </p:cNvPr>
          <p:cNvPicPr>
            <a:picLocks noChangeAspect="1"/>
          </p:cNvPicPr>
          <p:nvPr/>
        </p:nvPicPr>
        <p:blipFill>
          <a:blip r:embed="rId6"/>
          <a:stretch>
            <a:fillRect/>
          </a:stretch>
        </p:blipFill>
        <p:spPr>
          <a:xfrm>
            <a:off x="5027097" y="4057805"/>
            <a:ext cx="289333" cy="301752"/>
          </a:xfrm>
          <a:prstGeom prst="rect">
            <a:avLst/>
          </a:prstGeom>
        </p:spPr>
      </p:pic>
      <p:sp>
        <p:nvSpPr>
          <p:cNvPr id="238" name="TextBox 237">
            <a:extLst>
              <a:ext uri="{FF2B5EF4-FFF2-40B4-BE49-F238E27FC236}">
                <a16:creationId xmlns="" xmlns:a16="http://schemas.microsoft.com/office/drawing/2014/main" id="{5C746EE9-EF1D-41BD-9B04-4888F5C68FA3}"/>
              </a:ext>
            </a:extLst>
          </p:cNvPr>
          <p:cNvSpPr txBox="1"/>
          <p:nvPr/>
        </p:nvSpPr>
        <p:spPr>
          <a:xfrm>
            <a:off x="9255237" y="3184417"/>
            <a:ext cx="2190107" cy="261610"/>
          </a:xfrm>
          <a:prstGeom prst="rect">
            <a:avLst/>
          </a:prstGeom>
          <a:noFill/>
        </p:spPr>
        <p:txBody>
          <a:bodyPr wrap="square" rtlCol="0">
            <a:spAutoFit/>
          </a:bodyPr>
          <a:lstStyle>
            <a:defPPr>
              <a:defRPr lang="pt-PT"/>
            </a:defPPr>
            <a:lvl1pPr>
              <a:defRPr sz="1100" b="1">
                <a:solidFill>
                  <a:srgbClr val="003857"/>
                </a:solidFill>
              </a:defRPr>
            </a:lvl1pPr>
          </a:lstStyle>
          <a:p>
            <a:r>
              <a:rPr lang="en-US" dirty="0"/>
              <a:t>SP – Service Provider</a:t>
            </a:r>
          </a:p>
        </p:txBody>
      </p:sp>
      <p:sp>
        <p:nvSpPr>
          <p:cNvPr id="161" name="TextBox 160">
            <a:extLst>
              <a:ext uri="{FF2B5EF4-FFF2-40B4-BE49-F238E27FC236}">
                <a16:creationId xmlns="" xmlns:a16="http://schemas.microsoft.com/office/drawing/2014/main" id="{E8BD37E3-EE7E-467A-B694-4F6405D0D235}"/>
              </a:ext>
            </a:extLst>
          </p:cNvPr>
          <p:cNvSpPr txBox="1"/>
          <p:nvPr/>
        </p:nvSpPr>
        <p:spPr>
          <a:xfrm>
            <a:off x="9255237" y="3447330"/>
            <a:ext cx="2190107" cy="261610"/>
          </a:xfrm>
          <a:prstGeom prst="rect">
            <a:avLst/>
          </a:prstGeom>
          <a:noFill/>
        </p:spPr>
        <p:txBody>
          <a:bodyPr wrap="square" rtlCol="0">
            <a:spAutoFit/>
          </a:bodyPr>
          <a:lstStyle/>
          <a:p>
            <a:r>
              <a:rPr lang="en-US" sz="1100" b="1" dirty="0">
                <a:solidFill>
                  <a:srgbClr val="003857"/>
                </a:solidFill>
              </a:rPr>
              <a:t>SR – Service Recipient</a:t>
            </a:r>
          </a:p>
        </p:txBody>
      </p:sp>
    </p:spTree>
    <p:extLst>
      <p:ext uri="{BB962C8B-B14F-4D97-AF65-F5344CB8AC3E}">
        <p14:creationId xmlns:p14="http://schemas.microsoft.com/office/powerpoint/2010/main" val="19426851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normAutofit/>
          </a:bodyPr>
          <a:lstStyle/>
          <a:p>
            <a:r>
              <a:rPr lang="fr-FR" sz="3100" dirty="0"/>
              <a:t>Appendix 4</a:t>
            </a:r>
          </a:p>
          <a:p>
            <a:r>
              <a:rPr lang="en-US" sz="1600" i="1" dirty="0"/>
              <a:t>Fast Invoicing </a:t>
            </a:r>
            <a:r>
              <a:rPr lang="fr-FR" sz="1600" i="1" dirty="0"/>
              <a:t>Prototype - Screenshots</a:t>
            </a:r>
          </a:p>
          <a:p>
            <a:endParaRPr lang="en-US" dirty="0"/>
          </a:p>
        </p:txBody>
      </p:sp>
    </p:spTree>
    <p:extLst>
      <p:ext uri="{BB962C8B-B14F-4D97-AF65-F5344CB8AC3E}">
        <p14:creationId xmlns:p14="http://schemas.microsoft.com/office/powerpoint/2010/main" val="1372756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sz="1800" dirty="0"/>
          </a:p>
        </p:txBody>
      </p:sp>
      <p:sp>
        <p:nvSpPr>
          <p:cNvPr id="8" name="Rectangle 7"/>
          <p:cNvSpPr/>
          <p:nvPr/>
        </p:nvSpPr>
        <p:spPr>
          <a:xfrm>
            <a:off x="7536160" y="177281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Login page</a:t>
            </a:r>
          </a:p>
        </p:txBody>
      </p:sp>
      <p:pic>
        <p:nvPicPr>
          <p:cNvPr id="4" name="Picture 3">
            <a:extLst>
              <a:ext uri="{FF2B5EF4-FFF2-40B4-BE49-F238E27FC236}">
                <a16:creationId xmlns="" xmlns:a16="http://schemas.microsoft.com/office/drawing/2014/main" id="{124CCD3F-0F24-487D-9229-4F598CC19E9D}"/>
              </a:ext>
            </a:extLst>
          </p:cNvPr>
          <p:cNvPicPr>
            <a:picLocks noChangeAspect="1"/>
          </p:cNvPicPr>
          <p:nvPr/>
        </p:nvPicPr>
        <p:blipFill>
          <a:blip r:embed="rId2"/>
          <a:stretch>
            <a:fillRect/>
          </a:stretch>
        </p:blipFill>
        <p:spPr>
          <a:xfrm>
            <a:off x="407988" y="1772816"/>
            <a:ext cx="6480720" cy="3960440"/>
          </a:xfrm>
          <a:prstGeom prst="rect">
            <a:avLst/>
          </a:prstGeom>
        </p:spPr>
      </p:pic>
      <p:pic>
        <p:nvPicPr>
          <p:cNvPr id="6" name="Picture 5">
            <a:extLst>
              <a:ext uri="{FF2B5EF4-FFF2-40B4-BE49-F238E27FC236}">
                <a16:creationId xmlns="" xmlns:a16="http://schemas.microsoft.com/office/drawing/2014/main" id="{0E7451A6-141F-4FD0-AD4A-E211DD3B11FB}"/>
              </a:ext>
            </a:extLst>
          </p:cNvPr>
          <p:cNvPicPr>
            <a:picLocks noChangeAspect="1"/>
          </p:cNvPicPr>
          <p:nvPr/>
        </p:nvPicPr>
        <p:blipFill>
          <a:blip r:embed="rId3"/>
          <a:stretch>
            <a:fillRect/>
          </a:stretch>
        </p:blipFill>
        <p:spPr>
          <a:xfrm>
            <a:off x="5591944" y="2575870"/>
            <a:ext cx="6136992" cy="3959352"/>
          </a:xfrm>
          <a:prstGeom prst="rect">
            <a:avLst/>
          </a:prstGeom>
        </p:spPr>
      </p:pic>
    </p:spTree>
    <p:extLst>
      <p:ext uri="{BB962C8B-B14F-4D97-AF65-F5344CB8AC3E}">
        <p14:creationId xmlns:p14="http://schemas.microsoft.com/office/powerpoint/2010/main" val="4004070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sz="1800" dirty="0"/>
          </a:p>
        </p:txBody>
      </p:sp>
      <p:sp>
        <p:nvSpPr>
          <p:cNvPr id="10" name="Rectangle 9">
            <a:extLst>
              <a:ext uri="{FF2B5EF4-FFF2-40B4-BE49-F238E27FC236}">
                <a16:creationId xmlns="" xmlns:a16="http://schemas.microsoft.com/office/drawing/2014/main" id="{C374065B-4265-4449-AB06-364F2B55B955}"/>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Dashboard</a:t>
            </a:r>
          </a:p>
        </p:txBody>
      </p:sp>
      <p:pic>
        <p:nvPicPr>
          <p:cNvPr id="4" name="Picture 3">
            <a:extLst>
              <a:ext uri="{FF2B5EF4-FFF2-40B4-BE49-F238E27FC236}">
                <a16:creationId xmlns="" xmlns:a16="http://schemas.microsoft.com/office/drawing/2014/main" id="{816BE03D-85DE-4D60-B8F0-66BC54539406}"/>
              </a:ext>
            </a:extLst>
          </p:cNvPr>
          <p:cNvPicPr>
            <a:picLocks noChangeAspect="1"/>
          </p:cNvPicPr>
          <p:nvPr/>
        </p:nvPicPr>
        <p:blipFill>
          <a:blip r:embed="rId2"/>
          <a:stretch>
            <a:fillRect/>
          </a:stretch>
        </p:blipFill>
        <p:spPr>
          <a:xfrm>
            <a:off x="411480" y="1773936"/>
            <a:ext cx="6351965" cy="4103336"/>
          </a:xfrm>
          <a:prstGeom prst="rect">
            <a:avLst/>
          </a:prstGeom>
        </p:spPr>
      </p:pic>
    </p:spTree>
    <p:extLst>
      <p:ext uri="{BB962C8B-B14F-4D97-AF65-F5344CB8AC3E}">
        <p14:creationId xmlns:p14="http://schemas.microsoft.com/office/powerpoint/2010/main" val="877393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dirty="0"/>
          </a:p>
        </p:txBody>
      </p:sp>
      <p:sp>
        <p:nvSpPr>
          <p:cNvPr id="8" name="Rectangle 7">
            <a:extLst>
              <a:ext uri="{FF2B5EF4-FFF2-40B4-BE49-F238E27FC236}">
                <a16:creationId xmlns="" xmlns:a16="http://schemas.microsoft.com/office/drawing/2014/main" id="{AC6A76F5-EE0B-4025-B240-50A01D3F5D99}"/>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List of requests</a:t>
            </a:r>
          </a:p>
        </p:txBody>
      </p:sp>
      <p:pic>
        <p:nvPicPr>
          <p:cNvPr id="4" name="Picture 3">
            <a:extLst>
              <a:ext uri="{FF2B5EF4-FFF2-40B4-BE49-F238E27FC236}">
                <a16:creationId xmlns="" xmlns:a16="http://schemas.microsoft.com/office/drawing/2014/main" id="{78DAD393-D1CC-415D-A6E9-281112307C6B}"/>
              </a:ext>
            </a:extLst>
          </p:cNvPr>
          <p:cNvPicPr>
            <a:picLocks noChangeAspect="1"/>
          </p:cNvPicPr>
          <p:nvPr/>
        </p:nvPicPr>
        <p:blipFill>
          <a:blip r:embed="rId2"/>
          <a:stretch>
            <a:fillRect/>
          </a:stretch>
        </p:blipFill>
        <p:spPr>
          <a:xfrm>
            <a:off x="411480" y="1773936"/>
            <a:ext cx="6760913" cy="4175344"/>
          </a:xfrm>
          <a:prstGeom prst="rect">
            <a:avLst/>
          </a:prstGeom>
        </p:spPr>
      </p:pic>
    </p:spTree>
    <p:extLst>
      <p:ext uri="{BB962C8B-B14F-4D97-AF65-F5344CB8AC3E}">
        <p14:creationId xmlns:p14="http://schemas.microsoft.com/office/powerpoint/2010/main" val="140677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sz="1800" dirty="0"/>
          </a:p>
        </p:txBody>
      </p:sp>
      <p:sp>
        <p:nvSpPr>
          <p:cNvPr id="11" name="Rectangle 10">
            <a:extLst>
              <a:ext uri="{FF2B5EF4-FFF2-40B4-BE49-F238E27FC236}">
                <a16:creationId xmlns="" xmlns:a16="http://schemas.microsoft.com/office/drawing/2014/main" id="{C636B8A7-A345-4B07-88E9-8136FFFCA8BF}"/>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Raising invoice request</a:t>
            </a:r>
          </a:p>
        </p:txBody>
      </p:sp>
      <p:pic>
        <p:nvPicPr>
          <p:cNvPr id="4" name="Picture 3">
            <a:extLst>
              <a:ext uri="{FF2B5EF4-FFF2-40B4-BE49-F238E27FC236}">
                <a16:creationId xmlns="" xmlns:a16="http://schemas.microsoft.com/office/drawing/2014/main" id="{3D11941D-059C-4A0E-8A2C-9B776BEE125C}"/>
              </a:ext>
            </a:extLst>
          </p:cNvPr>
          <p:cNvPicPr>
            <a:picLocks noChangeAspect="1"/>
          </p:cNvPicPr>
          <p:nvPr/>
        </p:nvPicPr>
        <p:blipFill>
          <a:blip r:embed="rId2"/>
          <a:stretch>
            <a:fillRect/>
          </a:stretch>
        </p:blipFill>
        <p:spPr>
          <a:xfrm>
            <a:off x="407989" y="1773936"/>
            <a:ext cx="6552203" cy="4391368"/>
          </a:xfrm>
          <a:prstGeom prst="rect">
            <a:avLst/>
          </a:prstGeom>
        </p:spPr>
      </p:pic>
    </p:spTree>
    <p:extLst>
      <p:ext uri="{BB962C8B-B14F-4D97-AF65-F5344CB8AC3E}">
        <p14:creationId xmlns:p14="http://schemas.microsoft.com/office/powerpoint/2010/main" val="963322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sz="1800" dirty="0"/>
          </a:p>
        </p:txBody>
      </p:sp>
      <p:sp>
        <p:nvSpPr>
          <p:cNvPr id="7" name="Rectangle 6">
            <a:extLst>
              <a:ext uri="{FF2B5EF4-FFF2-40B4-BE49-F238E27FC236}">
                <a16:creationId xmlns="" xmlns:a16="http://schemas.microsoft.com/office/drawing/2014/main" id="{9612BBD5-B882-4205-B530-F4E1F4DF78E5}"/>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Raising invoice request</a:t>
            </a:r>
          </a:p>
        </p:txBody>
      </p:sp>
      <p:pic>
        <p:nvPicPr>
          <p:cNvPr id="4" name="Picture 3">
            <a:extLst>
              <a:ext uri="{FF2B5EF4-FFF2-40B4-BE49-F238E27FC236}">
                <a16:creationId xmlns="" xmlns:a16="http://schemas.microsoft.com/office/drawing/2014/main" id="{E7FEBEB9-BD85-4946-854B-4ED7453C5657}"/>
              </a:ext>
            </a:extLst>
          </p:cNvPr>
          <p:cNvPicPr>
            <a:picLocks noChangeAspect="1"/>
          </p:cNvPicPr>
          <p:nvPr/>
        </p:nvPicPr>
        <p:blipFill>
          <a:blip r:embed="rId2"/>
          <a:stretch>
            <a:fillRect/>
          </a:stretch>
        </p:blipFill>
        <p:spPr>
          <a:xfrm>
            <a:off x="411480" y="1773936"/>
            <a:ext cx="5870518" cy="3931920"/>
          </a:xfrm>
          <a:prstGeom prst="rect">
            <a:avLst/>
          </a:prstGeom>
        </p:spPr>
      </p:pic>
    </p:spTree>
    <p:extLst>
      <p:ext uri="{BB962C8B-B14F-4D97-AF65-F5344CB8AC3E}">
        <p14:creationId xmlns:p14="http://schemas.microsoft.com/office/powerpoint/2010/main" val="3439070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sz="1800" dirty="0"/>
          </a:p>
        </p:txBody>
      </p:sp>
      <p:sp>
        <p:nvSpPr>
          <p:cNvPr id="7" name="Rectangle 6">
            <a:extLst>
              <a:ext uri="{FF2B5EF4-FFF2-40B4-BE49-F238E27FC236}">
                <a16:creationId xmlns="" xmlns:a16="http://schemas.microsoft.com/office/drawing/2014/main" id="{9E8809EB-CB38-40F3-8802-41A0A8883DA8}"/>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Raising invoice request</a:t>
            </a:r>
          </a:p>
        </p:txBody>
      </p:sp>
      <p:pic>
        <p:nvPicPr>
          <p:cNvPr id="4" name="Picture 3">
            <a:extLst>
              <a:ext uri="{FF2B5EF4-FFF2-40B4-BE49-F238E27FC236}">
                <a16:creationId xmlns="" xmlns:a16="http://schemas.microsoft.com/office/drawing/2014/main" id="{67F42D1D-5E99-4AA2-B5C7-96AFB6DFF02A}"/>
              </a:ext>
            </a:extLst>
          </p:cNvPr>
          <p:cNvPicPr>
            <a:picLocks noChangeAspect="1"/>
          </p:cNvPicPr>
          <p:nvPr/>
        </p:nvPicPr>
        <p:blipFill>
          <a:blip r:embed="rId2"/>
          <a:stretch>
            <a:fillRect/>
          </a:stretch>
        </p:blipFill>
        <p:spPr>
          <a:xfrm>
            <a:off x="411480" y="1773936"/>
            <a:ext cx="6392597" cy="3931920"/>
          </a:xfrm>
          <a:prstGeom prst="rect">
            <a:avLst/>
          </a:prstGeom>
        </p:spPr>
      </p:pic>
    </p:spTree>
    <p:extLst>
      <p:ext uri="{BB962C8B-B14F-4D97-AF65-F5344CB8AC3E}">
        <p14:creationId xmlns:p14="http://schemas.microsoft.com/office/powerpoint/2010/main" val="2910458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dirty="0"/>
          </a:p>
        </p:txBody>
      </p:sp>
      <p:sp>
        <p:nvSpPr>
          <p:cNvPr id="8" name="Rectangle 7">
            <a:extLst>
              <a:ext uri="{FF2B5EF4-FFF2-40B4-BE49-F238E27FC236}">
                <a16:creationId xmlns="" xmlns:a16="http://schemas.microsoft.com/office/drawing/2014/main" id="{3A7D4AC6-5EBC-40E9-A2D2-72C63D419FCF}"/>
              </a:ext>
            </a:extLst>
          </p:cNvPr>
          <p:cNvSpPr/>
          <p:nvPr/>
        </p:nvSpPr>
        <p:spPr>
          <a:xfrm>
            <a:off x="7032105" y="2420888"/>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Raising invoice request</a:t>
            </a:r>
          </a:p>
        </p:txBody>
      </p:sp>
      <p:pic>
        <p:nvPicPr>
          <p:cNvPr id="4" name="Picture 3">
            <a:extLst>
              <a:ext uri="{FF2B5EF4-FFF2-40B4-BE49-F238E27FC236}">
                <a16:creationId xmlns="" xmlns:a16="http://schemas.microsoft.com/office/drawing/2014/main" id="{6D2C891D-5294-45CD-91D6-038EBA03D606}"/>
              </a:ext>
            </a:extLst>
          </p:cNvPr>
          <p:cNvPicPr>
            <a:picLocks noChangeAspect="1"/>
          </p:cNvPicPr>
          <p:nvPr/>
        </p:nvPicPr>
        <p:blipFill>
          <a:blip r:embed="rId2"/>
          <a:stretch>
            <a:fillRect/>
          </a:stretch>
        </p:blipFill>
        <p:spPr>
          <a:xfrm>
            <a:off x="411480" y="1773935"/>
            <a:ext cx="5180464" cy="4707029"/>
          </a:xfrm>
          <a:prstGeom prst="rect">
            <a:avLst/>
          </a:prstGeom>
        </p:spPr>
      </p:pic>
    </p:spTree>
    <p:extLst>
      <p:ext uri="{BB962C8B-B14F-4D97-AF65-F5344CB8AC3E}">
        <p14:creationId xmlns:p14="http://schemas.microsoft.com/office/powerpoint/2010/main" val="272932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sz="1800" dirty="0"/>
          </a:p>
        </p:txBody>
      </p:sp>
      <p:sp>
        <p:nvSpPr>
          <p:cNvPr id="11" name="Rectangle 10">
            <a:extLst>
              <a:ext uri="{FF2B5EF4-FFF2-40B4-BE49-F238E27FC236}">
                <a16:creationId xmlns="" xmlns:a16="http://schemas.microsoft.com/office/drawing/2014/main" id="{B4A6BFDE-FD37-4368-9C3F-5F190ADF063E}"/>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Raising invoice request</a:t>
            </a:r>
          </a:p>
        </p:txBody>
      </p:sp>
      <p:pic>
        <p:nvPicPr>
          <p:cNvPr id="4" name="Picture 3">
            <a:extLst>
              <a:ext uri="{FF2B5EF4-FFF2-40B4-BE49-F238E27FC236}">
                <a16:creationId xmlns="" xmlns:a16="http://schemas.microsoft.com/office/drawing/2014/main" id="{5489F28E-69A8-4A6A-B713-56AEC2AC4EAB}"/>
              </a:ext>
            </a:extLst>
          </p:cNvPr>
          <p:cNvPicPr>
            <a:picLocks noChangeAspect="1"/>
          </p:cNvPicPr>
          <p:nvPr/>
        </p:nvPicPr>
        <p:blipFill>
          <a:blip r:embed="rId2"/>
          <a:stretch>
            <a:fillRect/>
          </a:stretch>
        </p:blipFill>
        <p:spPr>
          <a:xfrm>
            <a:off x="411480" y="1773936"/>
            <a:ext cx="5905743" cy="3931920"/>
          </a:xfrm>
          <a:prstGeom prst="rect">
            <a:avLst/>
          </a:prstGeom>
        </p:spPr>
      </p:pic>
    </p:spTree>
    <p:extLst>
      <p:ext uri="{BB962C8B-B14F-4D97-AF65-F5344CB8AC3E}">
        <p14:creationId xmlns:p14="http://schemas.microsoft.com/office/powerpoint/2010/main" val="257133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dirty="0"/>
          </a:p>
        </p:txBody>
      </p:sp>
      <p:sp>
        <p:nvSpPr>
          <p:cNvPr id="10" name="Rectangle 9">
            <a:extLst>
              <a:ext uri="{FF2B5EF4-FFF2-40B4-BE49-F238E27FC236}">
                <a16:creationId xmlns="" xmlns:a16="http://schemas.microsoft.com/office/drawing/2014/main" id="{A71B0055-B834-469B-9AF4-A482E95F3DD6}"/>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Raising invoice request</a:t>
            </a:r>
          </a:p>
        </p:txBody>
      </p:sp>
      <p:pic>
        <p:nvPicPr>
          <p:cNvPr id="4" name="Picture 3">
            <a:extLst>
              <a:ext uri="{FF2B5EF4-FFF2-40B4-BE49-F238E27FC236}">
                <a16:creationId xmlns="" xmlns:a16="http://schemas.microsoft.com/office/drawing/2014/main" id="{15A83B57-80E1-4B78-BFDF-83669C4157CB}"/>
              </a:ext>
            </a:extLst>
          </p:cNvPr>
          <p:cNvPicPr>
            <a:picLocks noChangeAspect="1"/>
          </p:cNvPicPr>
          <p:nvPr/>
        </p:nvPicPr>
        <p:blipFill>
          <a:blip r:embed="rId2"/>
          <a:stretch>
            <a:fillRect/>
          </a:stretch>
        </p:blipFill>
        <p:spPr>
          <a:xfrm>
            <a:off x="411480" y="1773936"/>
            <a:ext cx="5440704" cy="3931920"/>
          </a:xfrm>
          <a:prstGeom prst="rect">
            <a:avLst/>
          </a:prstGeom>
        </p:spPr>
      </p:pic>
    </p:spTree>
    <p:extLst>
      <p:ext uri="{BB962C8B-B14F-4D97-AF65-F5344CB8AC3E}">
        <p14:creationId xmlns:p14="http://schemas.microsoft.com/office/powerpoint/2010/main" val="3452949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988" y="404813"/>
            <a:ext cx="11016604" cy="863600"/>
          </a:xfrm>
        </p:spPr>
        <p:txBody>
          <a:bodyPr/>
          <a:lstStyle/>
          <a:p>
            <a:r>
              <a:rPr lang="en-US" dirty="0"/>
              <a:t>Invoicing systems</a:t>
            </a:r>
            <a:br>
              <a:rPr lang="en-US" dirty="0"/>
            </a:br>
            <a:r>
              <a:rPr lang="en-US" sz="1800" i="1" dirty="0"/>
              <a:t>Current-state pain points</a:t>
            </a:r>
          </a:p>
        </p:txBody>
      </p:sp>
      <p:sp>
        <p:nvSpPr>
          <p:cNvPr id="54" name="AutoShape 8" descr="https://d30y9cdsu7xlg0.cloudfront.net/png/66932-200.png"/>
          <p:cNvSpPr>
            <a:spLocks noChangeAspect="1" noChangeArrowheads="1"/>
          </p:cNvSpPr>
          <p:nvPr/>
        </p:nvSpPr>
        <p:spPr bwMode="auto">
          <a:xfrm>
            <a:off x="1298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 name="AutoShape 2" descr="https://d30y9cdsu7xlg0.cloudfront.net/png/289085-200.png"/>
          <p:cNvSpPr>
            <a:spLocks noChangeAspect="1" noChangeArrowheads="1"/>
          </p:cNvSpPr>
          <p:nvPr/>
        </p:nvSpPr>
        <p:spPr bwMode="auto">
          <a:xfrm>
            <a:off x="1450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02" name="Rectangle 101"/>
          <p:cNvSpPr/>
          <p:nvPr/>
        </p:nvSpPr>
        <p:spPr>
          <a:xfrm>
            <a:off x="1100380" y="5125541"/>
            <a:ext cx="5499676" cy="1615827"/>
          </a:xfrm>
          <a:prstGeom prst="rect">
            <a:avLst/>
          </a:prstGeom>
        </p:spPr>
        <p:txBody>
          <a:bodyPr wrap="square">
            <a:spAutoFit/>
          </a:bodyPr>
          <a:lstStyle/>
          <a:p>
            <a:r>
              <a:rPr lang="en-US" sz="1100" dirty="0"/>
              <a:t>The SP agent has to manually:</a:t>
            </a:r>
          </a:p>
          <a:p>
            <a:pPr marL="228600" indent="-228600">
              <a:buAutoNum type="arabicPeriod"/>
            </a:pPr>
            <a:r>
              <a:rPr lang="en-US" sz="1100" dirty="0"/>
              <a:t>Handle all queries in consultation with SR</a:t>
            </a:r>
          </a:p>
          <a:p>
            <a:pPr marL="228600" indent="-228600">
              <a:buAutoNum type="arabicPeriod"/>
            </a:pPr>
            <a:r>
              <a:rPr lang="en-US" sz="1100" dirty="0"/>
              <a:t>Download request details from BMC</a:t>
            </a:r>
          </a:p>
          <a:p>
            <a:pPr marL="228600" indent="-228600">
              <a:buAutoNum type="arabicPeriod"/>
            </a:pPr>
            <a:r>
              <a:rPr lang="en-US" sz="1100" dirty="0"/>
              <a:t>Upload request details to SAP instance of SP</a:t>
            </a:r>
          </a:p>
          <a:p>
            <a:pPr marL="228600" indent="-228600">
              <a:buAutoNum type="arabicPeriod"/>
            </a:pPr>
            <a:r>
              <a:rPr lang="en-US" sz="1100" dirty="0"/>
              <a:t>Download invoice docs from SAP instance of SP</a:t>
            </a:r>
          </a:p>
          <a:p>
            <a:pPr marL="228600" indent="-228600">
              <a:buAutoNum type="arabicPeriod"/>
            </a:pPr>
            <a:r>
              <a:rPr lang="en-US" sz="1100" dirty="0"/>
              <a:t>Upload the invoice docs into BMC </a:t>
            </a:r>
          </a:p>
          <a:p>
            <a:pPr marL="228600" indent="-228600">
              <a:buAutoNum type="arabicPeriod"/>
            </a:pPr>
            <a:r>
              <a:rPr lang="en-US" sz="1100" dirty="0"/>
              <a:t>Route the request to the SR agent</a:t>
            </a:r>
          </a:p>
          <a:p>
            <a:pPr marL="228600" indent="-228600">
              <a:buAutoNum type="arabicPeriod"/>
            </a:pPr>
            <a:endParaRPr lang="en-US" sz="1100" dirty="0"/>
          </a:p>
          <a:p>
            <a:endParaRPr lang="en-US" sz="1100" dirty="0"/>
          </a:p>
        </p:txBody>
      </p:sp>
      <p:sp>
        <p:nvSpPr>
          <p:cNvPr id="104" name="Rectangle 103"/>
          <p:cNvSpPr/>
          <p:nvPr/>
        </p:nvSpPr>
        <p:spPr>
          <a:xfrm>
            <a:off x="6792859" y="5104055"/>
            <a:ext cx="5279805" cy="1277273"/>
          </a:xfrm>
          <a:prstGeom prst="rect">
            <a:avLst/>
          </a:prstGeom>
        </p:spPr>
        <p:txBody>
          <a:bodyPr wrap="square">
            <a:spAutoFit/>
          </a:bodyPr>
          <a:lstStyle/>
          <a:p>
            <a:r>
              <a:rPr lang="en-US" sz="1100" dirty="0"/>
              <a:t>The SR agent has to manually:</a:t>
            </a:r>
          </a:p>
          <a:p>
            <a:pPr marL="228600" indent="-228600">
              <a:buAutoNum type="arabicPeriod"/>
            </a:pPr>
            <a:r>
              <a:rPr lang="en-US" sz="1100" dirty="0"/>
              <a:t>Handle all exceptions </a:t>
            </a:r>
          </a:p>
          <a:p>
            <a:pPr marL="228600" indent="-228600">
              <a:buAutoNum type="arabicPeriod"/>
            </a:pPr>
            <a:r>
              <a:rPr lang="en-US" sz="1100" dirty="0"/>
              <a:t>Download request details from BMC</a:t>
            </a:r>
          </a:p>
          <a:p>
            <a:pPr marL="228600" indent="-228600">
              <a:buAutoNum type="arabicPeriod"/>
            </a:pPr>
            <a:r>
              <a:rPr lang="en-US" sz="1100" dirty="0"/>
              <a:t>Upload request details to SAP instance of SR</a:t>
            </a:r>
          </a:p>
          <a:p>
            <a:pPr marL="228600" indent="-228600">
              <a:buAutoNum type="arabicPeriod"/>
            </a:pPr>
            <a:r>
              <a:rPr lang="en-US" sz="1100" dirty="0"/>
              <a:t>Download invoice docs from SAP instance of SR</a:t>
            </a:r>
          </a:p>
          <a:p>
            <a:pPr marL="228600" indent="-228600">
              <a:buAutoNum type="arabicPeriod"/>
            </a:pPr>
            <a:r>
              <a:rPr lang="en-US" sz="1100" dirty="0"/>
              <a:t>Upload the invoice docs into BMC </a:t>
            </a:r>
          </a:p>
          <a:p>
            <a:pPr marL="228600" indent="-228600">
              <a:buAutoNum type="arabicPeriod"/>
            </a:pPr>
            <a:r>
              <a:rPr lang="en-US" sz="1100" dirty="0"/>
              <a:t>Utilize the SAP doc number and close the request in BMC</a:t>
            </a:r>
            <a:endParaRPr lang="en-US" sz="800" dirty="0"/>
          </a:p>
        </p:txBody>
      </p:sp>
      <p:grpSp>
        <p:nvGrpSpPr>
          <p:cNvPr id="122" name="Group 121"/>
          <p:cNvGrpSpPr/>
          <p:nvPr/>
        </p:nvGrpSpPr>
        <p:grpSpPr>
          <a:xfrm>
            <a:off x="747911" y="5125541"/>
            <a:ext cx="305992" cy="371685"/>
            <a:chOff x="1172456" y="2472035"/>
            <a:chExt cx="305992" cy="371685"/>
          </a:xfrm>
        </p:grpSpPr>
        <p:pic>
          <p:nvPicPr>
            <p:cNvPr id="123" name="Picture 4" descr="Résultat de recherche d'images pour &quot;red flag png&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2456" y="2496920"/>
              <a:ext cx="300009" cy="346800"/>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p:cNvSpPr txBox="1"/>
            <p:nvPr/>
          </p:nvSpPr>
          <p:spPr>
            <a:xfrm>
              <a:off x="1213488" y="2472035"/>
              <a:ext cx="264960" cy="246221"/>
            </a:xfrm>
            <a:prstGeom prst="rect">
              <a:avLst/>
            </a:prstGeom>
            <a:noFill/>
          </p:spPr>
          <p:txBody>
            <a:bodyPr wrap="square" rtlCol="0">
              <a:spAutoFit/>
            </a:bodyPr>
            <a:lstStyle/>
            <a:p>
              <a:r>
                <a:rPr lang="en-US" sz="1000" b="1" dirty="0">
                  <a:solidFill>
                    <a:schemeClr val="bg1"/>
                  </a:solidFill>
                </a:rPr>
                <a:t>A</a:t>
              </a:r>
            </a:p>
          </p:txBody>
        </p:sp>
      </p:grpSp>
      <p:grpSp>
        <p:nvGrpSpPr>
          <p:cNvPr id="161" name="Group 160"/>
          <p:cNvGrpSpPr/>
          <p:nvPr/>
        </p:nvGrpSpPr>
        <p:grpSpPr>
          <a:xfrm>
            <a:off x="6449683" y="5104055"/>
            <a:ext cx="305992" cy="371685"/>
            <a:chOff x="1172456" y="2472035"/>
            <a:chExt cx="305992" cy="371685"/>
          </a:xfrm>
        </p:grpSpPr>
        <p:pic>
          <p:nvPicPr>
            <p:cNvPr id="162" name="Picture 4" descr="Résultat de recherche d'images pour &quot;red flag png&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2456" y="2496920"/>
              <a:ext cx="300009" cy="346800"/>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p:cNvSpPr txBox="1"/>
            <p:nvPr/>
          </p:nvSpPr>
          <p:spPr>
            <a:xfrm>
              <a:off x="1213488" y="2472035"/>
              <a:ext cx="264960" cy="246221"/>
            </a:xfrm>
            <a:prstGeom prst="rect">
              <a:avLst/>
            </a:prstGeom>
            <a:noFill/>
          </p:spPr>
          <p:txBody>
            <a:bodyPr wrap="square" rtlCol="0">
              <a:spAutoFit/>
            </a:bodyPr>
            <a:lstStyle/>
            <a:p>
              <a:r>
                <a:rPr lang="en-US" sz="1000" b="1" dirty="0">
                  <a:solidFill>
                    <a:schemeClr val="bg1"/>
                  </a:solidFill>
                </a:rPr>
                <a:t>B</a:t>
              </a:r>
            </a:p>
          </p:txBody>
        </p:sp>
      </p:grpSp>
      <p:cxnSp>
        <p:nvCxnSpPr>
          <p:cNvPr id="205" name="Straight Connector 204">
            <a:extLst>
              <a:ext uri="{FF2B5EF4-FFF2-40B4-BE49-F238E27FC236}">
                <a16:creationId xmlns="" xmlns:a16="http://schemas.microsoft.com/office/drawing/2014/main" id="{EA87EB84-FB31-4489-8D51-753F49D103B1}"/>
              </a:ext>
            </a:extLst>
          </p:cNvPr>
          <p:cNvCxnSpPr>
            <a:cxnSpLocks/>
          </p:cNvCxnSpPr>
          <p:nvPr/>
        </p:nvCxnSpPr>
        <p:spPr>
          <a:xfrm>
            <a:off x="623392" y="5085184"/>
            <a:ext cx="11089232" cy="0"/>
          </a:xfrm>
          <a:prstGeom prst="line">
            <a:avLst/>
          </a:prstGeom>
          <a:ln w="28575">
            <a:solidFill>
              <a:srgbClr val="01A9D6"/>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 xmlns:a16="http://schemas.microsoft.com/office/drawing/2014/main" id="{DCBBEAFD-4CB2-4C50-B99E-484982D7F97C}"/>
              </a:ext>
            </a:extLst>
          </p:cNvPr>
          <p:cNvCxnSpPr>
            <a:cxnSpLocks/>
          </p:cNvCxnSpPr>
          <p:nvPr/>
        </p:nvCxnSpPr>
        <p:spPr>
          <a:xfrm flipH="1" flipV="1">
            <a:off x="1508782" y="2400292"/>
            <a:ext cx="1" cy="1365251"/>
          </a:xfrm>
          <a:prstGeom prst="straightConnector1">
            <a:avLst/>
          </a:prstGeom>
          <a:ln w="28575">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 xmlns:a16="http://schemas.microsoft.com/office/drawing/2014/main" id="{6129FCE6-1507-4721-9A43-588E1D5D4290}"/>
              </a:ext>
            </a:extLst>
          </p:cNvPr>
          <p:cNvCxnSpPr>
            <a:cxnSpLocks/>
          </p:cNvCxnSpPr>
          <p:nvPr/>
        </p:nvCxnSpPr>
        <p:spPr>
          <a:xfrm flipH="1" flipV="1">
            <a:off x="1977478" y="1826729"/>
            <a:ext cx="1670250" cy="12545"/>
          </a:xfrm>
          <a:prstGeom prst="straightConnector1">
            <a:avLst/>
          </a:prstGeom>
          <a:ln w="28575">
            <a:solidFill>
              <a:schemeClr val="tx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 xmlns:a16="http://schemas.microsoft.com/office/drawing/2014/main" id="{72F5A1F5-7782-4DA2-9144-34C224B20571}"/>
              </a:ext>
            </a:extLst>
          </p:cNvPr>
          <p:cNvCxnSpPr>
            <a:cxnSpLocks/>
          </p:cNvCxnSpPr>
          <p:nvPr/>
        </p:nvCxnSpPr>
        <p:spPr>
          <a:xfrm>
            <a:off x="6490814" y="3986613"/>
            <a:ext cx="1491263" cy="14333"/>
          </a:xfrm>
          <a:prstGeom prst="straightConnector1">
            <a:avLst/>
          </a:prstGeom>
          <a:ln w="28575">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 xmlns:a16="http://schemas.microsoft.com/office/drawing/2014/main" id="{6C92FD1A-E11B-4F2D-980B-4345ECE2043F}"/>
              </a:ext>
            </a:extLst>
          </p:cNvPr>
          <p:cNvGrpSpPr/>
          <p:nvPr/>
        </p:nvGrpSpPr>
        <p:grpSpPr>
          <a:xfrm>
            <a:off x="1020388" y="3827228"/>
            <a:ext cx="994607" cy="795366"/>
            <a:chOff x="1038208" y="3893276"/>
            <a:chExt cx="994607" cy="795366"/>
          </a:xfrm>
        </p:grpSpPr>
        <p:pic>
          <p:nvPicPr>
            <p:cNvPr id="120" name="Picture 6" descr="Image associée">
              <a:extLst>
                <a:ext uri="{FF2B5EF4-FFF2-40B4-BE49-F238E27FC236}">
                  <a16:creationId xmlns="" xmlns:a16="http://schemas.microsoft.com/office/drawing/2014/main" id="{8F785E9D-AAD3-4FAD-AA36-E7BFB42F23E6}"/>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1271464" y="3893276"/>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 xmlns:a16="http://schemas.microsoft.com/office/drawing/2014/main" id="{063F92AF-5BC3-435D-95DA-72DD9813DDA2}"/>
                </a:ext>
              </a:extLst>
            </p:cNvPr>
            <p:cNvSpPr txBox="1"/>
            <p:nvPr/>
          </p:nvSpPr>
          <p:spPr>
            <a:xfrm>
              <a:off x="1038208" y="4427032"/>
              <a:ext cx="994607" cy="261610"/>
            </a:xfrm>
            <a:prstGeom prst="rect">
              <a:avLst/>
            </a:prstGeom>
            <a:noFill/>
          </p:spPr>
          <p:txBody>
            <a:bodyPr wrap="square" rtlCol="0">
              <a:spAutoFit/>
            </a:bodyPr>
            <a:lstStyle/>
            <a:p>
              <a:pPr algn="ctr"/>
              <a:r>
                <a:rPr lang="en-US" sz="1100" b="1" dirty="0">
                  <a:solidFill>
                    <a:schemeClr val="tx2">
                      <a:lumMod val="50000"/>
                    </a:schemeClr>
                  </a:solidFill>
                </a:rPr>
                <a:t>SR</a:t>
              </a:r>
            </a:p>
          </p:txBody>
        </p:sp>
      </p:grpSp>
      <p:sp>
        <p:nvSpPr>
          <p:cNvPr id="125" name="Oval 124">
            <a:extLst>
              <a:ext uri="{FF2B5EF4-FFF2-40B4-BE49-F238E27FC236}">
                <a16:creationId xmlns="" xmlns:a16="http://schemas.microsoft.com/office/drawing/2014/main" id="{7E2A2E21-A4CA-4C27-9DBB-B325A3B4A327}"/>
              </a:ext>
            </a:extLst>
          </p:cNvPr>
          <p:cNvSpPr/>
          <p:nvPr/>
        </p:nvSpPr>
        <p:spPr>
          <a:xfrm>
            <a:off x="2041776" y="1566429"/>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2</a:t>
            </a:r>
          </a:p>
        </p:txBody>
      </p:sp>
      <p:sp>
        <p:nvSpPr>
          <p:cNvPr id="126" name="Oval 125">
            <a:extLst>
              <a:ext uri="{FF2B5EF4-FFF2-40B4-BE49-F238E27FC236}">
                <a16:creationId xmlns="" xmlns:a16="http://schemas.microsoft.com/office/drawing/2014/main" id="{37D62D57-BCC7-4E43-9445-6B4743AE4D5D}"/>
              </a:ext>
            </a:extLst>
          </p:cNvPr>
          <p:cNvSpPr/>
          <p:nvPr/>
        </p:nvSpPr>
        <p:spPr>
          <a:xfrm>
            <a:off x="1589030" y="2646493"/>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1</a:t>
            </a:r>
          </a:p>
        </p:txBody>
      </p:sp>
      <p:sp>
        <p:nvSpPr>
          <p:cNvPr id="127" name="Oval 126">
            <a:extLst>
              <a:ext uri="{FF2B5EF4-FFF2-40B4-BE49-F238E27FC236}">
                <a16:creationId xmlns="" xmlns:a16="http://schemas.microsoft.com/office/drawing/2014/main" id="{1CBB8E3D-28E2-49C4-BA1E-43AFE8BA0A75}"/>
              </a:ext>
            </a:extLst>
          </p:cNvPr>
          <p:cNvSpPr/>
          <p:nvPr/>
        </p:nvSpPr>
        <p:spPr>
          <a:xfrm>
            <a:off x="4141242" y="2646492"/>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3</a:t>
            </a:r>
          </a:p>
        </p:txBody>
      </p:sp>
      <p:sp>
        <p:nvSpPr>
          <p:cNvPr id="128" name="Oval 127">
            <a:extLst>
              <a:ext uri="{FF2B5EF4-FFF2-40B4-BE49-F238E27FC236}">
                <a16:creationId xmlns="" xmlns:a16="http://schemas.microsoft.com/office/drawing/2014/main" id="{1FC88AB0-1023-4CA2-B068-CF7475966C03}"/>
              </a:ext>
            </a:extLst>
          </p:cNvPr>
          <p:cNvSpPr/>
          <p:nvPr/>
        </p:nvSpPr>
        <p:spPr>
          <a:xfrm>
            <a:off x="4511824" y="3717700"/>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4</a:t>
            </a:r>
          </a:p>
        </p:txBody>
      </p:sp>
      <p:sp>
        <p:nvSpPr>
          <p:cNvPr id="129" name="Oval 128">
            <a:extLst>
              <a:ext uri="{FF2B5EF4-FFF2-40B4-BE49-F238E27FC236}">
                <a16:creationId xmlns="" xmlns:a16="http://schemas.microsoft.com/office/drawing/2014/main" id="{7F2D1544-526B-4E5A-A67F-EF8F65678EC8}"/>
              </a:ext>
            </a:extLst>
          </p:cNvPr>
          <p:cNvSpPr/>
          <p:nvPr/>
        </p:nvSpPr>
        <p:spPr>
          <a:xfrm>
            <a:off x="6209507" y="2625082"/>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5</a:t>
            </a:r>
          </a:p>
        </p:txBody>
      </p:sp>
      <p:sp>
        <p:nvSpPr>
          <p:cNvPr id="130" name="TextBox 129">
            <a:extLst>
              <a:ext uri="{FF2B5EF4-FFF2-40B4-BE49-F238E27FC236}">
                <a16:creationId xmlns="" xmlns:a16="http://schemas.microsoft.com/office/drawing/2014/main" id="{3C32EF11-5443-4E90-8265-817BACD7CBFD}"/>
              </a:ext>
            </a:extLst>
          </p:cNvPr>
          <p:cNvSpPr txBox="1"/>
          <p:nvPr/>
        </p:nvSpPr>
        <p:spPr>
          <a:xfrm>
            <a:off x="1507930" y="2881788"/>
            <a:ext cx="938446" cy="369332"/>
          </a:xfrm>
          <a:prstGeom prst="rect">
            <a:avLst/>
          </a:prstGeom>
          <a:noFill/>
        </p:spPr>
        <p:txBody>
          <a:bodyPr wrap="square" rtlCol="0">
            <a:spAutoFit/>
          </a:bodyPr>
          <a:lstStyle/>
          <a:p>
            <a:r>
              <a:rPr lang="en-US" sz="900" dirty="0">
                <a:solidFill>
                  <a:schemeClr val="tx2">
                    <a:lumMod val="50000"/>
                  </a:schemeClr>
                </a:solidFill>
              </a:rPr>
              <a:t>Service requested</a:t>
            </a:r>
          </a:p>
        </p:txBody>
      </p:sp>
      <p:sp>
        <p:nvSpPr>
          <p:cNvPr id="131" name="Oval 130">
            <a:extLst>
              <a:ext uri="{FF2B5EF4-FFF2-40B4-BE49-F238E27FC236}">
                <a16:creationId xmlns="" xmlns:a16="http://schemas.microsoft.com/office/drawing/2014/main" id="{BF32B6FC-79D0-48C9-ADF4-3F12D10E635A}"/>
              </a:ext>
            </a:extLst>
          </p:cNvPr>
          <p:cNvSpPr/>
          <p:nvPr/>
        </p:nvSpPr>
        <p:spPr>
          <a:xfrm>
            <a:off x="8419135" y="2666972"/>
            <a:ext cx="202270" cy="17058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7</a:t>
            </a:r>
          </a:p>
        </p:txBody>
      </p:sp>
      <p:sp>
        <p:nvSpPr>
          <p:cNvPr id="132" name="Oval 131">
            <a:extLst>
              <a:ext uri="{FF2B5EF4-FFF2-40B4-BE49-F238E27FC236}">
                <a16:creationId xmlns="" xmlns:a16="http://schemas.microsoft.com/office/drawing/2014/main" id="{E1C8C668-CA77-405F-AFF1-B7941E80D51E}"/>
              </a:ext>
            </a:extLst>
          </p:cNvPr>
          <p:cNvSpPr/>
          <p:nvPr/>
        </p:nvSpPr>
        <p:spPr>
          <a:xfrm>
            <a:off x="6574059" y="3719055"/>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6 </a:t>
            </a:r>
          </a:p>
        </p:txBody>
      </p:sp>
      <p:grpSp>
        <p:nvGrpSpPr>
          <p:cNvPr id="133" name="Group 132">
            <a:extLst>
              <a:ext uri="{FF2B5EF4-FFF2-40B4-BE49-F238E27FC236}">
                <a16:creationId xmlns="" xmlns:a16="http://schemas.microsoft.com/office/drawing/2014/main" id="{C0D81BAB-7BCB-46EE-9DD2-8FE85EDB253A}"/>
              </a:ext>
            </a:extLst>
          </p:cNvPr>
          <p:cNvGrpSpPr/>
          <p:nvPr/>
        </p:nvGrpSpPr>
        <p:grpSpPr>
          <a:xfrm>
            <a:off x="1036781" y="1577988"/>
            <a:ext cx="994607" cy="783196"/>
            <a:chOff x="1182914" y="1474455"/>
            <a:chExt cx="994607" cy="783196"/>
          </a:xfrm>
        </p:grpSpPr>
        <p:pic>
          <p:nvPicPr>
            <p:cNvPr id="134" name="Picture 6" descr="Image associée">
              <a:extLst>
                <a:ext uri="{FF2B5EF4-FFF2-40B4-BE49-F238E27FC236}">
                  <a16:creationId xmlns="" xmlns:a16="http://schemas.microsoft.com/office/drawing/2014/main" id="{C371403A-5E2F-4738-BBFA-28BB20E01B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6170" y="1474455"/>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 xmlns:a16="http://schemas.microsoft.com/office/drawing/2014/main" id="{0DE750ED-7D5F-4140-8DE7-0E8730766A9D}"/>
                </a:ext>
              </a:extLst>
            </p:cNvPr>
            <p:cNvSpPr txBox="1"/>
            <p:nvPr/>
          </p:nvSpPr>
          <p:spPr>
            <a:xfrm>
              <a:off x="1182914" y="1996041"/>
              <a:ext cx="994607" cy="261610"/>
            </a:xfrm>
            <a:prstGeom prst="rect">
              <a:avLst/>
            </a:prstGeom>
            <a:noFill/>
          </p:spPr>
          <p:txBody>
            <a:bodyPr wrap="square" rtlCol="0">
              <a:spAutoFit/>
            </a:bodyPr>
            <a:lstStyle/>
            <a:p>
              <a:pPr algn="ctr"/>
              <a:r>
                <a:rPr lang="en-US" sz="1100" b="1" dirty="0">
                  <a:solidFill>
                    <a:schemeClr val="tx2">
                      <a:lumMod val="50000"/>
                    </a:schemeClr>
                  </a:solidFill>
                </a:rPr>
                <a:t>SP</a:t>
              </a:r>
            </a:p>
          </p:txBody>
        </p:sp>
      </p:grpSp>
      <p:grpSp>
        <p:nvGrpSpPr>
          <p:cNvPr id="136" name="Group 135">
            <a:extLst>
              <a:ext uri="{FF2B5EF4-FFF2-40B4-BE49-F238E27FC236}">
                <a16:creationId xmlns="" xmlns:a16="http://schemas.microsoft.com/office/drawing/2014/main" id="{05991DFE-BC2D-4511-8FFF-C5FDBB92AA15}"/>
              </a:ext>
            </a:extLst>
          </p:cNvPr>
          <p:cNvGrpSpPr/>
          <p:nvPr/>
        </p:nvGrpSpPr>
        <p:grpSpPr>
          <a:xfrm>
            <a:off x="5661682" y="3708284"/>
            <a:ext cx="994607" cy="806571"/>
            <a:chOff x="1657731" y="2243996"/>
            <a:chExt cx="994607" cy="806571"/>
          </a:xfrm>
        </p:grpSpPr>
        <p:pic>
          <p:nvPicPr>
            <p:cNvPr id="137" name="Picture 136">
              <a:extLst>
                <a:ext uri="{FF2B5EF4-FFF2-40B4-BE49-F238E27FC236}">
                  <a16:creationId xmlns="" xmlns:a16="http://schemas.microsoft.com/office/drawing/2014/main" id="{BFE65B6A-1DE5-4727-A8AF-7FDC44BF480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b="21019"/>
            <a:stretch/>
          </p:blipFill>
          <p:spPr>
            <a:xfrm>
              <a:off x="1812665" y="2243996"/>
              <a:ext cx="674198" cy="532488"/>
            </a:xfrm>
            <a:prstGeom prst="rect">
              <a:avLst/>
            </a:prstGeom>
          </p:spPr>
        </p:pic>
        <p:sp>
          <p:nvSpPr>
            <p:cNvPr id="138" name="TextBox 137">
              <a:extLst>
                <a:ext uri="{FF2B5EF4-FFF2-40B4-BE49-F238E27FC236}">
                  <a16:creationId xmlns="" xmlns:a16="http://schemas.microsoft.com/office/drawing/2014/main" id="{896059CA-C217-472F-BB63-DCE45D9EBD02}"/>
                </a:ext>
              </a:extLst>
            </p:cNvPr>
            <p:cNvSpPr txBox="1"/>
            <p:nvPr/>
          </p:nvSpPr>
          <p:spPr>
            <a:xfrm>
              <a:off x="1657731" y="2788957"/>
              <a:ext cx="994607" cy="261610"/>
            </a:xfrm>
            <a:prstGeom prst="rect">
              <a:avLst/>
            </a:prstGeom>
            <a:noFill/>
          </p:spPr>
          <p:txBody>
            <a:bodyPr wrap="square" rtlCol="0">
              <a:spAutoFit/>
            </a:bodyPr>
            <a:lstStyle/>
            <a:p>
              <a:pPr algn="ctr"/>
              <a:r>
                <a:rPr lang="en-US" sz="1100" b="1" dirty="0">
                  <a:solidFill>
                    <a:schemeClr val="tx2">
                      <a:lumMod val="50000"/>
                    </a:schemeClr>
                  </a:solidFill>
                </a:rPr>
                <a:t>SP agent</a:t>
              </a:r>
            </a:p>
          </p:txBody>
        </p:sp>
      </p:grpSp>
      <p:grpSp>
        <p:nvGrpSpPr>
          <p:cNvPr id="139" name="Group 138">
            <a:extLst>
              <a:ext uri="{FF2B5EF4-FFF2-40B4-BE49-F238E27FC236}">
                <a16:creationId xmlns="" xmlns:a16="http://schemas.microsoft.com/office/drawing/2014/main" id="{234A800B-9625-4D2F-9742-4473319C0D48}"/>
              </a:ext>
            </a:extLst>
          </p:cNvPr>
          <p:cNvGrpSpPr/>
          <p:nvPr/>
        </p:nvGrpSpPr>
        <p:grpSpPr>
          <a:xfrm>
            <a:off x="3265045" y="3680036"/>
            <a:ext cx="1566249" cy="834819"/>
            <a:chOff x="2070782" y="3030579"/>
            <a:chExt cx="1566249" cy="834819"/>
          </a:xfrm>
        </p:grpSpPr>
        <p:sp>
          <p:nvSpPr>
            <p:cNvPr id="140" name="TextBox 139">
              <a:extLst>
                <a:ext uri="{FF2B5EF4-FFF2-40B4-BE49-F238E27FC236}">
                  <a16:creationId xmlns="" xmlns:a16="http://schemas.microsoft.com/office/drawing/2014/main" id="{A45066B2-399B-49F0-A758-2DAA8A0C8B69}"/>
                </a:ext>
              </a:extLst>
            </p:cNvPr>
            <p:cNvSpPr txBox="1"/>
            <p:nvPr/>
          </p:nvSpPr>
          <p:spPr>
            <a:xfrm>
              <a:off x="2070782" y="3603788"/>
              <a:ext cx="1566249" cy="261610"/>
            </a:xfrm>
            <a:prstGeom prst="rect">
              <a:avLst/>
            </a:prstGeom>
            <a:noFill/>
          </p:spPr>
          <p:txBody>
            <a:bodyPr wrap="square" rtlCol="0">
              <a:spAutoFit/>
            </a:bodyPr>
            <a:lstStyle/>
            <a:p>
              <a:pPr algn="ctr"/>
              <a:r>
                <a:rPr lang="en-US" sz="1100" b="1" dirty="0">
                  <a:solidFill>
                    <a:schemeClr val="tx2">
                      <a:lumMod val="50000"/>
                    </a:schemeClr>
                  </a:solidFill>
                </a:rPr>
                <a:t>Tax approver</a:t>
              </a:r>
            </a:p>
          </p:txBody>
        </p:sp>
        <p:pic>
          <p:nvPicPr>
            <p:cNvPr id="141" name="Picture 12" descr="Résultat de recherche d'images pour &quot;inspector icon png&quot;">
              <a:extLst>
                <a:ext uri="{FF2B5EF4-FFF2-40B4-BE49-F238E27FC236}">
                  <a16:creationId xmlns="" xmlns:a16="http://schemas.microsoft.com/office/drawing/2014/main" id="{8E953502-6FD4-4BBC-81AB-6A16214A82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3930" y="3030579"/>
              <a:ext cx="562130" cy="562130"/>
            </a:xfrm>
            <a:prstGeom prst="rect">
              <a:avLst/>
            </a:prstGeom>
            <a:noFill/>
            <a:extLst>
              <a:ext uri="{909E8E84-426E-40DD-AFC4-6F175D3DCCD1}">
                <a14:hiddenFill xmlns:a14="http://schemas.microsoft.com/office/drawing/2010/main">
                  <a:solidFill>
                    <a:srgbClr val="FFFFFF"/>
                  </a:solidFill>
                </a14:hiddenFill>
              </a:ext>
            </a:extLst>
          </p:spPr>
        </p:pic>
      </p:grpSp>
      <p:pic>
        <p:nvPicPr>
          <p:cNvPr id="142" name="Picture 141">
            <a:extLst>
              <a:ext uri="{FF2B5EF4-FFF2-40B4-BE49-F238E27FC236}">
                <a16:creationId xmlns="" xmlns:a16="http://schemas.microsoft.com/office/drawing/2014/main" id="{305BF5C8-9441-4683-AF58-4A7E81C4CB58}"/>
              </a:ext>
            </a:extLst>
          </p:cNvPr>
          <p:cNvPicPr>
            <a:picLocks noChangeAspect="1"/>
          </p:cNvPicPr>
          <p:nvPr/>
        </p:nvPicPr>
        <p:blipFill>
          <a:blip r:embed="rId7"/>
          <a:stretch>
            <a:fillRect/>
          </a:stretch>
        </p:blipFill>
        <p:spPr>
          <a:xfrm>
            <a:off x="2552397" y="1911652"/>
            <a:ext cx="289333" cy="301752"/>
          </a:xfrm>
          <a:prstGeom prst="rect">
            <a:avLst/>
          </a:prstGeom>
        </p:spPr>
      </p:pic>
      <p:grpSp>
        <p:nvGrpSpPr>
          <p:cNvPr id="143" name="Group 142">
            <a:extLst>
              <a:ext uri="{FF2B5EF4-FFF2-40B4-BE49-F238E27FC236}">
                <a16:creationId xmlns="" xmlns:a16="http://schemas.microsoft.com/office/drawing/2014/main" id="{D2FDBE85-CF7E-4894-99B1-8F782056D6C4}"/>
              </a:ext>
            </a:extLst>
          </p:cNvPr>
          <p:cNvGrpSpPr/>
          <p:nvPr/>
        </p:nvGrpSpPr>
        <p:grpSpPr>
          <a:xfrm>
            <a:off x="3583829" y="1560440"/>
            <a:ext cx="994607" cy="795366"/>
            <a:chOff x="1038208" y="3893276"/>
            <a:chExt cx="994607" cy="795366"/>
          </a:xfrm>
        </p:grpSpPr>
        <p:pic>
          <p:nvPicPr>
            <p:cNvPr id="144" name="Picture 6" descr="Image associée">
              <a:extLst>
                <a:ext uri="{FF2B5EF4-FFF2-40B4-BE49-F238E27FC236}">
                  <a16:creationId xmlns="" xmlns:a16="http://schemas.microsoft.com/office/drawing/2014/main" id="{3F4AAD1B-B472-4D24-918A-94C32108C3DA}"/>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1271464" y="3893276"/>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 xmlns:a16="http://schemas.microsoft.com/office/drawing/2014/main" id="{556D2603-533E-44EA-B921-5CC114ACD191}"/>
                </a:ext>
              </a:extLst>
            </p:cNvPr>
            <p:cNvSpPr txBox="1"/>
            <p:nvPr/>
          </p:nvSpPr>
          <p:spPr>
            <a:xfrm>
              <a:off x="1038208" y="4427032"/>
              <a:ext cx="994607" cy="261610"/>
            </a:xfrm>
            <a:prstGeom prst="rect">
              <a:avLst/>
            </a:prstGeom>
            <a:noFill/>
          </p:spPr>
          <p:txBody>
            <a:bodyPr wrap="square" rtlCol="0">
              <a:spAutoFit/>
            </a:bodyPr>
            <a:lstStyle/>
            <a:p>
              <a:pPr algn="ctr"/>
              <a:r>
                <a:rPr lang="en-US" sz="1100" b="1" dirty="0">
                  <a:solidFill>
                    <a:schemeClr val="tx2">
                      <a:lumMod val="50000"/>
                    </a:schemeClr>
                  </a:solidFill>
                </a:rPr>
                <a:t>SR</a:t>
              </a:r>
            </a:p>
          </p:txBody>
        </p:sp>
      </p:grpSp>
      <p:grpSp>
        <p:nvGrpSpPr>
          <p:cNvPr id="146" name="Group 145">
            <a:extLst>
              <a:ext uri="{FF2B5EF4-FFF2-40B4-BE49-F238E27FC236}">
                <a16:creationId xmlns="" xmlns:a16="http://schemas.microsoft.com/office/drawing/2014/main" id="{A153E40F-D90C-42FF-85A6-6BDFA3415F29}"/>
              </a:ext>
            </a:extLst>
          </p:cNvPr>
          <p:cNvGrpSpPr/>
          <p:nvPr/>
        </p:nvGrpSpPr>
        <p:grpSpPr>
          <a:xfrm>
            <a:off x="8160632" y="1557326"/>
            <a:ext cx="994607" cy="795366"/>
            <a:chOff x="1038208" y="3893276"/>
            <a:chExt cx="994607" cy="795366"/>
          </a:xfrm>
        </p:grpSpPr>
        <p:pic>
          <p:nvPicPr>
            <p:cNvPr id="147" name="Picture 6" descr="Image associée">
              <a:extLst>
                <a:ext uri="{FF2B5EF4-FFF2-40B4-BE49-F238E27FC236}">
                  <a16:creationId xmlns="" xmlns:a16="http://schemas.microsoft.com/office/drawing/2014/main" id="{80AC6C94-3422-4305-BC3C-42FDED3C8BB0}"/>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1271464" y="3893276"/>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148" name="TextBox 147">
              <a:extLst>
                <a:ext uri="{FF2B5EF4-FFF2-40B4-BE49-F238E27FC236}">
                  <a16:creationId xmlns="" xmlns:a16="http://schemas.microsoft.com/office/drawing/2014/main" id="{03B7AFCB-C501-44AD-9E62-8F01E2BC5B1D}"/>
                </a:ext>
              </a:extLst>
            </p:cNvPr>
            <p:cNvSpPr txBox="1"/>
            <p:nvPr/>
          </p:nvSpPr>
          <p:spPr>
            <a:xfrm>
              <a:off x="1038208" y="4427032"/>
              <a:ext cx="994607" cy="261610"/>
            </a:xfrm>
            <a:prstGeom prst="rect">
              <a:avLst/>
            </a:prstGeom>
            <a:noFill/>
          </p:spPr>
          <p:txBody>
            <a:bodyPr wrap="square" rtlCol="0">
              <a:spAutoFit/>
            </a:bodyPr>
            <a:lstStyle/>
            <a:p>
              <a:pPr algn="ctr"/>
              <a:r>
                <a:rPr lang="en-US" sz="1100" b="1" dirty="0">
                  <a:solidFill>
                    <a:schemeClr val="tx2">
                      <a:lumMod val="50000"/>
                    </a:schemeClr>
                  </a:solidFill>
                </a:rPr>
                <a:t>SR</a:t>
              </a:r>
            </a:p>
          </p:txBody>
        </p:sp>
      </p:grpSp>
      <p:grpSp>
        <p:nvGrpSpPr>
          <p:cNvPr id="149" name="Group 148">
            <a:extLst>
              <a:ext uri="{FF2B5EF4-FFF2-40B4-BE49-F238E27FC236}">
                <a16:creationId xmlns="" xmlns:a16="http://schemas.microsoft.com/office/drawing/2014/main" id="{FDE7C445-1B97-4A3D-8803-94748EFCDEA2}"/>
              </a:ext>
            </a:extLst>
          </p:cNvPr>
          <p:cNvGrpSpPr/>
          <p:nvPr/>
        </p:nvGrpSpPr>
        <p:grpSpPr>
          <a:xfrm>
            <a:off x="7524995" y="1561627"/>
            <a:ext cx="994607" cy="783196"/>
            <a:chOff x="1182914" y="1474455"/>
            <a:chExt cx="994607" cy="783196"/>
          </a:xfrm>
        </p:grpSpPr>
        <p:pic>
          <p:nvPicPr>
            <p:cNvPr id="150" name="Picture 6" descr="Image associée">
              <a:extLst>
                <a:ext uri="{FF2B5EF4-FFF2-40B4-BE49-F238E27FC236}">
                  <a16:creationId xmlns="" xmlns:a16="http://schemas.microsoft.com/office/drawing/2014/main" id="{27F58482-B4D2-4F19-AA90-DF7DC4BA49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6170" y="1474455"/>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a:extLst>
                <a:ext uri="{FF2B5EF4-FFF2-40B4-BE49-F238E27FC236}">
                  <a16:creationId xmlns="" xmlns:a16="http://schemas.microsoft.com/office/drawing/2014/main" id="{8BDE8BC0-9B2A-446E-8229-6B7CFA3740D0}"/>
                </a:ext>
              </a:extLst>
            </p:cNvPr>
            <p:cNvSpPr txBox="1"/>
            <p:nvPr/>
          </p:nvSpPr>
          <p:spPr>
            <a:xfrm>
              <a:off x="1182914" y="1996041"/>
              <a:ext cx="994607" cy="261610"/>
            </a:xfrm>
            <a:prstGeom prst="rect">
              <a:avLst/>
            </a:prstGeom>
            <a:noFill/>
          </p:spPr>
          <p:txBody>
            <a:bodyPr wrap="square" rtlCol="0">
              <a:spAutoFit/>
            </a:bodyPr>
            <a:lstStyle/>
            <a:p>
              <a:pPr algn="ctr"/>
              <a:r>
                <a:rPr lang="en-US" sz="1100" b="1" dirty="0">
                  <a:solidFill>
                    <a:schemeClr val="tx2">
                      <a:lumMod val="50000"/>
                    </a:schemeClr>
                  </a:solidFill>
                </a:rPr>
                <a:t>SP</a:t>
              </a:r>
            </a:p>
          </p:txBody>
        </p:sp>
      </p:grpSp>
      <p:cxnSp>
        <p:nvCxnSpPr>
          <p:cNvPr id="152" name="Straight Arrow Connector 151">
            <a:extLst>
              <a:ext uri="{FF2B5EF4-FFF2-40B4-BE49-F238E27FC236}">
                <a16:creationId xmlns="" xmlns:a16="http://schemas.microsoft.com/office/drawing/2014/main" id="{50B27468-5554-424F-949C-1097CFB9350D}"/>
              </a:ext>
            </a:extLst>
          </p:cNvPr>
          <p:cNvCxnSpPr>
            <a:cxnSpLocks/>
          </p:cNvCxnSpPr>
          <p:nvPr/>
        </p:nvCxnSpPr>
        <p:spPr>
          <a:xfrm flipH="1">
            <a:off x="4048170" y="2439563"/>
            <a:ext cx="8942" cy="1175776"/>
          </a:xfrm>
          <a:prstGeom prst="straightConnector1">
            <a:avLst/>
          </a:prstGeom>
          <a:ln w="28575">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 xmlns:a16="http://schemas.microsoft.com/office/drawing/2014/main" id="{E0565F7B-2A2C-4047-A2D9-4A49A78E7E72}"/>
              </a:ext>
            </a:extLst>
          </p:cNvPr>
          <p:cNvCxnSpPr>
            <a:cxnSpLocks/>
          </p:cNvCxnSpPr>
          <p:nvPr/>
        </p:nvCxnSpPr>
        <p:spPr>
          <a:xfrm flipH="1">
            <a:off x="4460972" y="4005064"/>
            <a:ext cx="1384722" cy="0"/>
          </a:xfrm>
          <a:prstGeom prst="straightConnector1">
            <a:avLst/>
          </a:prstGeom>
          <a:ln w="28575">
            <a:solidFill>
              <a:schemeClr val="tx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 xmlns:a16="http://schemas.microsoft.com/office/drawing/2014/main" id="{3CF28417-AEBE-4E12-A33B-76FF235B2F53}"/>
              </a:ext>
            </a:extLst>
          </p:cNvPr>
          <p:cNvSpPr txBox="1"/>
          <p:nvPr/>
        </p:nvSpPr>
        <p:spPr>
          <a:xfrm>
            <a:off x="2252323" y="1475492"/>
            <a:ext cx="1502147" cy="369332"/>
          </a:xfrm>
          <a:prstGeom prst="rect">
            <a:avLst/>
          </a:prstGeom>
          <a:noFill/>
        </p:spPr>
        <p:txBody>
          <a:bodyPr wrap="square" rtlCol="0">
            <a:spAutoFit/>
          </a:bodyPr>
          <a:lstStyle/>
          <a:p>
            <a:r>
              <a:rPr lang="en-US" sz="900" dirty="0">
                <a:solidFill>
                  <a:schemeClr val="tx2">
                    <a:lumMod val="50000"/>
                  </a:schemeClr>
                </a:solidFill>
              </a:rPr>
              <a:t>Invoice request raised and sent for approval</a:t>
            </a:r>
          </a:p>
        </p:txBody>
      </p:sp>
      <p:sp>
        <p:nvSpPr>
          <p:cNvPr id="155" name="TextBox 154">
            <a:extLst>
              <a:ext uri="{FF2B5EF4-FFF2-40B4-BE49-F238E27FC236}">
                <a16:creationId xmlns="" xmlns:a16="http://schemas.microsoft.com/office/drawing/2014/main" id="{D817C7B0-2D65-4C8D-BB26-974971AB888B}"/>
              </a:ext>
            </a:extLst>
          </p:cNvPr>
          <p:cNvSpPr txBox="1"/>
          <p:nvPr/>
        </p:nvSpPr>
        <p:spPr>
          <a:xfrm>
            <a:off x="4059165" y="2850385"/>
            <a:ext cx="938446" cy="369332"/>
          </a:xfrm>
          <a:prstGeom prst="rect">
            <a:avLst/>
          </a:prstGeom>
          <a:noFill/>
        </p:spPr>
        <p:txBody>
          <a:bodyPr wrap="square" rtlCol="0">
            <a:spAutoFit/>
          </a:bodyPr>
          <a:lstStyle/>
          <a:p>
            <a:r>
              <a:rPr lang="en-US" sz="900" dirty="0">
                <a:solidFill>
                  <a:schemeClr val="tx2">
                    <a:lumMod val="50000"/>
                  </a:schemeClr>
                </a:solidFill>
              </a:rPr>
              <a:t>Sent for Tax approval</a:t>
            </a:r>
          </a:p>
        </p:txBody>
      </p:sp>
      <p:sp>
        <p:nvSpPr>
          <p:cNvPr id="156" name="TextBox 155">
            <a:extLst>
              <a:ext uri="{FF2B5EF4-FFF2-40B4-BE49-F238E27FC236}">
                <a16:creationId xmlns="" xmlns:a16="http://schemas.microsoft.com/office/drawing/2014/main" id="{26A53029-47AC-4162-84AD-AE22EBA2D91E}"/>
              </a:ext>
            </a:extLst>
          </p:cNvPr>
          <p:cNvSpPr txBox="1"/>
          <p:nvPr/>
        </p:nvSpPr>
        <p:spPr>
          <a:xfrm>
            <a:off x="4703302" y="3647408"/>
            <a:ext cx="1226256" cy="369332"/>
          </a:xfrm>
          <a:prstGeom prst="rect">
            <a:avLst/>
          </a:prstGeom>
          <a:noFill/>
        </p:spPr>
        <p:txBody>
          <a:bodyPr wrap="square" rtlCol="0">
            <a:spAutoFit/>
          </a:bodyPr>
          <a:lstStyle/>
          <a:p>
            <a:r>
              <a:rPr lang="en-US" sz="900" dirty="0">
                <a:solidFill>
                  <a:schemeClr val="tx2">
                    <a:lumMod val="50000"/>
                  </a:schemeClr>
                </a:solidFill>
              </a:rPr>
              <a:t>Request assigned to SP agent</a:t>
            </a:r>
          </a:p>
        </p:txBody>
      </p:sp>
      <p:sp>
        <p:nvSpPr>
          <p:cNvPr id="157" name="TextBox 156">
            <a:extLst>
              <a:ext uri="{FF2B5EF4-FFF2-40B4-BE49-F238E27FC236}">
                <a16:creationId xmlns="" xmlns:a16="http://schemas.microsoft.com/office/drawing/2014/main" id="{EF6AFCEE-3080-4A4D-A92C-7862AFC58D31}"/>
              </a:ext>
            </a:extLst>
          </p:cNvPr>
          <p:cNvSpPr txBox="1"/>
          <p:nvPr/>
        </p:nvSpPr>
        <p:spPr>
          <a:xfrm>
            <a:off x="6141895" y="2836694"/>
            <a:ext cx="739640" cy="369332"/>
          </a:xfrm>
          <a:prstGeom prst="rect">
            <a:avLst/>
          </a:prstGeom>
          <a:noFill/>
        </p:spPr>
        <p:txBody>
          <a:bodyPr wrap="square" rtlCol="0">
            <a:spAutoFit/>
          </a:bodyPr>
          <a:lstStyle/>
          <a:p>
            <a:r>
              <a:rPr lang="en-US" sz="900" dirty="0">
                <a:solidFill>
                  <a:schemeClr val="tx2">
                    <a:lumMod val="50000"/>
                  </a:schemeClr>
                </a:solidFill>
              </a:rPr>
              <a:t>Query handling</a:t>
            </a:r>
          </a:p>
        </p:txBody>
      </p:sp>
      <p:grpSp>
        <p:nvGrpSpPr>
          <p:cNvPr id="163" name="Group 162">
            <a:extLst>
              <a:ext uri="{FF2B5EF4-FFF2-40B4-BE49-F238E27FC236}">
                <a16:creationId xmlns="" xmlns:a16="http://schemas.microsoft.com/office/drawing/2014/main" id="{C085011E-EF8C-46AD-8838-43457693291E}"/>
              </a:ext>
            </a:extLst>
          </p:cNvPr>
          <p:cNvGrpSpPr/>
          <p:nvPr/>
        </p:nvGrpSpPr>
        <p:grpSpPr>
          <a:xfrm>
            <a:off x="5657759" y="1573295"/>
            <a:ext cx="994607" cy="795366"/>
            <a:chOff x="1038208" y="3893276"/>
            <a:chExt cx="994607" cy="795366"/>
          </a:xfrm>
        </p:grpSpPr>
        <p:pic>
          <p:nvPicPr>
            <p:cNvPr id="168" name="Picture 6" descr="Image associée">
              <a:extLst>
                <a:ext uri="{FF2B5EF4-FFF2-40B4-BE49-F238E27FC236}">
                  <a16:creationId xmlns="" xmlns:a16="http://schemas.microsoft.com/office/drawing/2014/main" id="{821AF3FA-6096-4C6D-BAD4-E2B30A028F0D}"/>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1271464" y="3893276"/>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a:extLst>
                <a:ext uri="{FF2B5EF4-FFF2-40B4-BE49-F238E27FC236}">
                  <a16:creationId xmlns="" xmlns:a16="http://schemas.microsoft.com/office/drawing/2014/main" id="{0245F090-31B8-4EE4-9A28-FBB3B25EFBAB}"/>
                </a:ext>
              </a:extLst>
            </p:cNvPr>
            <p:cNvSpPr txBox="1"/>
            <p:nvPr/>
          </p:nvSpPr>
          <p:spPr>
            <a:xfrm>
              <a:off x="1038208" y="4427032"/>
              <a:ext cx="994607" cy="261610"/>
            </a:xfrm>
            <a:prstGeom prst="rect">
              <a:avLst/>
            </a:prstGeom>
            <a:noFill/>
          </p:spPr>
          <p:txBody>
            <a:bodyPr wrap="square" rtlCol="0">
              <a:spAutoFit/>
            </a:bodyPr>
            <a:lstStyle/>
            <a:p>
              <a:pPr algn="ctr"/>
              <a:r>
                <a:rPr lang="en-US" sz="1100" b="1" dirty="0">
                  <a:solidFill>
                    <a:schemeClr val="tx2">
                      <a:lumMod val="50000"/>
                    </a:schemeClr>
                  </a:solidFill>
                </a:rPr>
                <a:t>SR</a:t>
              </a:r>
            </a:p>
          </p:txBody>
        </p:sp>
      </p:grpSp>
      <p:cxnSp>
        <p:nvCxnSpPr>
          <p:cNvPr id="170" name="Straight Arrow Connector 169">
            <a:extLst>
              <a:ext uri="{FF2B5EF4-FFF2-40B4-BE49-F238E27FC236}">
                <a16:creationId xmlns="" xmlns:a16="http://schemas.microsoft.com/office/drawing/2014/main" id="{FB498AA9-04BF-4859-A134-27039BD93343}"/>
              </a:ext>
            </a:extLst>
          </p:cNvPr>
          <p:cNvCxnSpPr>
            <a:cxnSpLocks/>
            <a:stCxn id="137" idx="0"/>
            <a:endCxn id="169" idx="2"/>
          </p:cNvCxnSpPr>
          <p:nvPr/>
        </p:nvCxnSpPr>
        <p:spPr>
          <a:xfrm flipV="1">
            <a:off x="6153715" y="2368661"/>
            <a:ext cx="1348" cy="133962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 xmlns:a16="http://schemas.microsoft.com/office/drawing/2014/main" id="{E356F24D-DD60-45E2-AC54-700E445EB389}"/>
              </a:ext>
            </a:extLst>
          </p:cNvPr>
          <p:cNvSpPr txBox="1"/>
          <p:nvPr/>
        </p:nvSpPr>
        <p:spPr>
          <a:xfrm>
            <a:off x="6775622" y="3635732"/>
            <a:ext cx="1219029" cy="369332"/>
          </a:xfrm>
          <a:prstGeom prst="rect">
            <a:avLst/>
          </a:prstGeom>
          <a:noFill/>
        </p:spPr>
        <p:txBody>
          <a:bodyPr wrap="square" rtlCol="0">
            <a:spAutoFit/>
          </a:bodyPr>
          <a:lstStyle/>
          <a:p>
            <a:r>
              <a:rPr lang="en-US" sz="900" dirty="0">
                <a:solidFill>
                  <a:schemeClr val="tx2">
                    <a:lumMod val="50000"/>
                  </a:schemeClr>
                </a:solidFill>
              </a:rPr>
              <a:t>Request assigned to SR agent</a:t>
            </a:r>
          </a:p>
        </p:txBody>
      </p:sp>
      <p:sp>
        <p:nvSpPr>
          <p:cNvPr id="172" name="TextBox 171">
            <a:extLst>
              <a:ext uri="{FF2B5EF4-FFF2-40B4-BE49-F238E27FC236}">
                <a16:creationId xmlns="" xmlns:a16="http://schemas.microsoft.com/office/drawing/2014/main" id="{3B843317-34DF-428E-B328-F7D3FA224555}"/>
              </a:ext>
            </a:extLst>
          </p:cNvPr>
          <p:cNvSpPr txBox="1"/>
          <p:nvPr/>
        </p:nvSpPr>
        <p:spPr>
          <a:xfrm>
            <a:off x="8332613" y="2866626"/>
            <a:ext cx="1309929" cy="369332"/>
          </a:xfrm>
          <a:prstGeom prst="rect">
            <a:avLst/>
          </a:prstGeom>
          <a:noFill/>
        </p:spPr>
        <p:txBody>
          <a:bodyPr wrap="square" rtlCol="0">
            <a:spAutoFit/>
          </a:bodyPr>
          <a:lstStyle/>
          <a:p>
            <a:r>
              <a:rPr lang="en-US" sz="900" dirty="0">
                <a:solidFill>
                  <a:schemeClr val="tx2">
                    <a:lumMod val="50000"/>
                  </a:schemeClr>
                </a:solidFill>
              </a:rPr>
              <a:t>Exception handling and closing</a:t>
            </a:r>
          </a:p>
        </p:txBody>
      </p:sp>
      <p:pic>
        <p:nvPicPr>
          <p:cNvPr id="173" name="Picture 172">
            <a:extLst>
              <a:ext uri="{FF2B5EF4-FFF2-40B4-BE49-F238E27FC236}">
                <a16:creationId xmlns="" xmlns:a16="http://schemas.microsoft.com/office/drawing/2014/main" id="{F5534219-1B09-466D-9E74-9AABB9464B2A}"/>
              </a:ext>
            </a:extLst>
          </p:cNvPr>
          <p:cNvPicPr>
            <a:picLocks noChangeAspect="1"/>
          </p:cNvPicPr>
          <p:nvPr/>
        </p:nvPicPr>
        <p:blipFill>
          <a:blip r:embed="rId8"/>
          <a:stretch>
            <a:fillRect/>
          </a:stretch>
        </p:blipFill>
        <p:spPr>
          <a:xfrm>
            <a:off x="7928692" y="2998451"/>
            <a:ext cx="299126" cy="299126"/>
          </a:xfrm>
          <a:prstGeom prst="rect">
            <a:avLst/>
          </a:prstGeom>
        </p:spPr>
      </p:pic>
      <p:cxnSp>
        <p:nvCxnSpPr>
          <p:cNvPr id="174" name="Straight Arrow Connector 173">
            <a:extLst>
              <a:ext uri="{FF2B5EF4-FFF2-40B4-BE49-F238E27FC236}">
                <a16:creationId xmlns="" xmlns:a16="http://schemas.microsoft.com/office/drawing/2014/main" id="{F3A8EF7D-CBF1-4F85-AE48-BD0F74FCC79C}"/>
              </a:ext>
            </a:extLst>
          </p:cNvPr>
          <p:cNvCxnSpPr>
            <a:cxnSpLocks/>
          </p:cNvCxnSpPr>
          <p:nvPr/>
        </p:nvCxnSpPr>
        <p:spPr>
          <a:xfrm flipV="1">
            <a:off x="8340133" y="2375365"/>
            <a:ext cx="6773" cy="1390179"/>
          </a:xfrm>
          <a:prstGeom prst="straightConnector1">
            <a:avLst/>
          </a:prstGeom>
          <a:ln w="28575">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75" name="Picture 174">
            <a:extLst>
              <a:ext uri="{FF2B5EF4-FFF2-40B4-BE49-F238E27FC236}">
                <a16:creationId xmlns="" xmlns:a16="http://schemas.microsoft.com/office/drawing/2014/main" id="{99FCB8CB-C3DD-4369-8DA8-D749CB1322AD}"/>
              </a:ext>
            </a:extLst>
          </p:cNvPr>
          <p:cNvPicPr>
            <a:picLocks noChangeAspect="1"/>
          </p:cNvPicPr>
          <p:nvPr/>
        </p:nvPicPr>
        <p:blipFill>
          <a:blip r:embed="rId8"/>
          <a:stretch>
            <a:fillRect/>
          </a:stretch>
        </p:blipFill>
        <p:spPr>
          <a:xfrm>
            <a:off x="6925319" y="4090018"/>
            <a:ext cx="299126" cy="299126"/>
          </a:xfrm>
          <a:prstGeom prst="rect">
            <a:avLst/>
          </a:prstGeom>
        </p:spPr>
      </p:pic>
      <p:pic>
        <p:nvPicPr>
          <p:cNvPr id="176" name="Picture 175">
            <a:extLst>
              <a:ext uri="{FF2B5EF4-FFF2-40B4-BE49-F238E27FC236}">
                <a16:creationId xmlns="" xmlns:a16="http://schemas.microsoft.com/office/drawing/2014/main" id="{C8F43758-863B-4D4D-B147-609C4F268F0D}"/>
              </a:ext>
            </a:extLst>
          </p:cNvPr>
          <p:cNvPicPr>
            <a:picLocks noChangeAspect="1"/>
          </p:cNvPicPr>
          <p:nvPr/>
        </p:nvPicPr>
        <p:blipFill>
          <a:blip r:embed="rId7"/>
          <a:stretch>
            <a:fillRect/>
          </a:stretch>
        </p:blipFill>
        <p:spPr>
          <a:xfrm>
            <a:off x="7962333" y="2610060"/>
            <a:ext cx="289333" cy="301752"/>
          </a:xfrm>
          <a:prstGeom prst="rect">
            <a:avLst/>
          </a:prstGeom>
        </p:spPr>
      </p:pic>
      <p:pic>
        <p:nvPicPr>
          <p:cNvPr id="177" name="Picture 176">
            <a:extLst>
              <a:ext uri="{FF2B5EF4-FFF2-40B4-BE49-F238E27FC236}">
                <a16:creationId xmlns="" xmlns:a16="http://schemas.microsoft.com/office/drawing/2014/main" id="{E3447D46-0384-4548-ACF7-34B3D813A124}"/>
              </a:ext>
            </a:extLst>
          </p:cNvPr>
          <p:cNvPicPr>
            <a:picLocks noChangeAspect="1"/>
          </p:cNvPicPr>
          <p:nvPr/>
        </p:nvPicPr>
        <p:blipFill>
          <a:blip r:embed="rId7"/>
          <a:stretch>
            <a:fillRect/>
          </a:stretch>
        </p:blipFill>
        <p:spPr>
          <a:xfrm>
            <a:off x="7339633" y="4071267"/>
            <a:ext cx="289333" cy="301752"/>
          </a:xfrm>
          <a:prstGeom prst="rect">
            <a:avLst/>
          </a:prstGeom>
        </p:spPr>
      </p:pic>
      <p:pic>
        <p:nvPicPr>
          <p:cNvPr id="178" name="Picture 177">
            <a:extLst>
              <a:ext uri="{FF2B5EF4-FFF2-40B4-BE49-F238E27FC236}">
                <a16:creationId xmlns="" xmlns:a16="http://schemas.microsoft.com/office/drawing/2014/main" id="{B7C56274-9555-4790-80FB-E83C0DB83148}"/>
              </a:ext>
            </a:extLst>
          </p:cNvPr>
          <p:cNvPicPr>
            <a:picLocks noChangeAspect="1"/>
          </p:cNvPicPr>
          <p:nvPr/>
        </p:nvPicPr>
        <p:blipFill>
          <a:blip r:embed="rId7"/>
          <a:stretch>
            <a:fillRect/>
          </a:stretch>
        </p:blipFill>
        <p:spPr>
          <a:xfrm>
            <a:off x="8959180" y="4190817"/>
            <a:ext cx="289333" cy="301752"/>
          </a:xfrm>
          <a:prstGeom prst="rect">
            <a:avLst/>
          </a:prstGeom>
        </p:spPr>
      </p:pic>
      <p:pic>
        <p:nvPicPr>
          <p:cNvPr id="179" name="Picture 178">
            <a:extLst>
              <a:ext uri="{FF2B5EF4-FFF2-40B4-BE49-F238E27FC236}">
                <a16:creationId xmlns="" xmlns:a16="http://schemas.microsoft.com/office/drawing/2014/main" id="{9808BA69-3AEA-4D61-9588-11951077B274}"/>
              </a:ext>
            </a:extLst>
          </p:cNvPr>
          <p:cNvPicPr>
            <a:picLocks noChangeAspect="1"/>
          </p:cNvPicPr>
          <p:nvPr/>
        </p:nvPicPr>
        <p:blipFill>
          <a:blip r:embed="rId8"/>
          <a:stretch>
            <a:fillRect/>
          </a:stretch>
        </p:blipFill>
        <p:spPr>
          <a:xfrm>
            <a:off x="8959180" y="4586591"/>
            <a:ext cx="299126" cy="299126"/>
          </a:xfrm>
          <a:prstGeom prst="rect">
            <a:avLst/>
          </a:prstGeom>
        </p:spPr>
      </p:pic>
      <p:sp>
        <p:nvSpPr>
          <p:cNvPr id="180" name="TextBox 179">
            <a:extLst>
              <a:ext uri="{FF2B5EF4-FFF2-40B4-BE49-F238E27FC236}">
                <a16:creationId xmlns="" xmlns:a16="http://schemas.microsoft.com/office/drawing/2014/main" id="{D60E46A0-7CFE-49DB-8D64-C30257F61654}"/>
              </a:ext>
            </a:extLst>
          </p:cNvPr>
          <p:cNvSpPr txBox="1"/>
          <p:nvPr/>
        </p:nvSpPr>
        <p:spPr>
          <a:xfrm>
            <a:off x="9241059" y="4150241"/>
            <a:ext cx="2471565" cy="430887"/>
          </a:xfrm>
          <a:prstGeom prst="rect">
            <a:avLst/>
          </a:prstGeom>
          <a:noFill/>
        </p:spPr>
        <p:txBody>
          <a:bodyPr wrap="square" rtlCol="0">
            <a:spAutoFit/>
          </a:bodyPr>
          <a:lstStyle/>
          <a:p>
            <a:r>
              <a:rPr lang="en-US" sz="1100" b="1" dirty="0">
                <a:solidFill>
                  <a:schemeClr val="tx2">
                    <a:lumMod val="50000"/>
                  </a:schemeClr>
                </a:solidFill>
              </a:rPr>
              <a:t>Third party workflow management system (BMC)</a:t>
            </a:r>
          </a:p>
        </p:txBody>
      </p:sp>
      <p:sp>
        <p:nvSpPr>
          <p:cNvPr id="181" name="TextBox 180">
            <a:extLst>
              <a:ext uri="{FF2B5EF4-FFF2-40B4-BE49-F238E27FC236}">
                <a16:creationId xmlns="" xmlns:a16="http://schemas.microsoft.com/office/drawing/2014/main" id="{F12F487B-04A9-49A3-BD60-434CB92C5C7E}"/>
              </a:ext>
            </a:extLst>
          </p:cNvPr>
          <p:cNvSpPr txBox="1"/>
          <p:nvPr/>
        </p:nvSpPr>
        <p:spPr>
          <a:xfrm>
            <a:off x="9241059" y="4607550"/>
            <a:ext cx="2604930" cy="261610"/>
          </a:xfrm>
          <a:prstGeom prst="rect">
            <a:avLst/>
          </a:prstGeom>
          <a:noFill/>
        </p:spPr>
        <p:txBody>
          <a:bodyPr wrap="square" rtlCol="0">
            <a:spAutoFit/>
          </a:bodyPr>
          <a:lstStyle/>
          <a:p>
            <a:r>
              <a:rPr lang="en-US" sz="1100" b="1" dirty="0">
                <a:solidFill>
                  <a:schemeClr val="tx2">
                    <a:lumMod val="50000"/>
                  </a:schemeClr>
                </a:solidFill>
              </a:rPr>
              <a:t>Third party ERP system (SAP)</a:t>
            </a:r>
          </a:p>
        </p:txBody>
      </p:sp>
      <p:sp>
        <p:nvSpPr>
          <p:cNvPr id="182" name="Rectangle 181">
            <a:extLst>
              <a:ext uri="{FF2B5EF4-FFF2-40B4-BE49-F238E27FC236}">
                <a16:creationId xmlns="" xmlns:a16="http://schemas.microsoft.com/office/drawing/2014/main" id="{1C2DB34D-1A30-49D2-BE78-2F1BC26650E7}"/>
              </a:ext>
            </a:extLst>
          </p:cNvPr>
          <p:cNvSpPr/>
          <p:nvPr/>
        </p:nvSpPr>
        <p:spPr>
          <a:xfrm>
            <a:off x="8825815" y="3501008"/>
            <a:ext cx="2886809" cy="1451395"/>
          </a:xfrm>
          <a:prstGeom prst="rect">
            <a:avLst/>
          </a:prstGeom>
          <a:noFill/>
          <a:ln w="12700">
            <a:solidFill>
              <a:srgbClr val="01A9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182">
            <a:extLst>
              <a:ext uri="{FF2B5EF4-FFF2-40B4-BE49-F238E27FC236}">
                <a16:creationId xmlns="" xmlns:a16="http://schemas.microsoft.com/office/drawing/2014/main" id="{485D4773-5B87-4154-AFEA-50ADD432F439}"/>
              </a:ext>
            </a:extLst>
          </p:cNvPr>
          <p:cNvPicPr>
            <a:picLocks noChangeAspect="1"/>
          </p:cNvPicPr>
          <p:nvPr/>
        </p:nvPicPr>
        <p:blipFill>
          <a:blip r:embed="rId7"/>
          <a:stretch>
            <a:fillRect/>
          </a:stretch>
        </p:blipFill>
        <p:spPr>
          <a:xfrm>
            <a:off x="3643939" y="2800868"/>
            <a:ext cx="289333" cy="301752"/>
          </a:xfrm>
          <a:prstGeom prst="rect">
            <a:avLst/>
          </a:prstGeom>
        </p:spPr>
      </p:pic>
      <p:pic>
        <p:nvPicPr>
          <p:cNvPr id="184" name="Picture 183">
            <a:extLst>
              <a:ext uri="{FF2B5EF4-FFF2-40B4-BE49-F238E27FC236}">
                <a16:creationId xmlns="" xmlns:a16="http://schemas.microsoft.com/office/drawing/2014/main" id="{E49D91F7-5981-4E8C-B280-09CD7DF2AB66}"/>
              </a:ext>
            </a:extLst>
          </p:cNvPr>
          <p:cNvPicPr>
            <a:picLocks noChangeAspect="1"/>
          </p:cNvPicPr>
          <p:nvPr/>
        </p:nvPicPr>
        <p:blipFill>
          <a:blip r:embed="rId7"/>
          <a:stretch>
            <a:fillRect/>
          </a:stretch>
        </p:blipFill>
        <p:spPr>
          <a:xfrm>
            <a:off x="5027097" y="4057805"/>
            <a:ext cx="289333" cy="301752"/>
          </a:xfrm>
          <a:prstGeom prst="rect">
            <a:avLst/>
          </a:prstGeom>
        </p:spPr>
      </p:pic>
      <p:sp>
        <p:nvSpPr>
          <p:cNvPr id="185" name="TextBox 184">
            <a:extLst>
              <a:ext uri="{FF2B5EF4-FFF2-40B4-BE49-F238E27FC236}">
                <a16:creationId xmlns="" xmlns:a16="http://schemas.microsoft.com/office/drawing/2014/main" id="{79634085-CEE1-480C-A898-A91920C0FA13}"/>
              </a:ext>
            </a:extLst>
          </p:cNvPr>
          <p:cNvSpPr txBox="1"/>
          <p:nvPr/>
        </p:nvSpPr>
        <p:spPr>
          <a:xfrm>
            <a:off x="8889151" y="3616465"/>
            <a:ext cx="2190107" cy="261610"/>
          </a:xfrm>
          <a:prstGeom prst="rect">
            <a:avLst/>
          </a:prstGeom>
          <a:noFill/>
        </p:spPr>
        <p:txBody>
          <a:bodyPr wrap="square" rtlCol="0">
            <a:spAutoFit/>
          </a:bodyPr>
          <a:lstStyle>
            <a:defPPr>
              <a:defRPr lang="pt-PT"/>
            </a:defPPr>
            <a:lvl1pPr>
              <a:defRPr sz="1100" b="1">
                <a:solidFill>
                  <a:srgbClr val="003857"/>
                </a:solidFill>
              </a:defRPr>
            </a:lvl1pPr>
          </a:lstStyle>
          <a:p>
            <a:r>
              <a:rPr lang="en-US" dirty="0"/>
              <a:t>SP – Service Provider</a:t>
            </a:r>
          </a:p>
        </p:txBody>
      </p:sp>
      <p:sp>
        <p:nvSpPr>
          <p:cNvPr id="186" name="TextBox 185">
            <a:extLst>
              <a:ext uri="{FF2B5EF4-FFF2-40B4-BE49-F238E27FC236}">
                <a16:creationId xmlns="" xmlns:a16="http://schemas.microsoft.com/office/drawing/2014/main" id="{74C2F5FF-1E9D-47A0-879E-D36284F4AEF1}"/>
              </a:ext>
            </a:extLst>
          </p:cNvPr>
          <p:cNvSpPr txBox="1"/>
          <p:nvPr/>
        </p:nvSpPr>
        <p:spPr>
          <a:xfrm>
            <a:off x="8889151" y="3879378"/>
            <a:ext cx="2190107" cy="261610"/>
          </a:xfrm>
          <a:prstGeom prst="rect">
            <a:avLst/>
          </a:prstGeom>
          <a:noFill/>
        </p:spPr>
        <p:txBody>
          <a:bodyPr wrap="square" rtlCol="0">
            <a:spAutoFit/>
          </a:bodyPr>
          <a:lstStyle/>
          <a:p>
            <a:r>
              <a:rPr lang="en-US" sz="1100" b="1" dirty="0">
                <a:solidFill>
                  <a:srgbClr val="003857"/>
                </a:solidFill>
              </a:rPr>
              <a:t>SR – Service Recipient</a:t>
            </a:r>
          </a:p>
        </p:txBody>
      </p:sp>
      <p:grpSp>
        <p:nvGrpSpPr>
          <p:cNvPr id="190" name="Group 189">
            <a:extLst>
              <a:ext uri="{FF2B5EF4-FFF2-40B4-BE49-F238E27FC236}">
                <a16:creationId xmlns="" xmlns:a16="http://schemas.microsoft.com/office/drawing/2014/main" id="{574E6B53-614F-42B8-BA28-4D3A44D25D33}"/>
              </a:ext>
            </a:extLst>
          </p:cNvPr>
          <p:cNvGrpSpPr/>
          <p:nvPr/>
        </p:nvGrpSpPr>
        <p:grpSpPr>
          <a:xfrm>
            <a:off x="8187137" y="4551322"/>
            <a:ext cx="305992" cy="371685"/>
            <a:chOff x="1172456" y="2472035"/>
            <a:chExt cx="305992" cy="371685"/>
          </a:xfrm>
        </p:grpSpPr>
        <p:pic>
          <p:nvPicPr>
            <p:cNvPr id="191" name="Picture 4" descr="Résultat de recherche d'images pour &quot;red flag png&quot;">
              <a:extLst>
                <a:ext uri="{FF2B5EF4-FFF2-40B4-BE49-F238E27FC236}">
                  <a16:creationId xmlns="" xmlns:a16="http://schemas.microsoft.com/office/drawing/2014/main" id="{24CF2F93-02B6-46EC-815B-526E43D58E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2456" y="2496920"/>
              <a:ext cx="300009" cy="346800"/>
            </a:xfrm>
            <a:prstGeom prst="rect">
              <a:avLst/>
            </a:prstGeom>
            <a:noFill/>
            <a:extLst>
              <a:ext uri="{909E8E84-426E-40DD-AFC4-6F175D3DCCD1}">
                <a14:hiddenFill xmlns:a14="http://schemas.microsoft.com/office/drawing/2010/main">
                  <a:solidFill>
                    <a:srgbClr val="FFFFFF"/>
                  </a:solidFill>
                </a14:hiddenFill>
              </a:ext>
            </a:extLst>
          </p:spPr>
        </p:pic>
        <p:sp>
          <p:nvSpPr>
            <p:cNvPr id="192" name="TextBox 191">
              <a:extLst>
                <a:ext uri="{FF2B5EF4-FFF2-40B4-BE49-F238E27FC236}">
                  <a16:creationId xmlns="" xmlns:a16="http://schemas.microsoft.com/office/drawing/2014/main" id="{6E8E7E17-CA3B-4ED3-9A30-D253EF567208}"/>
                </a:ext>
              </a:extLst>
            </p:cNvPr>
            <p:cNvSpPr txBox="1"/>
            <p:nvPr/>
          </p:nvSpPr>
          <p:spPr>
            <a:xfrm>
              <a:off x="1213488" y="2472035"/>
              <a:ext cx="264960" cy="246221"/>
            </a:xfrm>
            <a:prstGeom prst="rect">
              <a:avLst/>
            </a:prstGeom>
            <a:noFill/>
          </p:spPr>
          <p:txBody>
            <a:bodyPr wrap="square" rtlCol="0">
              <a:spAutoFit/>
            </a:bodyPr>
            <a:lstStyle/>
            <a:p>
              <a:r>
                <a:rPr lang="en-US" sz="1000" b="1" dirty="0">
                  <a:solidFill>
                    <a:schemeClr val="bg1"/>
                  </a:solidFill>
                </a:rPr>
                <a:t>B</a:t>
              </a:r>
            </a:p>
          </p:txBody>
        </p:sp>
      </p:grpSp>
      <p:grpSp>
        <p:nvGrpSpPr>
          <p:cNvPr id="206" name="Group 205">
            <a:extLst>
              <a:ext uri="{FF2B5EF4-FFF2-40B4-BE49-F238E27FC236}">
                <a16:creationId xmlns="" xmlns:a16="http://schemas.microsoft.com/office/drawing/2014/main" id="{8940CD31-0BA8-46C5-84FB-3FEE7B928F24}"/>
              </a:ext>
            </a:extLst>
          </p:cNvPr>
          <p:cNvGrpSpPr/>
          <p:nvPr/>
        </p:nvGrpSpPr>
        <p:grpSpPr>
          <a:xfrm>
            <a:off x="7828503" y="3772607"/>
            <a:ext cx="994607" cy="781408"/>
            <a:chOff x="3307782" y="2149329"/>
            <a:chExt cx="994607" cy="781408"/>
          </a:xfrm>
        </p:grpSpPr>
        <p:pic>
          <p:nvPicPr>
            <p:cNvPr id="207" name="Picture 206">
              <a:extLst>
                <a:ext uri="{FF2B5EF4-FFF2-40B4-BE49-F238E27FC236}">
                  <a16:creationId xmlns="" xmlns:a16="http://schemas.microsoft.com/office/drawing/2014/main" id="{0F1F5B7A-1370-48EA-BADB-234693884B3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1019"/>
            <a:stretch/>
          </p:blipFill>
          <p:spPr>
            <a:xfrm>
              <a:off x="3463017" y="2149329"/>
              <a:ext cx="674198" cy="532488"/>
            </a:xfrm>
            <a:prstGeom prst="rect">
              <a:avLst/>
            </a:prstGeom>
          </p:spPr>
        </p:pic>
        <p:sp>
          <p:nvSpPr>
            <p:cNvPr id="208" name="TextBox 207">
              <a:extLst>
                <a:ext uri="{FF2B5EF4-FFF2-40B4-BE49-F238E27FC236}">
                  <a16:creationId xmlns="" xmlns:a16="http://schemas.microsoft.com/office/drawing/2014/main" id="{993D3A19-52C0-4C74-934E-043D8C18996D}"/>
                </a:ext>
              </a:extLst>
            </p:cNvPr>
            <p:cNvSpPr txBox="1"/>
            <p:nvPr/>
          </p:nvSpPr>
          <p:spPr>
            <a:xfrm>
              <a:off x="3307782" y="2669127"/>
              <a:ext cx="994607" cy="261610"/>
            </a:xfrm>
            <a:prstGeom prst="rect">
              <a:avLst/>
            </a:prstGeom>
            <a:noFill/>
          </p:spPr>
          <p:txBody>
            <a:bodyPr wrap="square" rtlCol="0">
              <a:spAutoFit/>
            </a:bodyPr>
            <a:lstStyle/>
            <a:p>
              <a:pPr algn="ctr"/>
              <a:r>
                <a:rPr lang="en-US" sz="1100" b="1" dirty="0">
                  <a:solidFill>
                    <a:schemeClr val="tx2">
                      <a:lumMod val="50000"/>
                    </a:schemeClr>
                  </a:solidFill>
                </a:rPr>
                <a:t>SR agent</a:t>
              </a:r>
            </a:p>
          </p:txBody>
        </p:sp>
      </p:grpSp>
      <p:grpSp>
        <p:nvGrpSpPr>
          <p:cNvPr id="209" name="Group 208">
            <a:extLst>
              <a:ext uri="{FF2B5EF4-FFF2-40B4-BE49-F238E27FC236}">
                <a16:creationId xmlns="" xmlns:a16="http://schemas.microsoft.com/office/drawing/2014/main" id="{7C1BBFDA-DE55-43C0-8B9C-8E2272025B03}"/>
              </a:ext>
            </a:extLst>
          </p:cNvPr>
          <p:cNvGrpSpPr/>
          <p:nvPr/>
        </p:nvGrpSpPr>
        <p:grpSpPr>
          <a:xfrm>
            <a:off x="6056511" y="4551322"/>
            <a:ext cx="305992" cy="371685"/>
            <a:chOff x="1172456" y="2472035"/>
            <a:chExt cx="305992" cy="371685"/>
          </a:xfrm>
        </p:grpSpPr>
        <p:pic>
          <p:nvPicPr>
            <p:cNvPr id="210" name="Picture 4" descr="Résultat de recherche d'images pour &quot;red flag png&quot;">
              <a:extLst>
                <a:ext uri="{FF2B5EF4-FFF2-40B4-BE49-F238E27FC236}">
                  <a16:creationId xmlns="" xmlns:a16="http://schemas.microsoft.com/office/drawing/2014/main" id="{F6613A60-7FE2-441B-A0EB-0E40A5D58B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2456" y="2496920"/>
              <a:ext cx="300009" cy="346800"/>
            </a:xfrm>
            <a:prstGeom prst="rect">
              <a:avLst/>
            </a:prstGeom>
            <a:noFill/>
            <a:extLst>
              <a:ext uri="{909E8E84-426E-40DD-AFC4-6F175D3DCCD1}">
                <a14:hiddenFill xmlns:a14="http://schemas.microsoft.com/office/drawing/2010/main">
                  <a:solidFill>
                    <a:srgbClr val="FFFFFF"/>
                  </a:solidFill>
                </a14:hiddenFill>
              </a:ext>
            </a:extLst>
          </p:spPr>
        </p:pic>
        <p:sp>
          <p:nvSpPr>
            <p:cNvPr id="211" name="TextBox 210">
              <a:extLst>
                <a:ext uri="{FF2B5EF4-FFF2-40B4-BE49-F238E27FC236}">
                  <a16:creationId xmlns="" xmlns:a16="http://schemas.microsoft.com/office/drawing/2014/main" id="{C50B9C90-C84A-4AB2-920F-1E129EDFCBF8}"/>
                </a:ext>
              </a:extLst>
            </p:cNvPr>
            <p:cNvSpPr txBox="1"/>
            <p:nvPr/>
          </p:nvSpPr>
          <p:spPr>
            <a:xfrm>
              <a:off x="1213488" y="2472035"/>
              <a:ext cx="264960" cy="246221"/>
            </a:xfrm>
            <a:prstGeom prst="rect">
              <a:avLst/>
            </a:prstGeom>
            <a:noFill/>
          </p:spPr>
          <p:txBody>
            <a:bodyPr wrap="square" rtlCol="0">
              <a:spAutoFit/>
            </a:bodyPr>
            <a:lstStyle/>
            <a:p>
              <a:r>
                <a:rPr lang="en-US" sz="1000" b="1" dirty="0">
                  <a:solidFill>
                    <a:schemeClr val="bg1"/>
                  </a:solidFill>
                </a:rPr>
                <a:t>A</a:t>
              </a:r>
            </a:p>
          </p:txBody>
        </p:sp>
      </p:grpSp>
      <p:sp>
        <p:nvSpPr>
          <p:cNvPr id="2" name="TextBox 1">
            <a:extLst>
              <a:ext uri="{FF2B5EF4-FFF2-40B4-BE49-F238E27FC236}">
                <a16:creationId xmlns="" xmlns:a16="http://schemas.microsoft.com/office/drawing/2014/main" id="{C0EA012F-3268-4BEA-A8CE-CA4EFD02448C}"/>
              </a:ext>
            </a:extLst>
          </p:cNvPr>
          <p:cNvSpPr txBox="1"/>
          <p:nvPr/>
        </p:nvSpPr>
        <p:spPr>
          <a:xfrm>
            <a:off x="623392" y="6346825"/>
            <a:ext cx="11089232" cy="261610"/>
          </a:xfrm>
          <a:prstGeom prst="rect">
            <a:avLst/>
          </a:prstGeom>
          <a:noFill/>
          <a:ln w="28575">
            <a:solidFill>
              <a:srgbClr val="01A9D6"/>
            </a:solidFill>
            <a:prstDash val="sysDot"/>
          </a:ln>
        </p:spPr>
        <p:txBody>
          <a:bodyPr wrap="square" rtlCol="0">
            <a:spAutoFit/>
          </a:bodyPr>
          <a:lstStyle/>
          <a:p>
            <a:pPr algn="ctr"/>
            <a:r>
              <a:rPr lang="en-US" sz="1100" dirty="0"/>
              <a:t>Both agents have to use both tools multiple times to complete a very complex, time-consuming and inefficient process</a:t>
            </a:r>
          </a:p>
        </p:txBody>
      </p:sp>
    </p:spTree>
    <p:extLst>
      <p:ext uri="{BB962C8B-B14F-4D97-AF65-F5344CB8AC3E}">
        <p14:creationId xmlns:p14="http://schemas.microsoft.com/office/powerpoint/2010/main" val="42120540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dirty="0"/>
          </a:p>
        </p:txBody>
      </p:sp>
      <p:sp>
        <p:nvSpPr>
          <p:cNvPr id="9" name="Rectangle 8">
            <a:extLst>
              <a:ext uri="{FF2B5EF4-FFF2-40B4-BE49-F238E27FC236}">
                <a16:creationId xmlns="" xmlns:a16="http://schemas.microsoft.com/office/drawing/2014/main" id="{C2B93DD8-FEB7-42FB-9F15-8F163B8F7D3B}"/>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Raising invoice request</a:t>
            </a:r>
          </a:p>
        </p:txBody>
      </p:sp>
      <p:pic>
        <p:nvPicPr>
          <p:cNvPr id="4" name="Picture 3">
            <a:extLst>
              <a:ext uri="{FF2B5EF4-FFF2-40B4-BE49-F238E27FC236}">
                <a16:creationId xmlns="" xmlns:a16="http://schemas.microsoft.com/office/drawing/2014/main" id="{F80A8E8F-8879-421B-8806-E22E25913236}"/>
              </a:ext>
            </a:extLst>
          </p:cNvPr>
          <p:cNvPicPr>
            <a:picLocks noChangeAspect="1"/>
          </p:cNvPicPr>
          <p:nvPr/>
        </p:nvPicPr>
        <p:blipFill>
          <a:blip r:embed="rId2"/>
          <a:stretch>
            <a:fillRect/>
          </a:stretch>
        </p:blipFill>
        <p:spPr>
          <a:xfrm>
            <a:off x="411480" y="1772816"/>
            <a:ext cx="6282014" cy="3931920"/>
          </a:xfrm>
          <a:prstGeom prst="rect">
            <a:avLst/>
          </a:prstGeom>
        </p:spPr>
      </p:pic>
    </p:spTree>
    <p:extLst>
      <p:ext uri="{BB962C8B-B14F-4D97-AF65-F5344CB8AC3E}">
        <p14:creationId xmlns:p14="http://schemas.microsoft.com/office/powerpoint/2010/main" val="2252622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sz="1800" dirty="0"/>
          </a:p>
        </p:txBody>
      </p:sp>
      <p:sp>
        <p:nvSpPr>
          <p:cNvPr id="10" name="Rectangle 9">
            <a:extLst>
              <a:ext uri="{FF2B5EF4-FFF2-40B4-BE49-F238E27FC236}">
                <a16:creationId xmlns="" xmlns:a16="http://schemas.microsoft.com/office/drawing/2014/main" id="{C374065B-4265-4449-AB06-364F2B55B955}"/>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Raising invoice request</a:t>
            </a:r>
          </a:p>
        </p:txBody>
      </p:sp>
      <p:pic>
        <p:nvPicPr>
          <p:cNvPr id="3" name="Picture 2">
            <a:extLst>
              <a:ext uri="{FF2B5EF4-FFF2-40B4-BE49-F238E27FC236}">
                <a16:creationId xmlns="" xmlns:a16="http://schemas.microsoft.com/office/drawing/2014/main" id="{72F7AA5C-418C-4B42-AE75-775A049FAADD}"/>
              </a:ext>
            </a:extLst>
          </p:cNvPr>
          <p:cNvPicPr>
            <a:picLocks noChangeAspect="1"/>
          </p:cNvPicPr>
          <p:nvPr/>
        </p:nvPicPr>
        <p:blipFill>
          <a:blip r:embed="rId2"/>
          <a:stretch>
            <a:fillRect/>
          </a:stretch>
        </p:blipFill>
        <p:spPr>
          <a:xfrm>
            <a:off x="411480" y="1773936"/>
            <a:ext cx="6169726" cy="3931920"/>
          </a:xfrm>
          <a:prstGeom prst="rect">
            <a:avLst/>
          </a:prstGeom>
        </p:spPr>
      </p:pic>
    </p:spTree>
    <p:extLst>
      <p:ext uri="{BB962C8B-B14F-4D97-AF65-F5344CB8AC3E}">
        <p14:creationId xmlns:p14="http://schemas.microsoft.com/office/powerpoint/2010/main" val="3309842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dirty="0"/>
          </a:p>
        </p:txBody>
      </p:sp>
      <p:sp>
        <p:nvSpPr>
          <p:cNvPr id="8" name="Rectangle 7">
            <a:extLst>
              <a:ext uri="{FF2B5EF4-FFF2-40B4-BE49-F238E27FC236}">
                <a16:creationId xmlns="" xmlns:a16="http://schemas.microsoft.com/office/drawing/2014/main" id="{AC6A76F5-EE0B-4025-B240-50A01D3F5D99}"/>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Raising invoice request</a:t>
            </a:r>
          </a:p>
        </p:txBody>
      </p:sp>
      <p:grpSp>
        <p:nvGrpSpPr>
          <p:cNvPr id="3" name="Group 2">
            <a:extLst>
              <a:ext uri="{FF2B5EF4-FFF2-40B4-BE49-F238E27FC236}">
                <a16:creationId xmlns="" xmlns:a16="http://schemas.microsoft.com/office/drawing/2014/main" id="{28984C7D-9ED1-452D-A5F6-31A9020880C7}"/>
              </a:ext>
            </a:extLst>
          </p:cNvPr>
          <p:cNvGrpSpPr/>
          <p:nvPr/>
        </p:nvGrpSpPr>
        <p:grpSpPr>
          <a:xfrm>
            <a:off x="479377" y="1264885"/>
            <a:ext cx="4536504" cy="5188302"/>
            <a:chOff x="479376" y="1264885"/>
            <a:chExt cx="4856869" cy="6084416"/>
          </a:xfrm>
        </p:grpSpPr>
        <p:pic>
          <p:nvPicPr>
            <p:cNvPr id="9" name="Picture 8">
              <a:extLst>
                <a:ext uri="{FF2B5EF4-FFF2-40B4-BE49-F238E27FC236}">
                  <a16:creationId xmlns="" xmlns:a16="http://schemas.microsoft.com/office/drawing/2014/main" id="{59310012-2D13-4329-AA84-204211690EE9}"/>
                </a:ext>
              </a:extLst>
            </p:cNvPr>
            <p:cNvPicPr>
              <a:picLocks noChangeAspect="1"/>
            </p:cNvPicPr>
            <p:nvPr/>
          </p:nvPicPr>
          <p:blipFill rotWithShape="1">
            <a:blip r:embed="rId2"/>
            <a:srcRect l="919" b="275"/>
            <a:stretch/>
          </p:blipFill>
          <p:spPr>
            <a:xfrm>
              <a:off x="479376" y="1264885"/>
              <a:ext cx="4856869" cy="3092049"/>
            </a:xfrm>
            <a:prstGeom prst="rect">
              <a:avLst/>
            </a:prstGeom>
          </p:spPr>
        </p:pic>
        <p:pic>
          <p:nvPicPr>
            <p:cNvPr id="10" name="Picture 9">
              <a:extLst>
                <a:ext uri="{FF2B5EF4-FFF2-40B4-BE49-F238E27FC236}">
                  <a16:creationId xmlns="" xmlns:a16="http://schemas.microsoft.com/office/drawing/2014/main" id="{80D53D26-A72E-45EB-81BC-F0C0CBEC8FF3}"/>
                </a:ext>
              </a:extLst>
            </p:cNvPr>
            <p:cNvPicPr>
              <a:picLocks noChangeAspect="1"/>
            </p:cNvPicPr>
            <p:nvPr/>
          </p:nvPicPr>
          <p:blipFill>
            <a:blip r:embed="rId3"/>
            <a:stretch>
              <a:fillRect/>
            </a:stretch>
          </p:blipFill>
          <p:spPr>
            <a:xfrm>
              <a:off x="479376" y="4356934"/>
              <a:ext cx="4856869" cy="2992367"/>
            </a:xfrm>
            <a:prstGeom prst="rect">
              <a:avLst/>
            </a:prstGeom>
          </p:spPr>
        </p:pic>
      </p:grpSp>
      <p:grpSp>
        <p:nvGrpSpPr>
          <p:cNvPr id="13" name="Group 12">
            <a:extLst>
              <a:ext uri="{FF2B5EF4-FFF2-40B4-BE49-F238E27FC236}">
                <a16:creationId xmlns="" xmlns:a16="http://schemas.microsoft.com/office/drawing/2014/main" id="{8926462E-0E48-47E6-8E7F-36277FCBAABE}"/>
              </a:ext>
            </a:extLst>
          </p:cNvPr>
          <p:cNvGrpSpPr/>
          <p:nvPr/>
        </p:nvGrpSpPr>
        <p:grpSpPr>
          <a:xfrm>
            <a:off x="5015881" y="3640505"/>
            <a:ext cx="4536504" cy="2812682"/>
            <a:chOff x="4685828" y="589535"/>
            <a:chExt cx="7962900" cy="5827681"/>
          </a:xfrm>
        </p:grpSpPr>
        <p:pic>
          <p:nvPicPr>
            <p:cNvPr id="11" name="Picture 10">
              <a:extLst>
                <a:ext uri="{FF2B5EF4-FFF2-40B4-BE49-F238E27FC236}">
                  <a16:creationId xmlns="" xmlns:a16="http://schemas.microsoft.com/office/drawing/2014/main" id="{CE919C2C-615B-4B67-9FF4-7BAD3717E809}"/>
                </a:ext>
              </a:extLst>
            </p:cNvPr>
            <p:cNvPicPr>
              <a:picLocks noChangeAspect="1"/>
            </p:cNvPicPr>
            <p:nvPr/>
          </p:nvPicPr>
          <p:blipFill rotWithShape="1">
            <a:blip r:embed="rId4"/>
            <a:srcRect l="538" r="879"/>
            <a:stretch/>
          </p:blipFill>
          <p:spPr>
            <a:xfrm>
              <a:off x="4685828" y="589535"/>
              <a:ext cx="7962900" cy="5095875"/>
            </a:xfrm>
            <a:prstGeom prst="rect">
              <a:avLst/>
            </a:prstGeom>
          </p:spPr>
        </p:pic>
        <p:pic>
          <p:nvPicPr>
            <p:cNvPr id="12" name="Picture 11">
              <a:extLst>
                <a:ext uri="{FF2B5EF4-FFF2-40B4-BE49-F238E27FC236}">
                  <a16:creationId xmlns="" xmlns:a16="http://schemas.microsoft.com/office/drawing/2014/main" id="{F4EDED4F-38A1-4D31-BD27-CEA90072876E}"/>
                </a:ext>
              </a:extLst>
            </p:cNvPr>
            <p:cNvPicPr>
              <a:picLocks noChangeAspect="1"/>
            </p:cNvPicPr>
            <p:nvPr/>
          </p:nvPicPr>
          <p:blipFill>
            <a:blip r:embed="rId5"/>
            <a:stretch>
              <a:fillRect/>
            </a:stretch>
          </p:blipFill>
          <p:spPr>
            <a:xfrm>
              <a:off x="4685828" y="5683791"/>
              <a:ext cx="7962900" cy="733425"/>
            </a:xfrm>
            <a:prstGeom prst="rect">
              <a:avLst/>
            </a:prstGeom>
          </p:spPr>
        </p:pic>
      </p:grpSp>
    </p:spTree>
    <p:extLst>
      <p:ext uri="{BB962C8B-B14F-4D97-AF65-F5344CB8AC3E}">
        <p14:creationId xmlns:p14="http://schemas.microsoft.com/office/powerpoint/2010/main" val="4280410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sz="1800" dirty="0"/>
          </a:p>
        </p:txBody>
      </p:sp>
      <p:sp>
        <p:nvSpPr>
          <p:cNvPr id="11" name="Rectangle 10">
            <a:extLst>
              <a:ext uri="{FF2B5EF4-FFF2-40B4-BE49-F238E27FC236}">
                <a16:creationId xmlns="" xmlns:a16="http://schemas.microsoft.com/office/drawing/2014/main" id="{C636B8A7-A345-4B07-88E9-8136FFFCA8BF}"/>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Raising invoice request</a:t>
            </a:r>
          </a:p>
        </p:txBody>
      </p:sp>
      <p:pic>
        <p:nvPicPr>
          <p:cNvPr id="3" name="Picture 2">
            <a:extLst>
              <a:ext uri="{FF2B5EF4-FFF2-40B4-BE49-F238E27FC236}">
                <a16:creationId xmlns="" xmlns:a16="http://schemas.microsoft.com/office/drawing/2014/main" id="{C9DA717A-FEE2-48EF-8F7D-7942B739FA1B}"/>
              </a:ext>
            </a:extLst>
          </p:cNvPr>
          <p:cNvPicPr>
            <a:picLocks noChangeAspect="1"/>
          </p:cNvPicPr>
          <p:nvPr/>
        </p:nvPicPr>
        <p:blipFill>
          <a:blip r:embed="rId2"/>
          <a:stretch>
            <a:fillRect/>
          </a:stretch>
        </p:blipFill>
        <p:spPr>
          <a:xfrm>
            <a:off x="410816" y="1773936"/>
            <a:ext cx="6219985" cy="3931920"/>
          </a:xfrm>
          <a:prstGeom prst="rect">
            <a:avLst/>
          </a:prstGeom>
        </p:spPr>
      </p:pic>
    </p:spTree>
    <p:extLst>
      <p:ext uri="{BB962C8B-B14F-4D97-AF65-F5344CB8AC3E}">
        <p14:creationId xmlns:p14="http://schemas.microsoft.com/office/powerpoint/2010/main" val="505566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sz="1800" dirty="0"/>
          </a:p>
        </p:txBody>
      </p:sp>
      <p:sp>
        <p:nvSpPr>
          <p:cNvPr id="8" name="Rectangle 7">
            <a:extLst>
              <a:ext uri="{FF2B5EF4-FFF2-40B4-BE49-F238E27FC236}">
                <a16:creationId xmlns="" xmlns:a16="http://schemas.microsoft.com/office/drawing/2014/main" id="{F946612F-89B5-47FE-8D6C-752843688242}"/>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Raising invoice request</a:t>
            </a:r>
          </a:p>
        </p:txBody>
      </p:sp>
      <p:pic>
        <p:nvPicPr>
          <p:cNvPr id="3" name="Picture 2">
            <a:extLst>
              <a:ext uri="{FF2B5EF4-FFF2-40B4-BE49-F238E27FC236}">
                <a16:creationId xmlns="" xmlns:a16="http://schemas.microsoft.com/office/drawing/2014/main" id="{F914C3BD-AC02-4D43-AE50-A2536A47BCFC}"/>
              </a:ext>
            </a:extLst>
          </p:cNvPr>
          <p:cNvPicPr>
            <a:picLocks noChangeAspect="1"/>
          </p:cNvPicPr>
          <p:nvPr/>
        </p:nvPicPr>
        <p:blipFill>
          <a:blip r:embed="rId2"/>
          <a:stretch>
            <a:fillRect/>
          </a:stretch>
        </p:blipFill>
        <p:spPr>
          <a:xfrm>
            <a:off x="411480" y="1773936"/>
            <a:ext cx="6264548" cy="3931920"/>
          </a:xfrm>
          <a:prstGeom prst="rect">
            <a:avLst/>
          </a:prstGeom>
        </p:spPr>
      </p:pic>
    </p:spTree>
    <p:extLst>
      <p:ext uri="{BB962C8B-B14F-4D97-AF65-F5344CB8AC3E}">
        <p14:creationId xmlns:p14="http://schemas.microsoft.com/office/powerpoint/2010/main" val="3953719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sz="1800" dirty="0"/>
          </a:p>
        </p:txBody>
      </p:sp>
      <p:sp>
        <p:nvSpPr>
          <p:cNvPr id="7" name="Rectangle 6">
            <a:extLst>
              <a:ext uri="{FF2B5EF4-FFF2-40B4-BE49-F238E27FC236}">
                <a16:creationId xmlns="" xmlns:a16="http://schemas.microsoft.com/office/drawing/2014/main" id="{9612BBD5-B882-4205-B530-F4E1F4DF78E5}"/>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SR comments to be added</a:t>
            </a:r>
          </a:p>
        </p:txBody>
      </p:sp>
      <p:grpSp>
        <p:nvGrpSpPr>
          <p:cNvPr id="11" name="Group 10">
            <a:extLst>
              <a:ext uri="{FF2B5EF4-FFF2-40B4-BE49-F238E27FC236}">
                <a16:creationId xmlns="" xmlns:a16="http://schemas.microsoft.com/office/drawing/2014/main" id="{4F0B1BF7-7094-449C-A3A6-3AE134986AD2}"/>
              </a:ext>
            </a:extLst>
          </p:cNvPr>
          <p:cNvGrpSpPr/>
          <p:nvPr/>
        </p:nvGrpSpPr>
        <p:grpSpPr>
          <a:xfrm>
            <a:off x="407988" y="1773936"/>
            <a:ext cx="4934540" cy="4117826"/>
            <a:chOff x="2097565" y="895350"/>
            <a:chExt cx="7943850" cy="7439025"/>
          </a:xfrm>
        </p:grpSpPr>
        <p:pic>
          <p:nvPicPr>
            <p:cNvPr id="3" name="Picture 2">
              <a:extLst>
                <a:ext uri="{FF2B5EF4-FFF2-40B4-BE49-F238E27FC236}">
                  <a16:creationId xmlns="" xmlns:a16="http://schemas.microsoft.com/office/drawing/2014/main" id="{6AE20E0C-7D14-4C60-B4AF-72EB66B591BF}"/>
                </a:ext>
              </a:extLst>
            </p:cNvPr>
            <p:cNvPicPr>
              <a:picLocks noChangeAspect="1"/>
            </p:cNvPicPr>
            <p:nvPr/>
          </p:nvPicPr>
          <p:blipFill rotWithShape="1">
            <a:blip r:embed="rId2"/>
            <a:srcRect l="380" r="1039"/>
            <a:stretch/>
          </p:blipFill>
          <p:spPr>
            <a:xfrm>
              <a:off x="2097565" y="895350"/>
              <a:ext cx="7943850" cy="5067300"/>
            </a:xfrm>
            <a:prstGeom prst="rect">
              <a:avLst/>
            </a:prstGeom>
          </p:spPr>
        </p:pic>
        <p:pic>
          <p:nvPicPr>
            <p:cNvPr id="10" name="Picture 9">
              <a:extLst>
                <a:ext uri="{FF2B5EF4-FFF2-40B4-BE49-F238E27FC236}">
                  <a16:creationId xmlns="" xmlns:a16="http://schemas.microsoft.com/office/drawing/2014/main" id="{FB17680D-D115-4B9B-B618-59503DCDAC17}"/>
                </a:ext>
              </a:extLst>
            </p:cNvPr>
            <p:cNvPicPr>
              <a:picLocks noChangeAspect="1"/>
            </p:cNvPicPr>
            <p:nvPr/>
          </p:nvPicPr>
          <p:blipFill>
            <a:blip r:embed="rId3"/>
            <a:stretch>
              <a:fillRect/>
            </a:stretch>
          </p:blipFill>
          <p:spPr>
            <a:xfrm>
              <a:off x="2097565" y="5962650"/>
              <a:ext cx="7943850" cy="2371725"/>
            </a:xfrm>
            <a:prstGeom prst="rect">
              <a:avLst/>
            </a:prstGeom>
          </p:spPr>
        </p:pic>
      </p:grpSp>
    </p:spTree>
    <p:extLst>
      <p:ext uri="{BB962C8B-B14F-4D97-AF65-F5344CB8AC3E}">
        <p14:creationId xmlns:p14="http://schemas.microsoft.com/office/powerpoint/2010/main" val="3758804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sz="1800" dirty="0"/>
          </a:p>
        </p:txBody>
      </p:sp>
      <p:sp>
        <p:nvSpPr>
          <p:cNvPr id="7" name="Rectangle 6">
            <a:extLst>
              <a:ext uri="{FF2B5EF4-FFF2-40B4-BE49-F238E27FC236}">
                <a16:creationId xmlns="" xmlns:a16="http://schemas.microsoft.com/office/drawing/2014/main" id="{9E8809EB-CB38-40F3-8802-41A0A8883DA8}"/>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Tax approver page</a:t>
            </a:r>
          </a:p>
        </p:txBody>
      </p:sp>
      <p:grpSp>
        <p:nvGrpSpPr>
          <p:cNvPr id="6" name="Group 5">
            <a:extLst>
              <a:ext uri="{FF2B5EF4-FFF2-40B4-BE49-F238E27FC236}">
                <a16:creationId xmlns="" xmlns:a16="http://schemas.microsoft.com/office/drawing/2014/main" id="{DBF26E84-37A4-44A9-9E3D-0E4A64B4620A}"/>
              </a:ext>
            </a:extLst>
          </p:cNvPr>
          <p:cNvGrpSpPr/>
          <p:nvPr/>
        </p:nvGrpSpPr>
        <p:grpSpPr>
          <a:xfrm>
            <a:off x="407988" y="1773936"/>
            <a:ext cx="6376540" cy="4934993"/>
            <a:chOff x="439540" y="1230311"/>
            <a:chExt cx="8029575" cy="7212609"/>
          </a:xfrm>
        </p:grpSpPr>
        <p:pic>
          <p:nvPicPr>
            <p:cNvPr id="3" name="Picture 2">
              <a:extLst>
                <a:ext uri="{FF2B5EF4-FFF2-40B4-BE49-F238E27FC236}">
                  <a16:creationId xmlns="" xmlns:a16="http://schemas.microsoft.com/office/drawing/2014/main" id="{E7B312AF-BCE9-47C0-A44D-EFD73A9227FE}"/>
                </a:ext>
              </a:extLst>
            </p:cNvPr>
            <p:cNvPicPr>
              <a:picLocks noChangeAspect="1"/>
            </p:cNvPicPr>
            <p:nvPr/>
          </p:nvPicPr>
          <p:blipFill rotWithShape="1">
            <a:blip r:embed="rId2"/>
            <a:srcRect l="393" t="-1" r="-156" b="231"/>
            <a:stretch/>
          </p:blipFill>
          <p:spPr>
            <a:xfrm>
              <a:off x="439540" y="1230311"/>
              <a:ext cx="8029575" cy="5112618"/>
            </a:xfrm>
            <a:prstGeom prst="rect">
              <a:avLst/>
            </a:prstGeom>
          </p:spPr>
        </p:pic>
        <p:pic>
          <p:nvPicPr>
            <p:cNvPr id="5" name="Picture 4">
              <a:extLst>
                <a:ext uri="{FF2B5EF4-FFF2-40B4-BE49-F238E27FC236}">
                  <a16:creationId xmlns="" xmlns:a16="http://schemas.microsoft.com/office/drawing/2014/main" id="{4AC169D9-51D0-41AE-98AA-8B9055D39374}"/>
                </a:ext>
              </a:extLst>
            </p:cNvPr>
            <p:cNvPicPr>
              <a:picLocks noChangeAspect="1"/>
            </p:cNvPicPr>
            <p:nvPr/>
          </p:nvPicPr>
          <p:blipFill>
            <a:blip r:embed="rId3"/>
            <a:stretch>
              <a:fillRect/>
            </a:stretch>
          </p:blipFill>
          <p:spPr>
            <a:xfrm>
              <a:off x="439540" y="6309320"/>
              <a:ext cx="8029575" cy="2133600"/>
            </a:xfrm>
            <a:prstGeom prst="rect">
              <a:avLst/>
            </a:prstGeom>
          </p:spPr>
        </p:pic>
      </p:grpSp>
    </p:spTree>
    <p:extLst>
      <p:ext uri="{BB962C8B-B14F-4D97-AF65-F5344CB8AC3E}">
        <p14:creationId xmlns:p14="http://schemas.microsoft.com/office/powerpoint/2010/main" val="1766237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600" i="1" dirty="0"/>
              <a:t>Screenshots: Flow of prototype</a:t>
            </a:r>
            <a:endParaRPr lang="en-US" dirty="0"/>
          </a:p>
        </p:txBody>
      </p:sp>
      <p:sp>
        <p:nvSpPr>
          <p:cNvPr id="8" name="Rectangle 7">
            <a:extLst>
              <a:ext uri="{FF2B5EF4-FFF2-40B4-BE49-F238E27FC236}">
                <a16:creationId xmlns="" xmlns:a16="http://schemas.microsoft.com/office/drawing/2014/main" id="{3A7D4AC6-5EBC-40E9-A2D2-72C63D419FCF}"/>
              </a:ext>
            </a:extLst>
          </p:cNvPr>
          <p:cNvSpPr/>
          <p:nvPr/>
        </p:nvSpPr>
        <p:spPr>
          <a:xfrm>
            <a:off x="7534656" y="1773936"/>
            <a:ext cx="3456384" cy="644577"/>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SR agent page</a:t>
            </a:r>
          </a:p>
        </p:txBody>
      </p:sp>
      <p:grpSp>
        <p:nvGrpSpPr>
          <p:cNvPr id="6" name="Group 5">
            <a:extLst>
              <a:ext uri="{FF2B5EF4-FFF2-40B4-BE49-F238E27FC236}">
                <a16:creationId xmlns="" xmlns:a16="http://schemas.microsoft.com/office/drawing/2014/main" id="{0A363770-A265-4048-8B50-C2A60CFD51CB}"/>
              </a:ext>
            </a:extLst>
          </p:cNvPr>
          <p:cNvGrpSpPr/>
          <p:nvPr/>
        </p:nvGrpSpPr>
        <p:grpSpPr>
          <a:xfrm>
            <a:off x="407988" y="1773936"/>
            <a:ext cx="6336084" cy="4415383"/>
            <a:chOff x="2095500" y="885825"/>
            <a:chExt cx="8001001" cy="6153150"/>
          </a:xfrm>
        </p:grpSpPr>
        <p:pic>
          <p:nvPicPr>
            <p:cNvPr id="3" name="Picture 2">
              <a:extLst>
                <a:ext uri="{FF2B5EF4-FFF2-40B4-BE49-F238E27FC236}">
                  <a16:creationId xmlns="" xmlns:a16="http://schemas.microsoft.com/office/drawing/2014/main" id="{F67BF887-3562-4323-B4E3-E9777368C8DD}"/>
                </a:ext>
              </a:extLst>
            </p:cNvPr>
            <p:cNvPicPr>
              <a:picLocks noChangeAspect="1"/>
            </p:cNvPicPr>
            <p:nvPr/>
          </p:nvPicPr>
          <p:blipFill>
            <a:blip r:embed="rId2"/>
            <a:stretch>
              <a:fillRect/>
            </a:stretch>
          </p:blipFill>
          <p:spPr>
            <a:xfrm>
              <a:off x="2095500" y="885825"/>
              <a:ext cx="8001000" cy="5086350"/>
            </a:xfrm>
            <a:prstGeom prst="rect">
              <a:avLst/>
            </a:prstGeom>
          </p:spPr>
        </p:pic>
        <p:pic>
          <p:nvPicPr>
            <p:cNvPr id="5" name="Picture 4">
              <a:extLst>
                <a:ext uri="{FF2B5EF4-FFF2-40B4-BE49-F238E27FC236}">
                  <a16:creationId xmlns="" xmlns:a16="http://schemas.microsoft.com/office/drawing/2014/main" id="{2D7A481F-CF0D-4EAE-95A6-0F564C7E9F37}"/>
                </a:ext>
              </a:extLst>
            </p:cNvPr>
            <p:cNvPicPr>
              <a:picLocks noChangeAspect="1"/>
            </p:cNvPicPr>
            <p:nvPr/>
          </p:nvPicPr>
          <p:blipFill rotWithShape="1">
            <a:blip r:embed="rId3"/>
            <a:srcRect r="1060"/>
            <a:stretch/>
          </p:blipFill>
          <p:spPr>
            <a:xfrm>
              <a:off x="2095501" y="5972175"/>
              <a:ext cx="8001000" cy="1066800"/>
            </a:xfrm>
            <a:prstGeom prst="rect">
              <a:avLst/>
            </a:prstGeom>
          </p:spPr>
        </p:pic>
      </p:grpSp>
    </p:spTree>
    <p:extLst>
      <p:ext uri="{BB962C8B-B14F-4D97-AF65-F5344CB8AC3E}">
        <p14:creationId xmlns:p14="http://schemas.microsoft.com/office/powerpoint/2010/main" val="3467108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Blockchain for invoicing systems</a:t>
            </a:r>
            <a:br>
              <a:rPr lang="en-US" dirty="0"/>
            </a:br>
            <a:r>
              <a:rPr lang="en-US" sz="1800" i="1" dirty="0"/>
              <a:t>Benefits</a:t>
            </a:r>
          </a:p>
        </p:txBody>
      </p:sp>
      <p:sp>
        <p:nvSpPr>
          <p:cNvPr id="14" name="Rectangle 13"/>
          <p:cNvSpPr/>
          <p:nvPr/>
        </p:nvSpPr>
        <p:spPr>
          <a:xfrm>
            <a:off x="6284797" y="2024667"/>
            <a:ext cx="4314825" cy="573708"/>
          </a:xfrm>
          <a:prstGeom prst="rect">
            <a:avLst/>
          </a:prstGeom>
          <a:solidFill>
            <a:srgbClr val="2EA0C3"/>
          </a:solidFill>
          <a:ln>
            <a:solidFill>
              <a:srgbClr val="2EA0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ea typeface="Calibri" panose="020F0502020204030204" pitchFamily="34" charset="0"/>
                <a:cs typeface="Times New Roman" panose="02020603050405020304" pitchFamily="18" charset="0"/>
              </a:rPr>
              <a:t>Shared truth</a:t>
            </a:r>
          </a:p>
          <a:p>
            <a:pPr algn="ctr"/>
            <a:r>
              <a:rPr lang="en-US" sz="1400" b="1" dirty="0">
                <a:solidFill>
                  <a:schemeClr val="bg1"/>
                </a:solidFill>
                <a:cs typeface="Times New Roman" panose="02020603050405020304" pitchFamily="18" charset="0"/>
              </a:rPr>
              <a:t>(On a need to know basis)</a:t>
            </a:r>
            <a:endParaRPr lang="en-US" sz="1400" b="1" dirty="0">
              <a:solidFill>
                <a:schemeClr val="bg1"/>
              </a:solidFill>
            </a:endParaRPr>
          </a:p>
        </p:txBody>
      </p:sp>
      <p:sp>
        <p:nvSpPr>
          <p:cNvPr id="37" name="Rectangle 36"/>
          <p:cNvSpPr/>
          <p:nvPr/>
        </p:nvSpPr>
        <p:spPr>
          <a:xfrm>
            <a:off x="6294323" y="2892196"/>
            <a:ext cx="4314825" cy="603053"/>
          </a:xfrm>
          <a:prstGeom prst="rect">
            <a:avLst/>
          </a:prstGeom>
          <a:solidFill>
            <a:srgbClr val="E9E9E9"/>
          </a:solid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50000"/>
                  </a:schemeClr>
                </a:solidFill>
                <a:ea typeface="Calibri" panose="020F0502020204030204" pitchFamily="34" charset="0"/>
                <a:cs typeface="Times New Roman" panose="02020603050405020304" pitchFamily="18" charset="0"/>
              </a:rPr>
              <a:t>Data integrity</a:t>
            </a:r>
          </a:p>
          <a:p>
            <a:pPr algn="ctr"/>
            <a:r>
              <a:rPr lang="en-US" sz="1400" b="1" dirty="0">
                <a:solidFill>
                  <a:schemeClr val="tx2">
                    <a:lumMod val="50000"/>
                  </a:schemeClr>
                </a:solidFill>
                <a:ea typeface="Calibri" panose="020F0502020204030204" pitchFamily="34" charset="0"/>
                <a:cs typeface="Times New Roman" panose="02020603050405020304" pitchFamily="18" charset="0"/>
              </a:rPr>
              <a:t>(Immutability, traceability, auditability)</a:t>
            </a:r>
          </a:p>
        </p:txBody>
      </p:sp>
      <p:sp>
        <p:nvSpPr>
          <p:cNvPr id="38" name="Rectangle 37"/>
          <p:cNvSpPr/>
          <p:nvPr/>
        </p:nvSpPr>
        <p:spPr>
          <a:xfrm>
            <a:off x="6321751" y="3797657"/>
            <a:ext cx="4314825" cy="575991"/>
          </a:xfrm>
          <a:prstGeom prst="rect">
            <a:avLst/>
          </a:prstGeom>
          <a:solidFill>
            <a:srgbClr val="2EA0C3"/>
          </a:solidFill>
          <a:ln>
            <a:solidFill>
              <a:srgbClr val="2EA0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ea typeface="Calibri" panose="020F0502020204030204" pitchFamily="34" charset="0"/>
                <a:cs typeface="Times New Roman" panose="02020603050405020304" pitchFamily="18" charset="0"/>
              </a:rPr>
              <a:t>Process Automation</a:t>
            </a:r>
          </a:p>
          <a:p>
            <a:pPr algn="ctr"/>
            <a:r>
              <a:rPr lang="en-US" sz="1400" b="1" dirty="0">
                <a:solidFill>
                  <a:schemeClr val="bg1"/>
                </a:solidFill>
                <a:ea typeface="Calibri" panose="020F0502020204030204" pitchFamily="34" charset="0"/>
                <a:cs typeface="Times New Roman" panose="02020603050405020304" pitchFamily="18" charset="0"/>
              </a:rPr>
              <a:t>(Smart contract)</a:t>
            </a:r>
          </a:p>
        </p:txBody>
      </p:sp>
      <p:sp>
        <p:nvSpPr>
          <p:cNvPr id="39" name="Rectangle 38"/>
          <p:cNvSpPr/>
          <p:nvPr/>
        </p:nvSpPr>
        <p:spPr>
          <a:xfrm>
            <a:off x="6373985" y="5116141"/>
            <a:ext cx="4314825" cy="705420"/>
          </a:xfrm>
          <a:prstGeom prst="rect">
            <a:avLst/>
          </a:prstGeom>
          <a:solidFill>
            <a:srgbClr val="E9E9E9"/>
          </a:solid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en-US" sz="1400" b="1" dirty="0">
                <a:solidFill>
                  <a:srgbClr val="4E4641"/>
                </a:solidFill>
                <a:ea typeface="Calibri" panose="020F0502020204030204" pitchFamily="34" charset="0"/>
                <a:cs typeface="Times New Roman" panose="02020603050405020304" pitchFamily="18" charset="0"/>
              </a:rPr>
              <a:t>Unified platform</a:t>
            </a:r>
          </a:p>
          <a:p>
            <a:pPr marL="285750" indent="-285750" algn="ctr">
              <a:buFont typeface="Wingdings" panose="05000000000000000000" pitchFamily="2" charset="2"/>
              <a:buChar char="ü"/>
            </a:pPr>
            <a:r>
              <a:rPr lang="en-US" sz="1400" b="1" dirty="0">
                <a:solidFill>
                  <a:srgbClr val="4E4641"/>
                </a:solidFill>
                <a:ea typeface="Calibri" panose="020F0502020204030204" pitchFamily="34" charset="0"/>
                <a:cs typeface="Times New Roman" panose="02020603050405020304" pitchFamily="18" charset="0"/>
              </a:rPr>
              <a:t>Efficient processes</a:t>
            </a:r>
          </a:p>
          <a:p>
            <a:pPr marL="285750" indent="-285750" algn="ctr">
              <a:buFont typeface="Wingdings" panose="05000000000000000000" pitchFamily="2" charset="2"/>
              <a:buChar char="ü"/>
            </a:pPr>
            <a:r>
              <a:rPr lang="en-US" sz="1400" b="1" dirty="0">
                <a:solidFill>
                  <a:srgbClr val="4E4641"/>
                </a:solidFill>
                <a:ea typeface="Calibri" panose="020F0502020204030204" pitchFamily="34" charset="0"/>
                <a:cs typeface="Times New Roman" panose="02020603050405020304" pitchFamily="18" charset="0"/>
              </a:rPr>
              <a:t>Automated workflow management</a:t>
            </a:r>
          </a:p>
        </p:txBody>
      </p:sp>
      <p:sp>
        <p:nvSpPr>
          <p:cNvPr id="19" name="Rectangle 18"/>
          <p:cNvSpPr/>
          <p:nvPr/>
        </p:nvSpPr>
        <p:spPr>
          <a:xfrm>
            <a:off x="6034707" y="1677632"/>
            <a:ext cx="4813702" cy="2990124"/>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20" name="TextBox 19"/>
          <p:cNvSpPr txBox="1"/>
          <p:nvPr/>
        </p:nvSpPr>
        <p:spPr>
          <a:xfrm>
            <a:off x="407988" y="6268600"/>
            <a:ext cx="4308145" cy="230832"/>
          </a:xfrm>
          <a:prstGeom prst="rect">
            <a:avLst/>
          </a:prstGeom>
          <a:noFill/>
        </p:spPr>
        <p:txBody>
          <a:bodyPr wrap="square" rtlCol="0">
            <a:spAutoFit/>
          </a:bodyPr>
          <a:lstStyle/>
          <a:p>
            <a:r>
              <a:rPr lang="en-US" sz="900" dirty="0"/>
              <a:t>Note: There can be as many actors/nodes as needed in the network</a:t>
            </a:r>
          </a:p>
        </p:txBody>
      </p:sp>
      <p:sp>
        <p:nvSpPr>
          <p:cNvPr id="24" name="Oval 23"/>
          <p:cNvSpPr/>
          <p:nvPr/>
        </p:nvSpPr>
        <p:spPr>
          <a:xfrm>
            <a:off x="6194197" y="1934149"/>
            <a:ext cx="414670" cy="372028"/>
          </a:xfrm>
          <a:prstGeom prst="ellipse">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50000"/>
                  </a:schemeClr>
                </a:solidFill>
              </a:rPr>
              <a:t>1</a:t>
            </a:r>
            <a:endParaRPr lang="en-US" sz="2400" dirty="0">
              <a:solidFill>
                <a:schemeClr val="tx2">
                  <a:lumMod val="50000"/>
                </a:schemeClr>
              </a:solidFill>
            </a:endParaRPr>
          </a:p>
        </p:txBody>
      </p:sp>
      <p:sp>
        <p:nvSpPr>
          <p:cNvPr id="51" name="Oval 50"/>
          <p:cNvSpPr/>
          <p:nvPr/>
        </p:nvSpPr>
        <p:spPr>
          <a:xfrm>
            <a:off x="6209736" y="2787873"/>
            <a:ext cx="414670" cy="372028"/>
          </a:xfrm>
          <a:prstGeom prst="ellipse">
            <a:avLst/>
          </a:prstGeom>
          <a:solidFill>
            <a:srgbClr val="2EA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endParaRPr lang="en-US" sz="2400" dirty="0">
              <a:solidFill>
                <a:schemeClr val="bg1"/>
              </a:solidFill>
            </a:endParaRPr>
          </a:p>
        </p:txBody>
      </p:sp>
      <p:sp>
        <p:nvSpPr>
          <p:cNvPr id="52" name="Oval 51"/>
          <p:cNvSpPr/>
          <p:nvPr/>
        </p:nvSpPr>
        <p:spPr>
          <a:xfrm>
            <a:off x="6236318" y="3649532"/>
            <a:ext cx="414670" cy="372028"/>
          </a:xfrm>
          <a:prstGeom prst="ellipse">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50000"/>
                  </a:schemeClr>
                </a:solidFill>
              </a:rPr>
              <a:t>3</a:t>
            </a:r>
            <a:endParaRPr lang="en-US" sz="2400" dirty="0">
              <a:solidFill>
                <a:schemeClr val="tx2">
                  <a:lumMod val="50000"/>
                </a:schemeClr>
              </a:solidFill>
            </a:endParaRPr>
          </a:p>
        </p:txBody>
      </p:sp>
      <p:sp>
        <p:nvSpPr>
          <p:cNvPr id="53" name="Oval 52"/>
          <p:cNvSpPr/>
          <p:nvPr/>
        </p:nvSpPr>
        <p:spPr>
          <a:xfrm>
            <a:off x="6321751" y="4972781"/>
            <a:ext cx="414670" cy="372028"/>
          </a:xfrm>
          <a:prstGeom prst="ellipse">
            <a:avLst/>
          </a:prstGeom>
          <a:solidFill>
            <a:srgbClr val="2EA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4</a:t>
            </a:r>
            <a:endParaRPr lang="en-US" sz="2400" dirty="0">
              <a:solidFill>
                <a:schemeClr val="bg1"/>
              </a:solidFill>
            </a:endParaRPr>
          </a:p>
        </p:txBody>
      </p:sp>
      <p:pic>
        <p:nvPicPr>
          <p:cNvPr id="78" name="Picture 2" descr="Related image"/>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1242529" y="5812170"/>
            <a:ext cx="193556" cy="193556"/>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458777" y="5807178"/>
            <a:ext cx="888847" cy="369332"/>
          </a:xfrm>
          <a:prstGeom prst="rect">
            <a:avLst/>
          </a:prstGeom>
          <a:noFill/>
        </p:spPr>
        <p:txBody>
          <a:bodyPr wrap="square" rtlCol="0">
            <a:spAutoFit/>
          </a:bodyPr>
          <a:lstStyle/>
          <a:p>
            <a:r>
              <a:rPr lang="en-US" sz="900" dirty="0"/>
              <a:t>DL database</a:t>
            </a:r>
          </a:p>
        </p:txBody>
      </p:sp>
      <p:grpSp>
        <p:nvGrpSpPr>
          <p:cNvPr id="5" name="Group 4"/>
          <p:cNvGrpSpPr/>
          <p:nvPr/>
        </p:nvGrpSpPr>
        <p:grpSpPr>
          <a:xfrm>
            <a:off x="1291017" y="1085941"/>
            <a:ext cx="4732975" cy="4704564"/>
            <a:chOff x="124163" y="1223000"/>
            <a:chExt cx="4732975" cy="4704564"/>
          </a:xfrm>
        </p:grpSpPr>
        <p:sp>
          <p:nvSpPr>
            <p:cNvPr id="44" name="Rectangle 43"/>
            <p:cNvSpPr/>
            <p:nvPr/>
          </p:nvSpPr>
          <p:spPr>
            <a:xfrm>
              <a:off x="172454" y="4196450"/>
              <a:ext cx="539730" cy="679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76" name="Rectangle 75"/>
            <p:cNvSpPr/>
            <p:nvPr/>
          </p:nvSpPr>
          <p:spPr>
            <a:xfrm>
              <a:off x="4082510" y="4240805"/>
              <a:ext cx="539730" cy="621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4" name="Oval 3"/>
            <p:cNvSpPr/>
            <p:nvPr/>
          </p:nvSpPr>
          <p:spPr>
            <a:xfrm>
              <a:off x="462900" y="1966391"/>
              <a:ext cx="4034204" cy="394097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nvGrpSpPr>
            <p:cNvPr id="56" name="Group 55"/>
            <p:cNvGrpSpPr/>
            <p:nvPr/>
          </p:nvGrpSpPr>
          <p:grpSpPr>
            <a:xfrm>
              <a:off x="877100" y="2012685"/>
              <a:ext cx="664874" cy="622664"/>
              <a:chOff x="681339" y="1513095"/>
              <a:chExt cx="664874" cy="622664"/>
            </a:xfrm>
          </p:grpSpPr>
          <p:sp>
            <p:nvSpPr>
              <p:cNvPr id="55" name="Rectangle 54"/>
              <p:cNvSpPr/>
              <p:nvPr/>
            </p:nvSpPr>
            <p:spPr>
              <a:xfrm>
                <a:off x="688569" y="1513095"/>
                <a:ext cx="592154" cy="622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pic>
            <p:nvPicPr>
              <p:cNvPr id="112" name="Picture 111"/>
              <p:cNvPicPr>
                <a:picLocks noChangeAspect="1"/>
              </p:cNvPicPr>
              <p:nvPr/>
            </p:nvPicPr>
            <p:blipFill rotWithShape="1">
              <a:blip r:embed="rId3" cstate="print">
                <a:extLst>
                  <a:ext uri="{28A0092B-C50C-407E-A947-70E740481C1C}">
                    <a14:useLocalDpi xmlns:a14="http://schemas.microsoft.com/office/drawing/2010/main" val="0"/>
                  </a:ext>
                </a:extLst>
              </a:blip>
              <a:srcRect b="21019"/>
              <a:stretch/>
            </p:blipFill>
            <p:spPr>
              <a:xfrm>
                <a:off x="681339" y="1522799"/>
                <a:ext cx="664874" cy="524673"/>
              </a:xfrm>
              <a:prstGeom prst="rect">
                <a:avLst/>
              </a:prstGeom>
            </p:spPr>
          </p:pic>
        </p:grpSp>
        <p:sp>
          <p:nvSpPr>
            <p:cNvPr id="47" name="Rectangle 46"/>
            <p:cNvSpPr/>
            <p:nvPr/>
          </p:nvSpPr>
          <p:spPr>
            <a:xfrm>
              <a:off x="757803" y="5008286"/>
              <a:ext cx="589005" cy="491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cxnSp>
          <p:nvCxnSpPr>
            <p:cNvPr id="7" name="Straight Connector 6"/>
            <p:cNvCxnSpPr/>
            <p:nvPr/>
          </p:nvCxnSpPr>
          <p:spPr>
            <a:xfrm>
              <a:off x="1380282" y="2660241"/>
              <a:ext cx="255900" cy="480737"/>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815795" y="3765585"/>
              <a:ext cx="632377" cy="1155"/>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172772" y="4452094"/>
              <a:ext cx="571143" cy="683289"/>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H="1">
              <a:off x="3413973" y="2598178"/>
              <a:ext cx="238358" cy="634050"/>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3498271" y="3769615"/>
              <a:ext cx="712071" cy="23287"/>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1469851" y="2471797"/>
              <a:ext cx="956529" cy="261610"/>
            </a:xfrm>
            <a:prstGeom prst="rect">
              <a:avLst/>
            </a:prstGeom>
            <a:noFill/>
          </p:spPr>
          <p:txBody>
            <a:bodyPr wrap="square" rtlCol="0">
              <a:spAutoFit/>
            </a:bodyPr>
            <a:lstStyle/>
            <a:p>
              <a:r>
                <a:rPr lang="en-US" sz="1100" dirty="0"/>
                <a:t>SP Agent</a:t>
              </a:r>
            </a:p>
          </p:txBody>
        </p:sp>
        <p:sp>
          <p:nvSpPr>
            <p:cNvPr id="120" name="TextBox 119"/>
            <p:cNvSpPr txBox="1"/>
            <p:nvPr/>
          </p:nvSpPr>
          <p:spPr>
            <a:xfrm>
              <a:off x="2545587" y="2197907"/>
              <a:ext cx="1143747" cy="261610"/>
            </a:xfrm>
            <a:prstGeom prst="rect">
              <a:avLst/>
            </a:prstGeom>
            <a:noFill/>
          </p:spPr>
          <p:txBody>
            <a:bodyPr wrap="square" rtlCol="0">
              <a:spAutoFit/>
            </a:bodyPr>
            <a:lstStyle/>
            <a:p>
              <a:r>
                <a:rPr lang="en-US" sz="1100" dirty="0"/>
                <a:t>SR agent</a:t>
              </a:r>
            </a:p>
          </p:txBody>
        </p:sp>
        <p:sp>
          <p:nvSpPr>
            <p:cNvPr id="121" name="TextBox 120"/>
            <p:cNvSpPr txBox="1"/>
            <p:nvPr/>
          </p:nvSpPr>
          <p:spPr>
            <a:xfrm>
              <a:off x="536658" y="4142123"/>
              <a:ext cx="1117935" cy="430887"/>
            </a:xfrm>
            <a:prstGeom prst="rect">
              <a:avLst/>
            </a:prstGeom>
            <a:noFill/>
          </p:spPr>
          <p:txBody>
            <a:bodyPr wrap="square" rtlCol="0">
              <a:spAutoFit/>
            </a:bodyPr>
            <a:lstStyle/>
            <a:p>
              <a:r>
                <a:rPr lang="en-US" sz="1100" dirty="0"/>
                <a:t>Service Provider </a:t>
              </a:r>
            </a:p>
          </p:txBody>
        </p:sp>
        <p:sp>
          <p:nvSpPr>
            <p:cNvPr id="122" name="TextBox 121"/>
            <p:cNvSpPr txBox="1"/>
            <p:nvPr/>
          </p:nvSpPr>
          <p:spPr>
            <a:xfrm>
              <a:off x="1246005" y="4940172"/>
              <a:ext cx="944651" cy="430887"/>
            </a:xfrm>
            <a:prstGeom prst="rect">
              <a:avLst/>
            </a:prstGeom>
            <a:noFill/>
          </p:spPr>
          <p:txBody>
            <a:bodyPr wrap="square" rtlCol="0">
              <a:spAutoFit/>
            </a:bodyPr>
            <a:lstStyle/>
            <a:p>
              <a:r>
                <a:rPr lang="en-US" sz="1100" dirty="0"/>
                <a:t>Third party tools</a:t>
              </a:r>
            </a:p>
          </p:txBody>
        </p:sp>
        <p:sp>
          <p:nvSpPr>
            <p:cNvPr id="124" name="TextBox 123"/>
            <p:cNvSpPr txBox="1"/>
            <p:nvPr/>
          </p:nvSpPr>
          <p:spPr>
            <a:xfrm>
              <a:off x="3451455" y="3864210"/>
              <a:ext cx="1114160" cy="430887"/>
            </a:xfrm>
            <a:prstGeom prst="rect">
              <a:avLst/>
            </a:prstGeom>
            <a:noFill/>
          </p:spPr>
          <p:txBody>
            <a:bodyPr wrap="square" rtlCol="0">
              <a:spAutoFit/>
            </a:bodyPr>
            <a:lstStyle/>
            <a:p>
              <a:r>
                <a:rPr lang="en-US" sz="1100" dirty="0"/>
                <a:t>Service Recipient</a:t>
              </a:r>
            </a:p>
          </p:txBody>
        </p:sp>
        <p:sp>
          <p:nvSpPr>
            <p:cNvPr id="22" name="Rectangle 21"/>
            <p:cNvSpPr/>
            <p:nvPr/>
          </p:nvSpPr>
          <p:spPr>
            <a:xfrm>
              <a:off x="1223163" y="1223000"/>
              <a:ext cx="2497863" cy="400110"/>
            </a:xfrm>
            <a:prstGeom prst="rect">
              <a:avLst/>
            </a:prstGeom>
          </p:spPr>
          <p:txBody>
            <a:bodyPr wrap="none">
              <a:spAutoFit/>
            </a:bodyPr>
            <a:lstStyle/>
            <a:p>
              <a:r>
                <a:rPr lang="en-US" sz="2000" dirty="0">
                  <a:solidFill>
                    <a:schemeClr val="tx2">
                      <a:lumMod val="50000"/>
                    </a:schemeClr>
                  </a:solidFill>
                </a:rPr>
                <a:t>Invoicing systems</a:t>
              </a:r>
              <a:endParaRPr lang="en-US" dirty="0"/>
            </a:p>
          </p:txBody>
        </p:sp>
        <p:cxnSp>
          <p:nvCxnSpPr>
            <p:cNvPr id="58" name="Straight Connector 57"/>
            <p:cNvCxnSpPr/>
            <p:nvPr/>
          </p:nvCxnSpPr>
          <p:spPr>
            <a:xfrm flipH="1" flipV="1">
              <a:off x="2990174" y="4475894"/>
              <a:ext cx="442957" cy="960703"/>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128946" y="4790836"/>
              <a:ext cx="1243498" cy="261610"/>
            </a:xfrm>
            <a:prstGeom prst="rect">
              <a:avLst/>
            </a:prstGeom>
            <a:noFill/>
          </p:spPr>
          <p:txBody>
            <a:bodyPr wrap="square" rtlCol="0">
              <a:spAutoFit/>
            </a:bodyPr>
            <a:lstStyle/>
            <a:p>
              <a:r>
                <a:rPr lang="en-US" sz="1100" dirty="0"/>
                <a:t>Tax regulator</a:t>
              </a:r>
            </a:p>
          </p:txBody>
        </p:sp>
        <p:sp>
          <p:nvSpPr>
            <p:cNvPr id="77" name="Rectangle 76"/>
            <p:cNvSpPr/>
            <p:nvPr/>
          </p:nvSpPr>
          <p:spPr>
            <a:xfrm>
              <a:off x="3386802" y="5305879"/>
              <a:ext cx="539730" cy="621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nvGrpSpPr>
            <p:cNvPr id="46" name="Group 45"/>
            <p:cNvGrpSpPr/>
            <p:nvPr/>
          </p:nvGrpSpPr>
          <p:grpSpPr>
            <a:xfrm>
              <a:off x="4177037" y="3350035"/>
              <a:ext cx="680101" cy="558611"/>
              <a:chOff x="4448802" y="4226776"/>
              <a:chExt cx="680101" cy="558611"/>
            </a:xfrm>
          </p:grpSpPr>
          <p:sp>
            <p:nvSpPr>
              <p:cNvPr id="45" name="Rectangle 44"/>
              <p:cNvSpPr/>
              <p:nvPr/>
            </p:nvSpPr>
            <p:spPr>
              <a:xfrm>
                <a:off x="4448802" y="4226776"/>
                <a:ext cx="680101" cy="55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pic>
            <p:nvPicPr>
              <p:cNvPr id="72" name="Picture 6" descr="Image associé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9660" y="4298784"/>
                <a:ext cx="454393" cy="454393"/>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49"/>
            <p:cNvSpPr/>
            <p:nvPr/>
          </p:nvSpPr>
          <p:spPr>
            <a:xfrm>
              <a:off x="124163" y="3502028"/>
              <a:ext cx="592154" cy="647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57" name="Rectangle 56"/>
            <p:cNvSpPr/>
            <p:nvPr/>
          </p:nvSpPr>
          <p:spPr>
            <a:xfrm>
              <a:off x="3436571" y="2151187"/>
              <a:ext cx="505527" cy="544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pic>
          <p:nvPicPr>
            <p:cNvPr id="66" name="Picture 6" descr="Image associée"/>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223641" y="3515971"/>
              <a:ext cx="489522" cy="489522"/>
            </a:xfrm>
            <a:prstGeom prst="rect">
              <a:avLst/>
            </a:prstGeom>
            <a:noFill/>
            <a:extLst>
              <a:ext uri="{909E8E84-426E-40DD-AFC4-6F175D3DCCD1}">
                <a14:hiddenFill xmlns:a14="http://schemas.microsoft.com/office/drawing/2010/main">
                  <a:solidFill>
                    <a:srgbClr val="FFFFFF"/>
                  </a:solidFill>
                </a14:hiddenFill>
              </a:ext>
            </a:extLst>
          </p:spPr>
        </p:pic>
        <p:pic>
          <p:nvPicPr>
            <p:cNvPr id="254978" name="Picture 2" descr="Related image"/>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1602214" y="2285624"/>
              <a:ext cx="193556" cy="19355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Related image"/>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979805" y="3934716"/>
              <a:ext cx="212481" cy="21248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Related image"/>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3168390" y="2788437"/>
              <a:ext cx="193556" cy="19355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Related image"/>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3622455" y="3500971"/>
              <a:ext cx="193556" cy="19355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Related image"/>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3396676" y="5084572"/>
              <a:ext cx="193556" cy="19355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Related image"/>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1575642" y="5371849"/>
              <a:ext cx="193556" cy="193556"/>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1474173" y="3092633"/>
              <a:ext cx="2019281" cy="1463580"/>
            </a:xfrm>
            <a:prstGeom prst="roundRect">
              <a:avLst/>
            </a:prstGeom>
            <a:solidFill>
              <a:schemeClr val="bg1"/>
            </a:solidFill>
            <a:ln>
              <a:solidFill>
                <a:srgbClr val="8A84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27" name="TextBox 26"/>
            <p:cNvSpPr txBox="1"/>
            <p:nvPr/>
          </p:nvSpPr>
          <p:spPr>
            <a:xfrm>
              <a:off x="2185357" y="3153612"/>
              <a:ext cx="1544359" cy="523220"/>
            </a:xfrm>
            <a:prstGeom prst="rect">
              <a:avLst/>
            </a:prstGeom>
            <a:noFill/>
          </p:spPr>
          <p:txBody>
            <a:bodyPr wrap="square" rtlCol="0">
              <a:spAutoFit/>
            </a:bodyPr>
            <a:lstStyle/>
            <a:p>
              <a:r>
                <a:rPr lang="en-US" sz="1400" dirty="0">
                  <a:solidFill>
                    <a:schemeClr val="tx2">
                      <a:lumMod val="50000"/>
                    </a:schemeClr>
                  </a:solidFill>
                </a:rPr>
                <a:t>Distributed ledger</a:t>
              </a:r>
            </a:p>
          </p:txBody>
        </p:sp>
        <p:sp>
          <p:nvSpPr>
            <p:cNvPr id="28" name="TextBox 27"/>
            <p:cNvSpPr txBox="1"/>
            <p:nvPr/>
          </p:nvSpPr>
          <p:spPr>
            <a:xfrm>
              <a:off x="1496633" y="4045770"/>
              <a:ext cx="1704321" cy="307777"/>
            </a:xfrm>
            <a:prstGeom prst="rect">
              <a:avLst/>
            </a:prstGeom>
            <a:noFill/>
          </p:spPr>
          <p:txBody>
            <a:bodyPr wrap="square" rtlCol="0">
              <a:spAutoFit/>
            </a:bodyPr>
            <a:lstStyle/>
            <a:p>
              <a:r>
                <a:rPr lang="en-US" sz="1400" dirty="0">
                  <a:solidFill>
                    <a:schemeClr val="tx2">
                      <a:lumMod val="50000"/>
                    </a:schemeClr>
                  </a:solidFill>
                </a:rPr>
                <a:t>Smart Contract</a:t>
              </a:r>
            </a:p>
          </p:txBody>
        </p:sp>
        <p:pic>
          <p:nvPicPr>
            <p:cNvPr id="266242" name="Picture 2" descr="Résultat de recherche d'images pour &quot;contract icon png&qu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12922" y="3879481"/>
              <a:ext cx="597427" cy="597427"/>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p:nvGrpSpPr>
          <p:grpSpPr>
            <a:xfrm>
              <a:off x="1526163" y="3188639"/>
              <a:ext cx="569222" cy="513439"/>
              <a:chOff x="1492438" y="3143535"/>
              <a:chExt cx="711437" cy="703298"/>
            </a:xfrm>
          </p:grpSpPr>
          <p:pic>
            <p:nvPicPr>
              <p:cNvPr id="82" name="Picture 2" descr="Related image"/>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1787001" y="3143535"/>
                <a:ext cx="193556" cy="19355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Related image"/>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2010319" y="3653277"/>
                <a:ext cx="193556" cy="19355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Related image"/>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1492438" y="3644725"/>
                <a:ext cx="193556" cy="19355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1655498" y="3358625"/>
                <a:ext cx="135518" cy="261372"/>
              </a:xfrm>
              <a:prstGeom prst="straightConnector1">
                <a:avLst/>
              </a:prstGeom>
              <a:ln>
                <a:solidFill>
                  <a:srgbClr val="4E46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1934695" y="3368645"/>
                <a:ext cx="92060" cy="251952"/>
              </a:xfrm>
              <a:prstGeom prst="straightConnector1">
                <a:avLst/>
              </a:prstGeom>
              <a:ln>
                <a:solidFill>
                  <a:srgbClr val="4E46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675853" y="3749994"/>
                <a:ext cx="317201" cy="13737"/>
              </a:xfrm>
              <a:prstGeom prst="straightConnector1">
                <a:avLst/>
              </a:prstGeom>
              <a:ln>
                <a:solidFill>
                  <a:srgbClr val="4E464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71" name="Picture 2" descr="Related image"/>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8717" y="3938732"/>
              <a:ext cx="212481" cy="21248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Related image"/>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82717" y="2283955"/>
              <a:ext cx="212481" cy="21248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Related image"/>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48911" y="5349862"/>
              <a:ext cx="212481" cy="21248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Related image"/>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85153" y="2790490"/>
              <a:ext cx="212481" cy="21248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Related image"/>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64203" y="3491508"/>
              <a:ext cx="212481" cy="21248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Related image"/>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03020" y="5065647"/>
              <a:ext cx="212481" cy="212481"/>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2" descr="Related image"/>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8490" y="5810620"/>
            <a:ext cx="212481" cy="212481"/>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2589385" y="5821561"/>
            <a:ext cx="1093411" cy="230832"/>
          </a:xfrm>
          <a:prstGeom prst="rect">
            <a:avLst/>
          </a:prstGeom>
          <a:noFill/>
        </p:spPr>
        <p:txBody>
          <a:bodyPr wrap="square" rtlCol="0">
            <a:spAutoFit/>
          </a:bodyPr>
          <a:lstStyle/>
          <a:p>
            <a:r>
              <a:rPr lang="en-US" sz="900" dirty="0"/>
              <a:t>Local database</a:t>
            </a:r>
          </a:p>
        </p:txBody>
      </p:sp>
      <p:pic>
        <p:nvPicPr>
          <p:cNvPr id="91" name="Picture 90">
            <a:extLst>
              <a:ext uri="{FF2B5EF4-FFF2-40B4-BE49-F238E27FC236}">
                <a16:creationId xmlns="" xmlns:a16="http://schemas.microsoft.com/office/drawing/2014/main" id="{08FC03EE-DBB9-4435-95D3-71D7F16787C3}"/>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b="21019"/>
          <a:stretch/>
        </p:blipFill>
        <p:spPr>
          <a:xfrm>
            <a:off x="4509999" y="1948422"/>
            <a:ext cx="627298" cy="495446"/>
          </a:xfrm>
          <a:prstGeom prst="rect">
            <a:avLst/>
          </a:prstGeom>
        </p:spPr>
      </p:pic>
      <p:pic>
        <p:nvPicPr>
          <p:cNvPr id="95" name="Picture 12" descr="Résultat de recherche d'images pour &quot;inspector icon png&quot;">
            <a:extLst>
              <a:ext uri="{FF2B5EF4-FFF2-40B4-BE49-F238E27FC236}">
                <a16:creationId xmlns="" xmlns:a16="http://schemas.microsoft.com/office/drawing/2014/main" id="{7C66C276-2390-4572-BE73-B2FE572CB24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75123" y="5177316"/>
            <a:ext cx="562130" cy="562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 xmlns:a16="http://schemas.microsoft.com/office/drawing/2014/main" id="{3E4EB7C2-53B1-4360-B702-3B4B1DCD5C2C}"/>
              </a:ext>
            </a:extLst>
          </p:cNvPr>
          <p:cNvPicPr>
            <a:picLocks noChangeAspect="1"/>
          </p:cNvPicPr>
          <p:nvPr/>
        </p:nvPicPr>
        <p:blipFill>
          <a:blip r:embed="rId9"/>
          <a:stretch>
            <a:fillRect/>
          </a:stretch>
        </p:blipFill>
        <p:spPr>
          <a:xfrm>
            <a:off x="2122089" y="5028367"/>
            <a:ext cx="299126" cy="299126"/>
          </a:xfrm>
          <a:prstGeom prst="rect">
            <a:avLst/>
          </a:prstGeom>
        </p:spPr>
      </p:pic>
      <p:pic>
        <p:nvPicPr>
          <p:cNvPr id="97" name="Picture 96">
            <a:extLst>
              <a:ext uri="{FF2B5EF4-FFF2-40B4-BE49-F238E27FC236}">
                <a16:creationId xmlns="" xmlns:a16="http://schemas.microsoft.com/office/drawing/2014/main" id="{7F869954-A402-46B1-BABE-F32DE4E14AAE}"/>
              </a:ext>
            </a:extLst>
          </p:cNvPr>
          <p:cNvPicPr>
            <a:picLocks noChangeAspect="1"/>
          </p:cNvPicPr>
          <p:nvPr/>
        </p:nvPicPr>
        <p:blipFill>
          <a:blip r:embed="rId10"/>
          <a:stretch>
            <a:fillRect/>
          </a:stretch>
        </p:blipFill>
        <p:spPr>
          <a:xfrm>
            <a:off x="1774791" y="5019847"/>
            <a:ext cx="289333" cy="301752"/>
          </a:xfrm>
          <a:prstGeom prst="rect">
            <a:avLst/>
          </a:prstGeom>
        </p:spPr>
      </p:pic>
    </p:spTree>
    <p:extLst>
      <p:ext uri="{BB962C8B-B14F-4D97-AF65-F5344CB8AC3E}">
        <p14:creationId xmlns:p14="http://schemas.microsoft.com/office/powerpoint/2010/main" val="3848574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Fast Invoicing</a:t>
            </a:r>
            <a:br>
              <a:rPr lang="en-US" dirty="0"/>
            </a:br>
            <a:r>
              <a:rPr lang="en-US" sz="1800" i="1" dirty="0"/>
              <a:t>Scope</a:t>
            </a:r>
          </a:p>
        </p:txBody>
      </p:sp>
      <p:sp>
        <p:nvSpPr>
          <p:cNvPr id="5" name="Rectangle 4"/>
          <p:cNvSpPr/>
          <p:nvPr/>
        </p:nvSpPr>
        <p:spPr>
          <a:xfrm>
            <a:off x="7426920" y="3501988"/>
            <a:ext cx="3925664" cy="704193"/>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484848"/>
                </a:solidFill>
              </a:rPr>
              <a:t>Creates a shared ledger for all agents to be more efficient</a:t>
            </a:r>
          </a:p>
        </p:txBody>
      </p:sp>
      <p:sp>
        <p:nvSpPr>
          <p:cNvPr id="6" name="Rectangle 5"/>
          <p:cNvSpPr/>
          <p:nvPr/>
        </p:nvSpPr>
        <p:spPr>
          <a:xfrm>
            <a:off x="7426923" y="2360074"/>
            <a:ext cx="3925661" cy="704193"/>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On invoicing system- to remove the clutter of multiple tools </a:t>
            </a:r>
          </a:p>
        </p:txBody>
      </p:sp>
      <p:sp>
        <p:nvSpPr>
          <p:cNvPr id="14" name="Oval 13"/>
          <p:cNvSpPr/>
          <p:nvPr/>
        </p:nvSpPr>
        <p:spPr>
          <a:xfrm>
            <a:off x="7164583" y="2174060"/>
            <a:ext cx="414670" cy="372028"/>
          </a:xfrm>
          <a:prstGeom prst="ellipse">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50000"/>
                  </a:schemeClr>
                </a:solidFill>
              </a:rPr>
              <a:t>1</a:t>
            </a:r>
            <a:endParaRPr lang="en-US" sz="2400" dirty="0">
              <a:solidFill>
                <a:schemeClr val="tx2">
                  <a:lumMod val="50000"/>
                </a:schemeClr>
              </a:solidFill>
            </a:endParaRPr>
          </a:p>
        </p:txBody>
      </p:sp>
      <p:sp>
        <p:nvSpPr>
          <p:cNvPr id="15" name="Oval 14"/>
          <p:cNvSpPr/>
          <p:nvPr/>
        </p:nvSpPr>
        <p:spPr>
          <a:xfrm>
            <a:off x="7142689" y="3307815"/>
            <a:ext cx="414670" cy="372028"/>
          </a:xfrm>
          <a:prstGeom prst="ellipse">
            <a:avLst/>
          </a:prstGeom>
          <a:solidFill>
            <a:srgbClr val="2EA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a:t>
            </a:r>
            <a:endParaRPr lang="en-US" sz="2400" dirty="0">
              <a:solidFill>
                <a:schemeClr val="bg1"/>
              </a:solidFill>
            </a:endParaRPr>
          </a:p>
        </p:txBody>
      </p:sp>
      <p:sp>
        <p:nvSpPr>
          <p:cNvPr id="9" name="Rectangle 8"/>
          <p:cNvSpPr/>
          <p:nvPr/>
        </p:nvSpPr>
        <p:spPr>
          <a:xfrm>
            <a:off x="7426920" y="4617088"/>
            <a:ext cx="3925664" cy="704193"/>
          </a:xfrm>
          <a:prstGeom prst="rect">
            <a:avLst/>
          </a:prstGeom>
          <a:solidFill>
            <a:srgbClr val="00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Specific to the workflow of the client’s invoicing process</a:t>
            </a:r>
          </a:p>
        </p:txBody>
      </p:sp>
      <p:sp>
        <p:nvSpPr>
          <p:cNvPr id="10" name="Oval 9"/>
          <p:cNvSpPr/>
          <p:nvPr/>
        </p:nvSpPr>
        <p:spPr>
          <a:xfrm>
            <a:off x="7164583" y="4363165"/>
            <a:ext cx="414670" cy="372028"/>
          </a:xfrm>
          <a:prstGeom prst="ellipse">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50000"/>
                  </a:schemeClr>
                </a:solidFill>
              </a:rPr>
              <a:t>3</a:t>
            </a:r>
            <a:endParaRPr lang="en-US" sz="2400" dirty="0">
              <a:solidFill>
                <a:schemeClr val="tx2">
                  <a:lumMod val="50000"/>
                </a:schemeClr>
              </a:solidFill>
            </a:endParaRPr>
          </a:p>
        </p:txBody>
      </p:sp>
      <p:pic>
        <p:nvPicPr>
          <p:cNvPr id="2" name="Picture 1">
            <a:extLst>
              <a:ext uri="{FF2B5EF4-FFF2-40B4-BE49-F238E27FC236}">
                <a16:creationId xmlns="" xmlns:a16="http://schemas.microsoft.com/office/drawing/2014/main" id="{070B4312-CAEB-4D92-8B1D-B664AED12E30}"/>
              </a:ext>
            </a:extLst>
          </p:cNvPr>
          <p:cNvPicPr>
            <a:picLocks noChangeAspect="1"/>
          </p:cNvPicPr>
          <p:nvPr/>
        </p:nvPicPr>
        <p:blipFill>
          <a:blip r:embed="rId3"/>
          <a:stretch>
            <a:fillRect/>
          </a:stretch>
        </p:blipFill>
        <p:spPr>
          <a:xfrm>
            <a:off x="419839" y="1916832"/>
            <a:ext cx="5998973" cy="3666039"/>
          </a:xfrm>
          <a:prstGeom prst="rect">
            <a:avLst/>
          </a:prstGeom>
        </p:spPr>
      </p:pic>
    </p:spTree>
    <p:extLst>
      <p:ext uri="{BB962C8B-B14F-4D97-AF65-F5344CB8AC3E}">
        <p14:creationId xmlns:p14="http://schemas.microsoft.com/office/powerpoint/2010/main" val="1280160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Fast Invoicing</a:t>
            </a:r>
            <a:br>
              <a:rPr lang="en-US" dirty="0"/>
            </a:br>
            <a:r>
              <a:rPr lang="en-US" sz="1800" i="1" dirty="0"/>
              <a:t>Prototype Flow</a:t>
            </a:r>
          </a:p>
        </p:txBody>
      </p:sp>
      <p:sp>
        <p:nvSpPr>
          <p:cNvPr id="54" name="AutoShape 8" descr="https://d30y9cdsu7xlg0.cloudfront.net/png/66932-200.png"/>
          <p:cNvSpPr>
            <a:spLocks noChangeAspect="1" noChangeArrowheads="1"/>
          </p:cNvSpPr>
          <p:nvPr/>
        </p:nvSpPr>
        <p:spPr bwMode="auto">
          <a:xfrm>
            <a:off x="1298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 name="AutoShape 2" descr="https://d30y9cdsu7xlg0.cloudfront.net/png/289085-200.png"/>
          <p:cNvSpPr>
            <a:spLocks noChangeAspect="1" noChangeArrowheads="1"/>
          </p:cNvSpPr>
          <p:nvPr/>
        </p:nvSpPr>
        <p:spPr bwMode="auto">
          <a:xfrm>
            <a:off x="1450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7" name="Oval 136">
            <a:extLst>
              <a:ext uri="{FF2B5EF4-FFF2-40B4-BE49-F238E27FC236}">
                <a16:creationId xmlns="" xmlns:a16="http://schemas.microsoft.com/office/drawing/2014/main" id="{95D34861-0A58-4058-9CAB-71A108A01A7F}"/>
              </a:ext>
            </a:extLst>
          </p:cNvPr>
          <p:cNvSpPr/>
          <p:nvPr/>
        </p:nvSpPr>
        <p:spPr>
          <a:xfrm>
            <a:off x="1212651" y="5108238"/>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2</a:t>
            </a:r>
          </a:p>
        </p:txBody>
      </p:sp>
      <p:sp>
        <p:nvSpPr>
          <p:cNvPr id="145" name="Oval 144">
            <a:extLst>
              <a:ext uri="{FF2B5EF4-FFF2-40B4-BE49-F238E27FC236}">
                <a16:creationId xmlns="" xmlns:a16="http://schemas.microsoft.com/office/drawing/2014/main" id="{A483A787-09A1-435B-B241-EDF9495F96C3}"/>
              </a:ext>
            </a:extLst>
          </p:cNvPr>
          <p:cNvSpPr/>
          <p:nvPr/>
        </p:nvSpPr>
        <p:spPr>
          <a:xfrm>
            <a:off x="1198739" y="5767917"/>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4E525A"/>
              </a:solidFill>
            </a:endParaRPr>
          </a:p>
        </p:txBody>
      </p:sp>
      <p:sp>
        <p:nvSpPr>
          <p:cNvPr id="146" name="TextBox 145">
            <a:extLst>
              <a:ext uri="{FF2B5EF4-FFF2-40B4-BE49-F238E27FC236}">
                <a16:creationId xmlns="" xmlns:a16="http://schemas.microsoft.com/office/drawing/2014/main" id="{02F708C7-3C9A-4E56-9436-F313D99320F6}"/>
              </a:ext>
            </a:extLst>
          </p:cNvPr>
          <p:cNvSpPr txBox="1"/>
          <p:nvPr/>
        </p:nvSpPr>
        <p:spPr>
          <a:xfrm>
            <a:off x="1095820" y="5733256"/>
            <a:ext cx="405509" cy="246221"/>
          </a:xfrm>
          <a:prstGeom prst="rect">
            <a:avLst/>
          </a:prstGeom>
          <a:noFill/>
        </p:spPr>
        <p:txBody>
          <a:bodyPr wrap="square" rtlCol="0">
            <a:spAutoFit/>
          </a:bodyPr>
          <a:lstStyle/>
          <a:p>
            <a:pPr algn="ctr"/>
            <a:r>
              <a:rPr lang="en-US" sz="1000" dirty="0">
                <a:solidFill>
                  <a:srgbClr val="4E525A"/>
                </a:solidFill>
              </a:rPr>
              <a:t>6</a:t>
            </a:r>
          </a:p>
        </p:txBody>
      </p:sp>
      <p:sp>
        <p:nvSpPr>
          <p:cNvPr id="2" name="Rectangle 1">
            <a:extLst>
              <a:ext uri="{FF2B5EF4-FFF2-40B4-BE49-F238E27FC236}">
                <a16:creationId xmlns="" xmlns:a16="http://schemas.microsoft.com/office/drawing/2014/main" id="{CEECC207-DA60-47BB-B302-DA0046ED22D8}"/>
              </a:ext>
            </a:extLst>
          </p:cNvPr>
          <p:cNvSpPr/>
          <p:nvPr/>
        </p:nvSpPr>
        <p:spPr>
          <a:xfrm>
            <a:off x="1558251" y="5098893"/>
            <a:ext cx="8716077" cy="215444"/>
          </a:xfrm>
          <a:prstGeom prst="rect">
            <a:avLst/>
          </a:prstGeom>
        </p:spPr>
        <p:txBody>
          <a:bodyPr wrap="square">
            <a:spAutoFit/>
          </a:bodyPr>
          <a:lstStyle/>
          <a:p>
            <a:r>
              <a:rPr lang="en-US" sz="800" dirty="0"/>
              <a:t>Smart contracts that validate details in the invoice request and enforces SLA execution automates processes earlier done through BMC</a:t>
            </a:r>
          </a:p>
        </p:txBody>
      </p:sp>
      <p:cxnSp>
        <p:nvCxnSpPr>
          <p:cNvPr id="133" name="Straight Connector 132">
            <a:extLst>
              <a:ext uri="{FF2B5EF4-FFF2-40B4-BE49-F238E27FC236}">
                <a16:creationId xmlns="" xmlns:a16="http://schemas.microsoft.com/office/drawing/2014/main" id="{5D217333-4F64-4960-915F-2F5048CF09AE}"/>
              </a:ext>
            </a:extLst>
          </p:cNvPr>
          <p:cNvCxnSpPr>
            <a:cxnSpLocks/>
          </p:cNvCxnSpPr>
          <p:nvPr/>
        </p:nvCxnSpPr>
        <p:spPr>
          <a:xfrm>
            <a:off x="623392" y="4941168"/>
            <a:ext cx="11089232" cy="0"/>
          </a:xfrm>
          <a:prstGeom prst="line">
            <a:avLst/>
          </a:prstGeom>
          <a:ln w="28575">
            <a:solidFill>
              <a:srgbClr val="01A9D6"/>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 xmlns:a16="http://schemas.microsoft.com/office/drawing/2014/main" id="{1478EEB8-3727-4067-9DEB-E27F07892295}"/>
              </a:ext>
            </a:extLst>
          </p:cNvPr>
          <p:cNvCxnSpPr>
            <a:cxnSpLocks/>
          </p:cNvCxnSpPr>
          <p:nvPr/>
        </p:nvCxnSpPr>
        <p:spPr>
          <a:xfrm flipH="1" flipV="1">
            <a:off x="1508782" y="2400292"/>
            <a:ext cx="1" cy="1365251"/>
          </a:xfrm>
          <a:prstGeom prst="straightConnector1">
            <a:avLst/>
          </a:prstGeom>
          <a:ln w="28575">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 xmlns:a16="http://schemas.microsoft.com/office/drawing/2014/main" id="{4464B2C8-CF42-4BF9-9760-F42088831714}"/>
              </a:ext>
            </a:extLst>
          </p:cNvPr>
          <p:cNvCxnSpPr>
            <a:cxnSpLocks/>
          </p:cNvCxnSpPr>
          <p:nvPr/>
        </p:nvCxnSpPr>
        <p:spPr>
          <a:xfrm flipH="1" flipV="1">
            <a:off x="1977478" y="1826729"/>
            <a:ext cx="1670250" cy="12545"/>
          </a:xfrm>
          <a:prstGeom prst="straightConnector1">
            <a:avLst/>
          </a:prstGeom>
          <a:ln w="28575">
            <a:solidFill>
              <a:schemeClr val="tx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 xmlns:a16="http://schemas.microsoft.com/office/drawing/2014/main" id="{0F692AC5-5187-4103-BBF7-BB5302BB86CC}"/>
              </a:ext>
            </a:extLst>
          </p:cNvPr>
          <p:cNvGrpSpPr/>
          <p:nvPr/>
        </p:nvGrpSpPr>
        <p:grpSpPr>
          <a:xfrm>
            <a:off x="1020388" y="3827228"/>
            <a:ext cx="994607" cy="795366"/>
            <a:chOff x="1038208" y="3893276"/>
            <a:chExt cx="994607" cy="795366"/>
          </a:xfrm>
        </p:grpSpPr>
        <p:pic>
          <p:nvPicPr>
            <p:cNvPr id="78" name="Picture 6" descr="Image associée">
              <a:extLst>
                <a:ext uri="{FF2B5EF4-FFF2-40B4-BE49-F238E27FC236}">
                  <a16:creationId xmlns="" xmlns:a16="http://schemas.microsoft.com/office/drawing/2014/main" id="{0063736C-675A-47CF-80FF-D5186DBBB0B9}"/>
                </a:ext>
              </a:extLst>
            </p:cNvPr>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1271464" y="3893276"/>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 xmlns:a16="http://schemas.microsoft.com/office/drawing/2014/main" id="{76D313BF-83D8-4D2F-84B8-E8090AD8D307}"/>
                </a:ext>
              </a:extLst>
            </p:cNvPr>
            <p:cNvSpPr txBox="1"/>
            <p:nvPr/>
          </p:nvSpPr>
          <p:spPr>
            <a:xfrm>
              <a:off x="1038208" y="4427032"/>
              <a:ext cx="994607" cy="261610"/>
            </a:xfrm>
            <a:prstGeom prst="rect">
              <a:avLst/>
            </a:prstGeom>
            <a:noFill/>
          </p:spPr>
          <p:txBody>
            <a:bodyPr wrap="square" rtlCol="0">
              <a:spAutoFit/>
            </a:bodyPr>
            <a:lstStyle/>
            <a:p>
              <a:pPr algn="ctr"/>
              <a:r>
                <a:rPr lang="en-US" sz="1100" b="1" dirty="0">
                  <a:solidFill>
                    <a:schemeClr val="tx2">
                      <a:lumMod val="50000"/>
                    </a:schemeClr>
                  </a:solidFill>
                </a:rPr>
                <a:t>SR</a:t>
              </a:r>
            </a:p>
          </p:txBody>
        </p:sp>
      </p:grpSp>
      <p:sp>
        <p:nvSpPr>
          <p:cNvPr id="80" name="Oval 79">
            <a:extLst>
              <a:ext uri="{FF2B5EF4-FFF2-40B4-BE49-F238E27FC236}">
                <a16:creationId xmlns="" xmlns:a16="http://schemas.microsoft.com/office/drawing/2014/main" id="{7B14881D-AA6F-4BF2-911B-F557A5B07B40}"/>
              </a:ext>
            </a:extLst>
          </p:cNvPr>
          <p:cNvSpPr/>
          <p:nvPr/>
        </p:nvSpPr>
        <p:spPr>
          <a:xfrm>
            <a:off x="2041776" y="1566429"/>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2</a:t>
            </a:r>
          </a:p>
        </p:txBody>
      </p:sp>
      <p:sp>
        <p:nvSpPr>
          <p:cNvPr id="81" name="Oval 80">
            <a:extLst>
              <a:ext uri="{FF2B5EF4-FFF2-40B4-BE49-F238E27FC236}">
                <a16:creationId xmlns="" xmlns:a16="http://schemas.microsoft.com/office/drawing/2014/main" id="{F488E121-46A4-4EBD-A874-CE85340A1BBE}"/>
              </a:ext>
            </a:extLst>
          </p:cNvPr>
          <p:cNvSpPr/>
          <p:nvPr/>
        </p:nvSpPr>
        <p:spPr>
          <a:xfrm>
            <a:off x="1589030" y="2646493"/>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1</a:t>
            </a:r>
          </a:p>
        </p:txBody>
      </p:sp>
      <p:sp>
        <p:nvSpPr>
          <p:cNvPr id="82" name="Oval 81">
            <a:extLst>
              <a:ext uri="{FF2B5EF4-FFF2-40B4-BE49-F238E27FC236}">
                <a16:creationId xmlns="" xmlns:a16="http://schemas.microsoft.com/office/drawing/2014/main" id="{1B6DE7C6-7B05-42DE-8DEB-AC271C99BBF0}"/>
              </a:ext>
            </a:extLst>
          </p:cNvPr>
          <p:cNvSpPr/>
          <p:nvPr/>
        </p:nvSpPr>
        <p:spPr>
          <a:xfrm>
            <a:off x="4141242" y="2646492"/>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3</a:t>
            </a:r>
          </a:p>
        </p:txBody>
      </p:sp>
      <p:sp>
        <p:nvSpPr>
          <p:cNvPr id="83" name="Oval 82">
            <a:extLst>
              <a:ext uri="{FF2B5EF4-FFF2-40B4-BE49-F238E27FC236}">
                <a16:creationId xmlns="" xmlns:a16="http://schemas.microsoft.com/office/drawing/2014/main" id="{3BFCFBE5-FC4C-4AB6-8784-972D15E8E3E1}"/>
              </a:ext>
            </a:extLst>
          </p:cNvPr>
          <p:cNvSpPr/>
          <p:nvPr/>
        </p:nvSpPr>
        <p:spPr>
          <a:xfrm>
            <a:off x="4511824" y="3717700"/>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4</a:t>
            </a:r>
          </a:p>
        </p:txBody>
      </p:sp>
      <p:sp>
        <p:nvSpPr>
          <p:cNvPr id="84" name="Oval 83">
            <a:extLst>
              <a:ext uri="{FF2B5EF4-FFF2-40B4-BE49-F238E27FC236}">
                <a16:creationId xmlns="" xmlns:a16="http://schemas.microsoft.com/office/drawing/2014/main" id="{D0465664-8284-4A29-9ABF-9C1FBA59C49C}"/>
              </a:ext>
            </a:extLst>
          </p:cNvPr>
          <p:cNvSpPr/>
          <p:nvPr/>
        </p:nvSpPr>
        <p:spPr>
          <a:xfrm>
            <a:off x="6182800" y="2622978"/>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5</a:t>
            </a:r>
          </a:p>
        </p:txBody>
      </p:sp>
      <p:sp>
        <p:nvSpPr>
          <p:cNvPr id="85" name="TextBox 84">
            <a:extLst>
              <a:ext uri="{FF2B5EF4-FFF2-40B4-BE49-F238E27FC236}">
                <a16:creationId xmlns="" xmlns:a16="http://schemas.microsoft.com/office/drawing/2014/main" id="{276B78AC-0C2C-4F6D-A312-DD438D4556B7}"/>
              </a:ext>
            </a:extLst>
          </p:cNvPr>
          <p:cNvSpPr txBox="1"/>
          <p:nvPr/>
        </p:nvSpPr>
        <p:spPr>
          <a:xfrm>
            <a:off x="1507930" y="2881788"/>
            <a:ext cx="938446" cy="369332"/>
          </a:xfrm>
          <a:prstGeom prst="rect">
            <a:avLst/>
          </a:prstGeom>
          <a:noFill/>
        </p:spPr>
        <p:txBody>
          <a:bodyPr wrap="square" rtlCol="0">
            <a:spAutoFit/>
          </a:bodyPr>
          <a:lstStyle/>
          <a:p>
            <a:r>
              <a:rPr lang="en-US" sz="900" dirty="0">
                <a:solidFill>
                  <a:schemeClr val="tx2">
                    <a:lumMod val="50000"/>
                  </a:schemeClr>
                </a:solidFill>
              </a:rPr>
              <a:t>Service requested</a:t>
            </a:r>
          </a:p>
        </p:txBody>
      </p:sp>
      <p:sp>
        <p:nvSpPr>
          <p:cNvPr id="86" name="Oval 85">
            <a:extLst>
              <a:ext uri="{FF2B5EF4-FFF2-40B4-BE49-F238E27FC236}">
                <a16:creationId xmlns="" xmlns:a16="http://schemas.microsoft.com/office/drawing/2014/main" id="{8772FEF7-6B6F-472E-A6A3-E9C2D3D11936}"/>
              </a:ext>
            </a:extLst>
          </p:cNvPr>
          <p:cNvSpPr/>
          <p:nvPr/>
        </p:nvSpPr>
        <p:spPr>
          <a:xfrm>
            <a:off x="6810132" y="2622978"/>
            <a:ext cx="202270" cy="17058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7</a:t>
            </a:r>
          </a:p>
        </p:txBody>
      </p:sp>
      <p:sp>
        <p:nvSpPr>
          <p:cNvPr id="89" name="Oval 88">
            <a:extLst>
              <a:ext uri="{FF2B5EF4-FFF2-40B4-BE49-F238E27FC236}">
                <a16:creationId xmlns="" xmlns:a16="http://schemas.microsoft.com/office/drawing/2014/main" id="{4AAEB3BF-AC74-423B-A08F-0862111058DB}"/>
              </a:ext>
            </a:extLst>
          </p:cNvPr>
          <p:cNvSpPr/>
          <p:nvPr/>
        </p:nvSpPr>
        <p:spPr>
          <a:xfrm>
            <a:off x="7567944" y="3474072"/>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6 </a:t>
            </a:r>
          </a:p>
        </p:txBody>
      </p:sp>
      <p:grpSp>
        <p:nvGrpSpPr>
          <p:cNvPr id="94" name="Group 93">
            <a:extLst>
              <a:ext uri="{FF2B5EF4-FFF2-40B4-BE49-F238E27FC236}">
                <a16:creationId xmlns="" xmlns:a16="http://schemas.microsoft.com/office/drawing/2014/main" id="{DDE9CA7F-5606-4BA8-A692-E4251D108066}"/>
              </a:ext>
            </a:extLst>
          </p:cNvPr>
          <p:cNvGrpSpPr/>
          <p:nvPr/>
        </p:nvGrpSpPr>
        <p:grpSpPr>
          <a:xfrm>
            <a:off x="1036781" y="1577988"/>
            <a:ext cx="994607" cy="783196"/>
            <a:chOff x="1182914" y="1474455"/>
            <a:chExt cx="994607" cy="783196"/>
          </a:xfrm>
        </p:grpSpPr>
        <p:pic>
          <p:nvPicPr>
            <p:cNvPr id="102" name="Picture 6" descr="Image associée">
              <a:extLst>
                <a:ext uri="{FF2B5EF4-FFF2-40B4-BE49-F238E27FC236}">
                  <a16:creationId xmlns="" xmlns:a16="http://schemas.microsoft.com/office/drawing/2014/main" id="{7B523DE5-BFF3-4C36-B4B0-54C6221768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6170" y="1474455"/>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 xmlns:a16="http://schemas.microsoft.com/office/drawing/2014/main" id="{E7E9868F-10E7-4448-9150-861F5C8416EE}"/>
                </a:ext>
              </a:extLst>
            </p:cNvPr>
            <p:cNvSpPr txBox="1"/>
            <p:nvPr/>
          </p:nvSpPr>
          <p:spPr>
            <a:xfrm>
              <a:off x="1182914" y="1996041"/>
              <a:ext cx="994607" cy="261610"/>
            </a:xfrm>
            <a:prstGeom prst="rect">
              <a:avLst/>
            </a:prstGeom>
            <a:noFill/>
          </p:spPr>
          <p:txBody>
            <a:bodyPr wrap="square" rtlCol="0">
              <a:spAutoFit/>
            </a:bodyPr>
            <a:lstStyle/>
            <a:p>
              <a:pPr algn="ctr"/>
              <a:r>
                <a:rPr lang="en-US" sz="1100" b="1" dirty="0">
                  <a:solidFill>
                    <a:schemeClr val="tx2">
                      <a:lumMod val="50000"/>
                    </a:schemeClr>
                  </a:solidFill>
                </a:rPr>
                <a:t>SP</a:t>
              </a:r>
            </a:p>
          </p:txBody>
        </p:sp>
      </p:grpSp>
      <p:grpSp>
        <p:nvGrpSpPr>
          <p:cNvPr id="105" name="Group 104">
            <a:extLst>
              <a:ext uri="{FF2B5EF4-FFF2-40B4-BE49-F238E27FC236}">
                <a16:creationId xmlns="" xmlns:a16="http://schemas.microsoft.com/office/drawing/2014/main" id="{155F4B04-E281-465C-9A61-58DFE9098860}"/>
              </a:ext>
            </a:extLst>
          </p:cNvPr>
          <p:cNvGrpSpPr/>
          <p:nvPr/>
        </p:nvGrpSpPr>
        <p:grpSpPr>
          <a:xfrm>
            <a:off x="6400564" y="3736524"/>
            <a:ext cx="994607" cy="781408"/>
            <a:chOff x="3307782" y="2149329"/>
            <a:chExt cx="994607" cy="781408"/>
          </a:xfrm>
        </p:grpSpPr>
        <p:pic>
          <p:nvPicPr>
            <p:cNvPr id="107" name="Picture 106">
              <a:extLst>
                <a:ext uri="{FF2B5EF4-FFF2-40B4-BE49-F238E27FC236}">
                  <a16:creationId xmlns="" xmlns:a16="http://schemas.microsoft.com/office/drawing/2014/main" id="{09791A9A-9A3D-4991-9AD3-3B20CF309B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1019"/>
            <a:stretch/>
          </p:blipFill>
          <p:spPr>
            <a:xfrm>
              <a:off x="3463017" y="2149329"/>
              <a:ext cx="674198" cy="532488"/>
            </a:xfrm>
            <a:prstGeom prst="rect">
              <a:avLst/>
            </a:prstGeom>
          </p:spPr>
        </p:pic>
        <p:sp>
          <p:nvSpPr>
            <p:cNvPr id="108" name="TextBox 107">
              <a:extLst>
                <a:ext uri="{FF2B5EF4-FFF2-40B4-BE49-F238E27FC236}">
                  <a16:creationId xmlns="" xmlns:a16="http://schemas.microsoft.com/office/drawing/2014/main" id="{C4B31C09-AB32-4DD5-B920-AD0B4FA0378F}"/>
                </a:ext>
              </a:extLst>
            </p:cNvPr>
            <p:cNvSpPr txBox="1"/>
            <p:nvPr/>
          </p:nvSpPr>
          <p:spPr>
            <a:xfrm>
              <a:off x="3307782" y="2669127"/>
              <a:ext cx="994607" cy="261610"/>
            </a:xfrm>
            <a:prstGeom prst="rect">
              <a:avLst/>
            </a:prstGeom>
            <a:noFill/>
          </p:spPr>
          <p:txBody>
            <a:bodyPr wrap="square" rtlCol="0">
              <a:spAutoFit/>
            </a:bodyPr>
            <a:lstStyle/>
            <a:p>
              <a:pPr algn="ctr"/>
              <a:r>
                <a:rPr lang="en-US" sz="1100" b="1" dirty="0">
                  <a:solidFill>
                    <a:schemeClr val="tx2">
                      <a:lumMod val="50000"/>
                    </a:schemeClr>
                  </a:solidFill>
                </a:rPr>
                <a:t>SR agent</a:t>
              </a:r>
            </a:p>
          </p:txBody>
        </p:sp>
      </p:grpSp>
      <p:grpSp>
        <p:nvGrpSpPr>
          <p:cNvPr id="113" name="Group 112">
            <a:extLst>
              <a:ext uri="{FF2B5EF4-FFF2-40B4-BE49-F238E27FC236}">
                <a16:creationId xmlns="" xmlns:a16="http://schemas.microsoft.com/office/drawing/2014/main" id="{45960E26-D9BD-45E9-A64A-DF13C6B64A68}"/>
              </a:ext>
            </a:extLst>
          </p:cNvPr>
          <p:cNvGrpSpPr/>
          <p:nvPr/>
        </p:nvGrpSpPr>
        <p:grpSpPr>
          <a:xfrm>
            <a:off x="5661682" y="3708284"/>
            <a:ext cx="994607" cy="806571"/>
            <a:chOff x="1657731" y="2243996"/>
            <a:chExt cx="994607" cy="806571"/>
          </a:xfrm>
        </p:grpSpPr>
        <p:pic>
          <p:nvPicPr>
            <p:cNvPr id="115" name="Picture 114">
              <a:extLst>
                <a:ext uri="{FF2B5EF4-FFF2-40B4-BE49-F238E27FC236}">
                  <a16:creationId xmlns="" xmlns:a16="http://schemas.microsoft.com/office/drawing/2014/main" id="{1B748F30-84EC-445B-84E6-BB9F5F6C472F}"/>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21019"/>
            <a:stretch/>
          </p:blipFill>
          <p:spPr>
            <a:xfrm>
              <a:off x="1812665" y="2243996"/>
              <a:ext cx="674198" cy="532488"/>
            </a:xfrm>
            <a:prstGeom prst="rect">
              <a:avLst/>
            </a:prstGeom>
          </p:spPr>
        </p:pic>
        <p:sp>
          <p:nvSpPr>
            <p:cNvPr id="117" name="TextBox 116">
              <a:extLst>
                <a:ext uri="{FF2B5EF4-FFF2-40B4-BE49-F238E27FC236}">
                  <a16:creationId xmlns="" xmlns:a16="http://schemas.microsoft.com/office/drawing/2014/main" id="{9016FA94-E9DB-418F-8BA5-663C60DF580B}"/>
                </a:ext>
              </a:extLst>
            </p:cNvPr>
            <p:cNvSpPr txBox="1"/>
            <p:nvPr/>
          </p:nvSpPr>
          <p:spPr>
            <a:xfrm>
              <a:off x="1657731" y="2788957"/>
              <a:ext cx="994607" cy="261610"/>
            </a:xfrm>
            <a:prstGeom prst="rect">
              <a:avLst/>
            </a:prstGeom>
            <a:noFill/>
          </p:spPr>
          <p:txBody>
            <a:bodyPr wrap="square" rtlCol="0">
              <a:spAutoFit/>
            </a:bodyPr>
            <a:lstStyle/>
            <a:p>
              <a:pPr algn="ctr"/>
              <a:r>
                <a:rPr lang="en-US" sz="1100" b="1" dirty="0">
                  <a:solidFill>
                    <a:schemeClr val="tx2">
                      <a:lumMod val="50000"/>
                    </a:schemeClr>
                  </a:solidFill>
                </a:rPr>
                <a:t>SP agent</a:t>
              </a:r>
            </a:p>
          </p:txBody>
        </p:sp>
      </p:grpSp>
      <p:grpSp>
        <p:nvGrpSpPr>
          <p:cNvPr id="118" name="Group 117">
            <a:extLst>
              <a:ext uri="{FF2B5EF4-FFF2-40B4-BE49-F238E27FC236}">
                <a16:creationId xmlns="" xmlns:a16="http://schemas.microsoft.com/office/drawing/2014/main" id="{88330A25-91A1-4271-A589-7A64B9385694}"/>
              </a:ext>
            </a:extLst>
          </p:cNvPr>
          <p:cNvGrpSpPr/>
          <p:nvPr/>
        </p:nvGrpSpPr>
        <p:grpSpPr>
          <a:xfrm>
            <a:off x="3291309" y="3666141"/>
            <a:ext cx="1566249" cy="834819"/>
            <a:chOff x="2070782" y="3030579"/>
            <a:chExt cx="1566249" cy="834819"/>
          </a:xfrm>
        </p:grpSpPr>
        <p:sp>
          <p:nvSpPr>
            <p:cNvPr id="119" name="TextBox 118">
              <a:extLst>
                <a:ext uri="{FF2B5EF4-FFF2-40B4-BE49-F238E27FC236}">
                  <a16:creationId xmlns="" xmlns:a16="http://schemas.microsoft.com/office/drawing/2014/main" id="{507D5D8B-A684-4CB6-A1F7-A593CBD51240}"/>
                </a:ext>
              </a:extLst>
            </p:cNvPr>
            <p:cNvSpPr txBox="1"/>
            <p:nvPr/>
          </p:nvSpPr>
          <p:spPr>
            <a:xfrm>
              <a:off x="2070782" y="3603788"/>
              <a:ext cx="1566249" cy="261610"/>
            </a:xfrm>
            <a:prstGeom prst="rect">
              <a:avLst/>
            </a:prstGeom>
            <a:noFill/>
          </p:spPr>
          <p:txBody>
            <a:bodyPr wrap="square" rtlCol="0">
              <a:spAutoFit/>
            </a:bodyPr>
            <a:lstStyle/>
            <a:p>
              <a:pPr algn="ctr"/>
              <a:r>
                <a:rPr lang="en-US" sz="1100" b="1" dirty="0">
                  <a:solidFill>
                    <a:schemeClr val="tx2">
                      <a:lumMod val="50000"/>
                    </a:schemeClr>
                  </a:solidFill>
                </a:rPr>
                <a:t>Tax approver</a:t>
              </a:r>
            </a:p>
          </p:txBody>
        </p:sp>
        <p:pic>
          <p:nvPicPr>
            <p:cNvPr id="120" name="Picture 12" descr="Résultat de recherche d'images pour &quot;inspector icon png&quot;">
              <a:extLst>
                <a:ext uri="{FF2B5EF4-FFF2-40B4-BE49-F238E27FC236}">
                  <a16:creationId xmlns="" xmlns:a16="http://schemas.microsoft.com/office/drawing/2014/main" id="{31260129-1858-4542-8068-5BD746DFA8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3930" y="3030579"/>
              <a:ext cx="562130" cy="562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 xmlns:a16="http://schemas.microsoft.com/office/drawing/2014/main" id="{D05C20A4-0790-46F9-88EC-4E4A670797C1}"/>
              </a:ext>
            </a:extLst>
          </p:cNvPr>
          <p:cNvGrpSpPr/>
          <p:nvPr/>
        </p:nvGrpSpPr>
        <p:grpSpPr>
          <a:xfrm>
            <a:off x="3583829" y="1560440"/>
            <a:ext cx="994607" cy="795366"/>
            <a:chOff x="1038208" y="3893276"/>
            <a:chExt cx="994607" cy="795366"/>
          </a:xfrm>
        </p:grpSpPr>
        <p:pic>
          <p:nvPicPr>
            <p:cNvPr id="123" name="Picture 6" descr="Image associée">
              <a:extLst>
                <a:ext uri="{FF2B5EF4-FFF2-40B4-BE49-F238E27FC236}">
                  <a16:creationId xmlns="" xmlns:a16="http://schemas.microsoft.com/office/drawing/2014/main" id="{A7288D02-E1C8-465B-9E15-E015FFFDEB58}"/>
                </a:ext>
              </a:extLst>
            </p:cNvPr>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1271464" y="3893276"/>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 xmlns:a16="http://schemas.microsoft.com/office/drawing/2014/main" id="{5E0C02B4-2729-4C94-8C66-9E12915E1F3D}"/>
                </a:ext>
              </a:extLst>
            </p:cNvPr>
            <p:cNvSpPr txBox="1"/>
            <p:nvPr/>
          </p:nvSpPr>
          <p:spPr>
            <a:xfrm>
              <a:off x="1038208" y="4427032"/>
              <a:ext cx="994607" cy="261610"/>
            </a:xfrm>
            <a:prstGeom prst="rect">
              <a:avLst/>
            </a:prstGeom>
            <a:noFill/>
          </p:spPr>
          <p:txBody>
            <a:bodyPr wrap="square" rtlCol="0">
              <a:spAutoFit/>
            </a:bodyPr>
            <a:lstStyle/>
            <a:p>
              <a:pPr algn="ctr"/>
              <a:r>
                <a:rPr lang="en-US" sz="1100" b="1" dirty="0">
                  <a:solidFill>
                    <a:schemeClr val="tx2">
                      <a:lumMod val="50000"/>
                    </a:schemeClr>
                  </a:solidFill>
                </a:rPr>
                <a:t>SR</a:t>
              </a:r>
            </a:p>
          </p:txBody>
        </p:sp>
      </p:grpSp>
      <p:grpSp>
        <p:nvGrpSpPr>
          <p:cNvPr id="128" name="Group 127">
            <a:extLst>
              <a:ext uri="{FF2B5EF4-FFF2-40B4-BE49-F238E27FC236}">
                <a16:creationId xmlns="" xmlns:a16="http://schemas.microsoft.com/office/drawing/2014/main" id="{EDFC0CE6-4C42-4253-B143-C72C45E82A06}"/>
              </a:ext>
            </a:extLst>
          </p:cNvPr>
          <p:cNvGrpSpPr/>
          <p:nvPr/>
        </p:nvGrpSpPr>
        <p:grpSpPr>
          <a:xfrm>
            <a:off x="6303743" y="1595762"/>
            <a:ext cx="994607" cy="783196"/>
            <a:chOff x="1182914" y="1474455"/>
            <a:chExt cx="994607" cy="783196"/>
          </a:xfrm>
        </p:grpSpPr>
        <p:pic>
          <p:nvPicPr>
            <p:cNvPr id="129" name="Picture 6" descr="Image associée">
              <a:extLst>
                <a:ext uri="{FF2B5EF4-FFF2-40B4-BE49-F238E27FC236}">
                  <a16:creationId xmlns="" xmlns:a16="http://schemas.microsoft.com/office/drawing/2014/main" id="{C7E614C2-9926-45BE-A65C-2BB2B36624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6170" y="1474455"/>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134" name="TextBox 133">
              <a:extLst>
                <a:ext uri="{FF2B5EF4-FFF2-40B4-BE49-F238E27FC236}">
                  <a16:creationId xmlns="" xmlns:a16="http://schemas.microsoft.com/office/drawing/2014/main" id="{B4CF52C2-CC6A-4E93-AD75-539CA18E0B00}"/>
                </a:ext>
              </a:extLst>
            </p:cNvPr>
            <p:cNvSpPr txBox="1"/>
            <p:nvPr/>
          </p:nvSpPr>
          <p:spPr>
            <a:xfrm>
              <a:off x="1182914" y="1996041"/>
              <a:ext cx="994607" cy="261610"/>
            </a:xfrm>
            <a:prstGeom prst="rect">
              <a:avLst/>
            </a:prstGeom>
            <a:noFill/>
          </p:spPr>
          <p:txBody>
            <a:bodyPr wrap="square" rtlCol="0">
              <a:spAutoFit/>
            </a:bodyPr>
            <a:lstStyle/>
            <a:p>
              <a:pPr algn="ctr"/>
              <a:r>
                <a:rPr lang="en-US" sz="1100" b="1" dirty="0">
                  <a:solidFill>
                    <a:schemeClr val="tx2">
                      <a:lumMod val="50000"/>
                    </a:schemeClr>
                  </a:solidFill>
                </a:rPr>
                <a:t>SP</a:t>
              </a:r>
            </a:p>
          </p:txBody>
        </p:sp>
      </p:grpSp>
      <p:cxnSp>
        <p:nvCxnSpPr>
          <p:cNvPr id="135" name="Straight Arrow Connector 134">
            <a:extLst>
              <a:ext uri="{FF2B5EF4-FFF2-40B4-BE49-F238E27FC236}">
                <a16:creationId xmlns="" xmlns:a16="http://schemas.microsoft.com/office/drawing/2014/main" id="{D0DBF432-2A13-4E25-A060-52F87BF689F5}"/>
              </a:ext>
            </a:extLst>
          </p:cNvPr>
          <p:cNvCxnSpPr>
            <a:cxnSpLocks/>
          </p:cNvCxnSpPr>
          <p:nvPr/>
        </p:nvCxnSpPr>
        <p:spPr>
          <a:xfrm flipH="1">
            <a:off x="4048170" y="2439563"/>
            <a:ext cx="8942" cy="1175776"/>
          </a:xfrm>
          <a:prstGeom prst="straightConnector1">
            <a:avLst/>
          </a:prstGeom>
          <a:ln w="28575">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 xmlns:a16="http://schemas.microsoft.com/office/drawing/2014/main" id="{4B97ADF4-A53F-4329-9863-DFAD84637BD2}"/>
              </a:ext>
            </a:extLst>
          </p:cNvPr>
          <p:cNvCxnSpPr>
            <a:cxnSpLocks/>
          </p:cNvCxnSpPr>
          <p:nvPr/>
        </p:nvCxnSpPr>
        <p:spPr>
          <a:xfrm flipH="1">
            <a:off x="4460972" y="4005064"/>
            <a:ext cx="1384722" cy="0"/>
          </a:xfrm>
          <a:prstGeom prst="straightConnector1">
            <a:avLst/>
          </a:prstGeom>
          <a:ln w="28575">
            <a:solidFill>
              <a:schemeClr val="tx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 xmlns:a16="http://schemas.microsoft.com/office/drawing/2014/main" id="{14855F8D-AC21-424C-AF22-D42AC613A224}"/>
              </a:ext>
            </a:extLst>
          </p:cNvPr>
          <p:cNvSpPr txBox="1"/>
          <p:nvPr/>
        </p:nvSpPr>
        <p:spPr>
          <a:xfrm>
            <a:off x="2252323" y="1475492"/>
            <a:ext cx="1502147" cy="369332"/>
          </a:xfrm>
          <a:prstGeom prst="rect">
            <a:avLst/>
          </a:prstGeom>
          <a:noFill/>
        </p:spPr>
        <p:txBody>
          <a:bodyPr wrap="square" rtlCol="0">
            <a:spAutoFit/>
          </a:bodyPr>
          <a:lstStyle/>
          <a:p>
            <a:r>
              <a:rPr lang="en-US" sz="900" dirty="0">
                <a:solidFill>
                  <a:schemeClr val="tx2">
                    <a:lumMod val="50000"/>
                  </a:schemeClr>
                </a:solidFill>
              </a:rPr>
              <a:t>Invoice request raised and sent for approval</a:t>
            </a:r>
          </a:p>
        </p:txBody>
      </p:sp>
      <p:sp>
        <p:nvSpPr>
          <p:cNvPr id="139" name="TextBox 138">
            <a:extLst>
              <a:ext uri="{FF2B5EF4-FFF2-40B4-BE49-F238E27FC236}">
                <a16:creationId xmlns="" xmlns:a16="http://schemas.microsoft.com/office/drawing/2014/main" id="{2F81F22D-9200-400D-B82B-B8662CDD4A5F}"/>
              </a:ext>
            </a:extLst>
          </p:cNvPr>
          <p:cNvSpPr txBox="1"/>
          <p:nvPr/>
        </p:nvSpPr>
        <p:spPr>
          <a:xfrm>
            <a:off x="4059165" y="2850385"/>
            <a:ext cx="938446" cy="369332"/>
          </a:xfrm>
          <a:prstGeom prst="rect">
            <a:avLst/>
          </a:prstGeom>
          <a:noFill/>
        </p:spPr>
        <p:txBody>
          <a:bodyPr wrap="square" rtlCol="0">
            <a:spAutoFit/>
          </a:bodyPr>
          <a:lstStyle/>
          <a:p>
            <a:r>
              <a:rPr lang="en-US" sz="900" dirty="0">
                <a:solidFill>
                  <a:schemeClr val="tx2">
                    <a:lumMod val="50000"/>
                  </a:schemeClr>
                </a:solidFill>
              </a:rPr>
              <a:t>Sent for Tax approval</a:t>
            </a:r>
          </a:p>
        </p:txBody>
      </p:sp>
      <p:sp>
        <p:nvSpPr>
          <p:cNvPr id="142" name="TextBox 141">
            <a:extLst>
              <a:ext uri="{FF2B5EF4-FFF2-40B4-BE49-F238E27FC236}">
                <a16:creationId xmlns="" xmlns:a16="http://schemas.microsoft.com/office/drawing/2014/main" id="{372B612D-A485-46B2-98A6-A0BDB2D51C7B}"/>
              </a:ext>
            </a:extLst>
          </p:cNvPr>
          <p:cNvSpPr txBox="1"/>
          <p:nvPr/>
        </p:nvSpPr>
        <p:spPr>
          <a:xfrm>
            <a:off x="4703302" y="3647408"/>
            <a:ext cx="1226256" cy="369332"/>
          </a:xfrm>
          <a:prstGeom prst="rect">
            <a:avLst/>
          </a:prstGeom>
          <a:noFill/>
        </p:spPr>
        <p:txBody>
          <a:bodyPr wrap="square" rtlCol="0">
            <a:spAutoFit/>
          </a:bodyPr>
          <a:lstStyle/>
          <a:p>
            <a:r>
              <a:rPr lang="en-US" sz="900" dirty="0">
                <a:solidFill>
                  <a:schemeClr val="tx2">
                    <a:lumMod val="50000"/>
                  </a:schemeClr>
                </a:solidFill>
              </a:rPr>
              <a:t>Request assigned to SP agent</a:t>
            </a:r>
          </a:p>
        </p:txBody>
      </p:sp>
      <p:sp>
        <p:nvSpPr>
          <p:cNvPr id="143" name="TextBox 142">
            <a:extLst>
              <a:ext uri="{FF2B5EF4-FFF2-40B4-BE49-F238E27FC236}">
                <a16:creationId xmlns="" xmlns:a16="http://schemas.microsoft.com/office/drawing/2014/main" id="{C809B952-A766-4F4F-B624-C63CCB3F5A79}"/>
              </a:ext>
            </a:extLst>
          </p:cNvPr>
          <p:cNvSpPr txBox="1"/>
          <p:nvPr/>
        </p:nvSpPr>
        <p:spPr>
          <a:xfrm>
            <a:off x="5835137" y="2849943"/>
            <a:ext cx="739640" cy="369332"/>
          </a:xfrm>
          <a:prstGeom prst="rect">
            <a:avLst/>
          </a:prstGeom>
          <a:noFill/>
        </p:spPr>
        <p:txBody>
          <a:bodyPr wrap="square" rtlCol="0">
            <a:spAutoFit/>
          </a:bodyPr>
          <a:lstStyle/>
          <a:p>
            <a:pPr algn="r"/>
            <a:r>
              <a:rPr lang="en-US" sz="900" dirty="0">
                <a:solidFill>
                  <a:schemeClr val="tx2">
                    <a:lumMod val="50000"/>
                  </a:schemeClr>
                </a:solidFill>
              </a:rPr>
              <a:t>Query handling</a:t>
            </a:r>
          </a:p>
        </p:txBody>
      </p:sp>
      <p:grpSp>
        <p:nvGrpSpPr>
          <p:cNvPr id="144" name="Group 143">
            <a:extLst>
              <a:ext uri="{FF2B5EF4-FFF2-40B4-BE49-F238E27FC236}">
                <a16:creationId xmlns="" xmlns:a16="http://schemas.microsoft.com/office/drawing/2014/main" id="{E5258EF3-09CA-40B6-9539-FA5102FE13F4}"/>
              </a:ext>
            </a:extLst>
          </p:cNvPr>
          <p:cNvGrpSpPr/>
          <p:nvPr/>
        </p:nvGrpSpPr>
        <p:grpSpPr>
          <a:xfrm>
            <a:off x="5657759" y="1573295"/>
            <a:ext cx="994607" cy="795366"/>
            <a:chOff x="1038208" y="3893276"/>
            <a:chExt cx="994607" cy="795366"/>
          </a:xfrm>
        </p:grpSpPr>
        <p:pic>
          <p:nvPicPr>
            <p:cNvPr id="147" name="Picture 6" descr="Image associée">
              <a:extLst>
                <a:ext uri="{FF2B5EF4-FFF2-40B4-BE49-F238E27FC236}">
                  <a16:creationId xmlns="" xmlns:a16="http://schemas.microsoft.com/office/drawing/2014/main" id="{1BF3634E-B39C-442D-A7C7-CDB09F14B0DD}"/>
                </a:ext>
              </a:extLst>
            </p:cNvPr>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1271464" y="3893276"/>
              <a:ext cx="528097" cy="528097"/>
            </a:xfrm>
            <a:prstGeom prst="rect">
              <a:avLst/>
            </a:prstGeom>
            <a:noFill/>
            <a:extLst>
              <a:ext uri="{909E8E84-426E-40DD-AFC4-6F175D3DCCD1}">
                <a14:hiddenFill xmlns:a14="http://schemas.microsoft.com/office/drawing/2010/main">
                  <a:solidFill>
                    <a:srgbClr val="FFFFFF"/>
                  </a:solidFill>
                </a14:hiddenFill>
              </a:ext>
            </a:extLst>
          </p:spPr>
        </p:pic>
        <p:sp>
          <p:nvSpPr>
            <p:cNvPr id="148" name="TextBox 147">
              <a:extLst>
                <a:ext uri="{FF2B5EF4-FFF2-40B4-BE49-F238E27FC236}">
                  <a16:creationId xmlns="" xmlns:a16="http://schemas.microsoft.com/office/drawing/2014/main" id="{37DD7816-3343-40A6-802D-BD9FF0E67B13}"/>
                </a:ext>
              </a:extLst>
            </p:cNvPr>
            <p:cNvSpPr txBox="1"/>
            <p:nvPr/>
          </p:nvSpPr>
          <p:spPr>
            <a:xfrm>
              <a:off x="1038208" y="4427032"/>
              <a:ext cx="994607" cy="261610"/>
            </a:xfrm>
            <a:prstGeom prst="rect">
              <a:avLst/>
            </a:prstGeom>
            <a:noFill/>
          </p:spPr>
          <p:txBody>
            <a:bodyPr wrap="square" rtlCol="0">
              <a:spAutoFit/>
            </a:bodyPr>
            <a:lstStyle/>
            <a:p>
              <a:pPr algn="ctr"/>
              <a:r>
                <a:rPr lang="en-US" sz="1100" b="1" dirty="0">
                  <a:solidFill>
                    <a:schemeClr val="tx2">
                      <a:lumMod val="50000"/>
                    </a:schemeClr>
                  </a:solidFill>
                </a:rPr>
                <a:t>SR</a:t>
              </a:r>
            </a:p>
          </p:txBody>
        </p:sp>
      </p:grpSp>
      <p:cxnSp>
        <p:nvCxnSpPr>
          <p:cNvPr id="149" name="Straight Arrow Connector 148">
            <a:extLst>
              <a:ext uri="{FF2B5EF4-FFF2-40B4-BE49-F238E27FC236}">
                <a16:creationId xmlns="" xmlns:a16="http://schemas.microsoft.com/office/drawing/2014/main" id="{284A782A-51A5-4973-9BC0-D746D00B1CB3}"/>
              </a:ext>
            </a:extLst>
          </p:cNvPr>
          <p:cNvCxnSpPr>
            <a:cxnSpLocks/>
          </p:cNvCxnSpPr>
          <p:nvPr/>
        </p:nvCxnSpPr>
        <p:spPr>
          <a:xfrm flipV="1">
            <a:off x="6539868" y="2368661"/>
            <a:ext cx="1348" cy="1339623"/>
          </a:xfrm>
          <a:prstGeom prst="straightConnector1">
            <a:avLst/>
          </a:prstGeom>
          <a:ln w="2857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 xmlns:a16="http://schemas.microsoft.com/office/drawing/2014/main" id="{152A03A6-D79B-443F-A5C1-24DD95A8BE0A}"/>
              </a:ext>
            </a:extLst>
          </p:cNvPr>
          <p:cNvSpPr txBox="1"/>
          <p:nvPr/>
        </p:nvSpPr>
        <p:spPr>
          <a:xfrm>
            <a:off x="6528048" y="2849943"/>
            <a:ext cx="804002" cy="369332"/>
          </a:xfrm>
          <a:prstGeom prst="rect">
            <a:avLst/>
          </a:prstGeom>
          <a:noFill/>
        </p:spPr>
        <p:txBody>
          <a:bodyPr wrap="square" rtlCol="0">
            <a:spAutoFit/>
          </a:bodyPr>
          <a:lstStyle/>
          <a:p>
            <a:r>
              <a:rPr lang="en-US" sz="900" dirty="0">
                <a:solidFill>
                  <a:schemeClr val="tx2">
                    <a:lumMod val="50000"/>
                  </a:schemeClr>
                </a:solidFill>
              </a:rPr>
              <a:t>Exception handling</a:t>
            </a:r>
          </a:p>
        </p:txBody>
      </p:sp>
      <p:pic>
        <p:nvPicPr>
          <p:cNvPr id="152" name="Picture 151">
            <a:extLst>
              <a:ext uri="{FF2B5EF4-FFF2-40B4-BE49-F238E27FC236}">
                <a16:creationId xmlns="" xmlns:a16="http://schemas.microsoft.com/office/drawing/2014/main" id="{5098DC7D-2625-4B44-9302-E0C59C216121}"/>
              </a:ext>
            </a:extLst>
          </p:cNvPr>
          <p:cNvPicPr>
            <a:picLocks noChangeAspect="1"/>
          </p:cNvPicPr>
          <p:nvPr/>
        </p:nvPicPr>
        <p:blipFill>
          <a:blip r:embed="rId6"/>
          <a:stretch>
            <a:fillRect/>
          </a:stretch>
        </p:blipFill>
        <p:spPr>
          <a:xfrm>
            <a:off x="8461170" y="3871997"/>
            <a:ext cx="299126" cy="299126"/>
          </a:xfrm>
          <a:prstGeom prst="rect">
            <a:avLst/>
          </a:prstGeom>
        </p:spPr>
      </p:pic>
      <p:pic>
        <p:nvPicPr>
          <p:cNvPr id="158" name="Picture 157">
            <a:extLst>
              <a:ext uri="{FF2B5EF4-FFF2-40B4-BE49-F238E27FC236}">
                <a16:creationId xmlns="" xmlns:a16="http://schemas.microsoft.com/office/drawing/2014/main" id="{A2F368AE-CEE9-4401-9F0C-7850DF69E74F}"/>
              </a:ext>
            </a:extLst>
          </p:cNvPr>
          <p:cNvPicPr>
            <a:picLocks noChangeAspect="1"/>
          </p:cNvPicPr>
          <p:nvPr/>
        </p:nvPicPr>
        <p:blipFill>
          <a:blip r:embed="rId6"/>
          <a:stretch>
            <a:fillRect/>
          </a:stretch>
        </p:blipFill>
        <p:spPr>
          <a:xfrm>
            <a:off x="9325266" y="4282002"/>
            <a:ext cx="299126" cy="299126"/>
          </a:xfrm>
          <a:prstGeom prst="rect">
            <a:avLst/>
          </a:prstGeom>
        </p:spPr>
      </p:pic>
      <p:sp>
        <p:nvSpPr>
          <p:cNvPr id="160" name="TextBox 159">
            <a:extLst>
              <a:ext uri="{FF2B5EF4-FFF2-40B4-BE49-F238E27FC236}">
                <a16:creationId xmlns="" xmlns:a16="http://schemas.microsoft.com/office/drawing/2014/main" id="{A64AED30-BE7D-4981-8CE0-EFA9A9735A52}"/>
              </a:ext>
            </a:extLst>
          </p:cNvPr>
          <p:cNvSpPr txBox="1"/>
          <p:nvPr/>
        </p:nvSpPr>
        <p:spPr>
          <a:xfrm>
            <a:off x="9607145" y="4302961"/>
            <a:ext cx="2102772" cy="261610"/>
          </a:xfrm>
          <a:prstGeom prst="rect">
            <a:avLst/>
          </a:prstGeom>
          <a:noFill/>
        </p:spPr>
        <p:txBody>
          <a:bodyPr wrap="square" rtlCol="0">
            <a:spAutoFit/>
          </a:bodyPr>
          <a:lstStyle/>
          <a:p>
            <a:r>
              <a:rPr lang="en-US" sz="1100" b="1" dirty="0">
                <a:solidFill>
                  <a:schemeClr val="tx2">
                    <a:lumMod val="50000"/>
                  </a:schemeClr>
                </a:solidFill>
              </a:rPr>
              <a:t>Third party ERP system</a:t>
            </a:r>
          </a:p>
        </p:txBody>
      </p:sp>
      <p:sp>
        <p:nvSpPr>
          <p:cNvPr id="161" name="Rectangle 160">
            <a:extLst>
              <a:ext uri="{FF2B5EF4-FFF2-40B4-BE49-F238E27FC236}">
                <a16:creationId xmlns="" xmlns:a16="http://schemas.microsoft.com/office/drawing/2014/main" id="{62D86D78-6504-4CAF-BBBA-6082F724F672}"/>
              </a:ext>
            </a:extLst>
          </p:cNvPr>
          <p:cNvSpPr/>
          <p:nvPr/>
        </p:nvSpPr>
        <p:spPr>
          <a:xfrm>
            <a:off x="9205543" y="3429000"/>
            <a:ext cx="2518016" cy="1202896"/>
          </a:xfrm>
          <a:prstGeom prst="rect">
            <a:avLst/>
          </a:prstGeom>
          <a:noFill/>
          <a:ln w="12700">
            <a:solidFill>
              <a:srgbClr val="01A9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 xmlns:a16="http://schemas.microsoft.com/office/drawing/2014/main" id="{77CEF782-E1BF-4033-A3C3-35C585D9926A}"/>
              </a:ext>
            </a:extLst>
          </p:cNvPr>
          <p:cNvSpPr txBox="1"/>
          <p:nvPr/>
        </p:nvSpPr>
        <p:spPr>
          <a:xfrm>
            <a:off x="9255237" y="3752016"/>
            <a:ext cx="2190107" cy="261610"/>
          </a:xfrm>
          <a:prstGeom prst="rect">
            <a:avLst/>
          </a:prstGeom>
          <a:noFill/>
        </p:spPr>
        <p:txBody>
          <a:bodyPr wrap="square" rtlCol="0">
            <a:spAutoFit/>
          </a:bodyPr>
          <a:lstStyle>
            <a:defPPr>
              <a:defRPr lang="pt-PT"/>
            </a:defPPr>
            <a:lvl1pPr>
              <a:defRPr sz="1100" b="1">
                <a:solidFill>
                  <a:srgbClr val="003857"/>
                </a:solidFill>
              </a:defRPr>
            </a:lvl1pPr>
          </a:lstStyle>
          <a:p>
            <a:r>
              <a:rPr lang="en-US" dirty="0"/>
              <a:t>SP – Service Provider</a:t>
            </a:r>
          </a:p>
        </p:txBody>
      </p:sp>
      <p:sp>
        <p:nvSpPr>
          <p:cNvPr id="165" name="TextBox 164">
            <a:extLst>
              <a:ext uri="{FF2B5EF4-FFF2-40B4-BE49-F238E27FC236}">
                <a16:creationId xmlns="" xmlns:a16="http://schemas.microsoft.com/office/drawing/2014/main" id="{60B047EF-5C20-4EC8-92B9-6051528D7B61}"/>
              </a:ext>
            </a:extLst>
          </p:cNvPr>
          <p:cNvSpPr txBox="1"/>
          <p:nvPr/>
        </p:nvSpPr>
        <p:spPr>
          <a:xfrm>
            <a:off x="9255237" y="4014929"/>
            <a:ext cx="2190107" cy="261610"/>
          </a:xfrm>
          <a:prstGeom prst="rect">
            <a:avLst/>
          </a:prstGeom>
          <a:noFill/>
        </p:spPr>
        <p:txBody>
          <a:bodyPr wrap="square" rtlCol="0">
            <a:spAutoFit/>
          </a:bodyPr>
          <a:lstStyle/>
          <a:p>
            <a:r>
              <a:rPr lang="en-US" sz="1100" b="1" dirty="0">
                <a:solidFill>
                  <a:srgbClr val="003857"/>
                </a:solidFill>
              </a:rPr>
              <a:t>SR – Service Recipient</a:t>
            </a:r>
          </a:p>
        </p:txBody>
      </p:sp>
      <p:pic>
        <p:nvPicPr>
          <p:cNvPr id="166" name="Picture 2" descr="Related image">
            <a:extLst>
              <a:ext uri="{FF2B5EF4-FFF2-40B4-BE49-F238E27FC236}">
                <a16:creationId xmlns="" xmlns:a16="http://schemas.microsoft.com/office/drawing/2014/main" id="{8ECA92D5-C1F4-4FAB-852F-8330A1C69142}"/>
              </a:ext>
            </a:extLst>
          </p:cNvPr>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2692795" y="1916833"/>
            <a:ext cx="292660" cy="29266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Related image">
            <a:extLst>
              <a:ext uri="{FF2B5EF4-FFF2-40B4-BE49-F238E27FC236}">
                <a16:creationId xmlns="" xmlns:a16="http://schemas.microsoft.com/office/drawing/2014/main" id="{4A67EC46-B54A-4172-B7BF-91AB147D3C8C}"/>
              </a:ext>
            </a:extLst>
          </p:cNvPr>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7638184" y="4106499"/>
            <a:ext cx="292660" cy="292660"/>
          </a:xfrm>
          <a:prstGeom prst="rect">
            <a:avLst/>
          </a:prstGeom>
          <a:noFill/>
          <a:extLst>
            <a:ext uri="{909E8E84-426E-40DD-AFC4-6F175D3DCCD1}">
              <a14:hiddenFill xmlns:a14="http://schemas.microsoft.com/office/drawing/2010/main">
                <a:solidFill>
                  <a:srgbClr val="FFFFFF"/>
                </a:solidFill>
              </a14:hiddenFill>
            </a:ext>
          </a:extLst>
        </p:spPr>
      </p:pic>
      <p:cxnSp>
        <p:nvCxnSpPr>
          <p:cNvPr id="170" name="Straight Arrow Connector 169">
            <a:extLst>
              <a:ext uri="{FF2B5EF4-FFF2-40B4-BE49-F238E27FC236}">
                <a16:creationId xmlns="" xmlns:a16="http://schemas.microsoft.com/office/drawing/2014/main" id="{A04715C7-0D14-4825-9784-211113653814}"/>
              </a:ext>
            </a:extLst>
          </p:cNvPr>
          <p:cNvCxnSpPr>
            <a:cxnSpLocks/>
            <a:endCxn id="107" idx="3"/>
          </p:cNvCxnSpPr>
          <p:nvPr/>
        </p:nvCxnSpPr>
        <p:spPr>
          <a:xfrm flipH="1" flipV="1">
            <a:off x="7229997" y="4002768"/>
            <a:ext cx="1120883" cy="7711"/>
          </a:xfrm>
          <a:prstGeom prst="straightConnector1">
            <a:avLst/>
          </a:prstGeom>
          <a:ln w="28575">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1" name="Picture 2" descr="Related image">
            <a:extLst>
              <a:ext uri="{FF2B5EF4-FFF2-40B4-BE49-F238E27FC236}">
                <a16:creationId xmlns="" xmlns:a16="http://schemas.microsoft.com/office/drawing/2014/main" id="{5E8F649B-DEDB-45C4-BC39-599139F0537F}"/>
              </a:ext>
            </a:extLst>
          </p:cNvPr>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9310489" y="3472883"/>
            <a:ext cx="292660" cy="292660"/>
          </a:xfrm>
          <a:prstGeom prst="rect">
            <a:avLst/>
          </a:prstGeom>
          <a:noFill/>
          <a:extLst>
            <a:ext uri="{909E8E84-426E-40DD-AFC4-6F175D3DCCD1}">
              <a14:hiddenFill xmlns:a14="http://schemas.microsoft.com/office/drawing/2010/main">
                <a:solidFill>
                  <a:srgbClr val="FFFFFF"/>
                </a:solidFill>
              </a14:hiddenFill>
            </a:ext>
          </a:extLst>
        </p:spPr>
      </p:pic>
      <p:sp>
        <p:nvSpPr>
          <p:cNvPr id="172" name="TextBox 171">
            <a:extLst>
              <a:ext uri="{FF2B5EF4-FFF2-40B4-BE49-F238E27FC236}">
                <a16:creationId xmlns="" xmlns:a16="http://schemas.microsoft.com/office/drawing/2014/main" id="{54F7278D-596B-4850-8B3B-1B27D84B4E5B}"/>
              </a:ext>
            </a:extLst>
          </p:cNvPr>
          <p:cNvSpPr txBox="1"/>
          <p:nvPr/>
        </p:nvSpPr>
        <p:spPr>
          <a:xfrm>
            <a:off x="7253951" y="3623451"/>
            <a:ext cx="1074499" cy="369332"/>
          </a:xfrm>
          <a:prstGeom prst="rect">
            <a:avLst/>
          </a:prstGeom>
          <a:noFill/>
        </p:spPr>
        <p:txBody>
          <a:bodyPr wrap="square" rtlCol="0">
            <a:spAutoFit/>
          </a:bodyPr>
          <a:lstStyle/>
          <a:p>
            <a:pPr algn="ctr"/>
            <a:r>
              <a:rPr lang="en-US" sz="900" dirty="0">
                <a:solidFill>
                  <a:schemeClr val="tx2">
                    <a:lumMod val="50000"/>
                  </a:schemeClr>
                </a:solidFill>
              </a:rPr>
              <a:t>All interactions with SAP</a:t>
            </a:r>
          </a:p>
        </p:txBody>
      </p:sp>
      <p:sp>
        <p:nvSpPr>
          <p:cNvPr id="173" name="TextBox 172">
            <a:extLst>
              <a:ext uri="{FF2B5EF4-FFF2-40B4-BE49-F238E27FC236}">
                <a16:creationId xmlns="" xmlns:a16="http://schemas.microsoft.com/office/drawing/2014/main" id="{FB5166D3-8E26-427E-8742-35C8473A4AC5}"/>
              </a:ext>
            </a:extLst>
          </p:cNvPr>
          <p:cNvSpPr txBox="1"/>
          <p:nvPr/>
        </p:nvSpPr>
        <p:spPr>
          <a:xfrm>
            <a:off x="9603149" y="3487675"/>
            <a:ext cx="2102772" cy="261610"/>
          </a:xfrm>
          <a:prstGeom prst="rect">
            <a:avLst/>
          </a:prstGeom>
          <a:noFill/>
        </p:spPr>
        <p:txBody>
          <a:bodyPr wrap="square" rtlCol="0">
            <a:spAutoFit/>
          </a:bodyPr>
          <a:lstStyle/>
          <a:p>
            <a:r>
              <a:rPr lang="en-US" sz="1100" b="1" dirty="0">
                <a:solidFill>
                  <a:schemeClr val="tx2">
                    <a:lumMod val="50000"/>
                  </a:schemeClr>
                </a:solidFill>
              </a:rPr>
              <a:t>Blockchain ecosystem</a:t>
            </a:r>
          </a:p>
        </p:txBody>
      </p:sp>
      <p:sp>
        <p:nvSpPr>
          <p:cNvPr id="174" name="Oval 173">
            <a:extLst>
              <a:ext uri="{FF2B5EF4-FFF2-40B4-BE49-F238E27FC236}">
                <a16:creationId xmlns="" xmlns:a16="http://schemas.microsoft.com/office/drawing/2014/main" id="{7A598F0A-0754-4C98-BA2A-C0E95AE5436E}"/>
              </a:ext>
            </a:extLst>
          </p:cNvPr>
          <p:cNvSpPr/>
          <p:nvPr/>
        </p:nvSpPr>
        <p:spPr>
          <a:xfrm>
            <a:off x="7847415" y="3474072"/>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8 </a:t>
            </a:r>
          </a:p>
        </p:txBody>
      </p:sp>
      <p:sp>
        <p:nvSpPr>
          <p:cNvPr id="178" name="Oval 177">
            <a:extLst>
              <a:ext uri="{FF2B5EF4-FFF2-40B4-BE49-F238E27FC236}">
                <a16:creationId xmlns="" xmlns:a16="http://schemas.microsoft.com/office/drawing/2014/main" id="{D3BCD3E3-3C85-490E-9C54-C0926D866B92}"/>
              </a:ext>
            </a:extLst>
          </p:cNvPr>
          <p:cNvSpPr/>
          <p:nvPr/>
        </p:nvSpPr>
        <p:spPr>
          <a:xfrm>
            <a:off x="870096" y="5780485"/>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8</a:t>
            </a:r>
          </a:p>
        </p:txBody>
      </p:sp>
      <p:sp>
        <p:nvSpPr>
          <p:cNvPr id="179" name="Rectangle 178">
            <a:extLst>
              <a:ext uri="{FF2B5EF4-FFF2-40B4-BE49-F238E27FC236}">
                <a16:creationId xmlns="" xmlns:a16="http://schemas.microsoft.com/office/drawing/2014/main" id="{993F9987-8B10-46B8-ABC8-AF5484276EFB}"/>
              </a:ext>
            </a:extLst>
          </p:cNvPr>
          <p:cNvSpPr/>
          <p:nvPr/>
        </p:nvSpPr>
        <p:spPr>
          <a:xfrm>
            <a:off x="1549651" y="5763181"/>
            <a:ext cx="8716077" cy="338554"/>
          </a:xfrm>
          <a:prstGeom prst="rect">
            <a:avLst/>
          </a:prstGeom>
        </p:spPr>
        <p:txBody>
          <a:bodyPr wrap="square">
            <a:spAutoFit/>
          </a:bodyPr>
          <a:lstStyle/>
          <a:p>
            <a:r>
              <a:rPr lang="en-US" sz="800" dirty="0"/>
              <a:t>Posting request to SAP, downloading the invoice from SAP and uploading it back to blockchain are all automated, thereby saving time and effort. Request closing and notification also no longer requires manual work </a:t>
            </a:r>
          </a:p>
        </p:txBody>
      </p:sp>
      <p:pic>
        <p:nvPicPr>
          <p:cNvPr id="181" name="Picture 2" descr="Related image">
            <a:extLst>
              <a:ext uri="{FF2B5EF4-FFF2-40B4-BE49-F238E27FC236}">
                <a16:creationId xmlns="" xmlns:a16="http://schemas.microsoft.com/office/drawing/2014/main" id="{ACCB36B4-E968-486E-AC5C-02F87B82F098}"/>
              </a:ext>
            </a:extLst>
          </p:cNvPr>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3694032" y="2781279"/>
            <a:ext cx="292660" cy="29266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Related image">
            <a:extLst>
              <a:ext uri="{FF2B5EF4-FFF2-40B4-BE49-F238E27FC236}">
                <a16:creationId xmlns="" xmlns:a16="http://schemas.microsoft.com/office/drawing/2014/main" id="{40FEDE97-DAB4-4B9D-AE70-744412989844}"/>
              </a:ext>
            </a:extLst>
          </p:cNvPr>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4987211" y="3362247"/>
            <a:ext cx="292660" cy="292660"/>
          </a:xfrm>
          <a:prstGeom prst="rect">
            <a:avLst/>
          </a:prstGeom>
          <a:noFill/>
          <a:extLst>
            <a:ext uri="{909E8E84-426E-40DD-AFC4-6F175D3DCCD1}">
              <a14:hiddenFill xmlns:a14="http://schemas.microsoft.com/office/drawing/2010/main">
                <a:solidFill>
                  <a:srgbClr val="FFFFFF"/>
                </a:solidFill>
              </a14:hiddenFill>
            </a:ext>
          </a:extLst>
        </p:spPr>
      </p:pic>
      <p:sp>
        <p:nvSpPr>
          <p:cNvPr id="183" name="Oval 182">
            <a:extLst>
              <a:ext uri="{FF2B5EF4-FFF2-40B4-BE49-F238E27FC236}">
                <a16:creationId xmlns="" xmlns:a16="http://schemas.microsoft.com/office/drawing/2014/main" id="{EB302F52-84D5-492C-B463-64B23C480EE0}"/>
              </a:ext>
            </a:extLst>
          </p:cNvPr>
          <p:cNvSpPr/>
          <p:nvPr/>
        </p:nvSpPr>
        <p:spPr>
          <a:xfrm>
            <a:off x="1212651" y="5453755"/>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3</a:t>
            </a:r>
          </a:p>
        </p:txBody>
      </p:sp>
      <p:sp>
        <p:nvSpPr>
          <p:cNvPr id="184" name="Oval 183">
            <a:extLst>
              <a:ext uri="{FF2B5EF4-FFF2-40B4-BE49-F238E27FC236}">
                <a16:creationId xmlns="" xmlns:a16="http://schemas.microsoft.com/office/drawing/2014/main" id="{12B7FB75-B95C-40F9-9F9B-0F21C358C787}"/>
              </a:ext>
            </a:extLst>
          </p:cNvPr>
          <p:cNvSpPr/>
          <p:nvPr/>
        </p:nvSpPr>
        <p:spPr>
          <a:xfrm>
            <a:off x="870095" y="5455849"/>
            <a:ext cx="201563" cy="18083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4E525A"/>
                </a:solidFill>
              </a:rPr>
              <a:t>4</a:t>
            </a:r>
          </a:p>
        </p:txBody>
      </p:sp>
      <p:sp>
        <p:nvSpPr>
          <p:cNvPr id="185" name="Rectangle 184">
            <a:extLst>
              <a:ext uri="{FF2B5EF4-FFF2-40B4-BE49-F238E27FC236}">
                <a16:creationId xmlns="" xmlns:a16="http://schemas.microsoft.com/office/drawing/2014/main" id="{0AB57590-084E-43D1-BF23-1701CD7FEA23}"/>
              </a:ext>
            </a:extLst>
          </p:cNvPr>
          <p:cNvSpPr/>
          <p:nvPr/>
        </p:nvSpPr>
        <p:spPr>
          <a:xfrm>
            <a:off x="1558251" y="5428893"/>
            <a:ext cx="8716077" cy="338554"/>
          </a:xfrm>
          <a:prstGeom prst="rect">
            <a:avLst/>
          </a:prstGeom>
        </p:spPr>
        <p:txBody>
          <a:bodyPr wrap="square">
            <a:spAutoFit/>
          </a:bodyPr>
          <a:lstStyle/>
          <a:p>
            <a:r>
              <a:rPr lang="en-US" sz="800" dirty="0"/>
              <a:t>Every approval changes the state of the request and this is automatically updated in blockchain without manual intervention. Routing of request to various SAP instances and agents in the system are also done automatically</a:t>
            </a:r>
          </a:p>
        </p:txBody>
      </p:sp>
    </p:spTree>
    <p:extLst>
      <p:ext uri="{BB962C8B-B14F-4D97-AF65-F5344CB8AC3E}">
        <p14:creationId xmlns:p14="http://schemas.microsoft.com/office/powerpoint/2010/main" val="12009347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Invoicing</a:t>
            </a:r>
            <a:br>
              <a:rPr lang="en-US" dirty="0"/>
            </a:br>
            <a:r>
              <a:rPr lang="en-US" sz="1800" i="1" dirty="0"/>
              <a:t>Features of the Solution</a:t>
            </a:r>
            <a:endParaRPr lang="en-US" i="1" dirty="0"/>
          </a:p>
        </p:txBody>
      </p:sp>
      <p:sp>
        <p:nvSpPr>
          <p:cNvPr id="3" name="Rectangle 2"/>
          <p:cNvSpPr/>
          <p:nvPr/>
        </p:nvSpPr>
        <p:spPr>
          <a:xfrm>
            <a:off x="6269173" y="2075043"/>
            <a:ext cx="5302407" cy="646331"/>
          </a:xfrm>
          <a:prstGeom prst="rect">
            <a:avLst/>
          </a:prstGeom>
          <a:solidFill>
            <a:srgbClr val="348DBE"/>
          </a:solidFill>
        </p:spPr>
        <p:txBody>
          <a:bodyPr wrap="square">
            <a:spAutoFit/>
          </a:bodyPr>
          <a:lstStyle/>
          <a:p>
            <a:pPr algn="ctr"/>
            <a:r>
              <a:rPr lang="en-US" b="1" dirty="0">
                <a:solidFill>
                  <a:schemeClr val="bg1"/>
                </a:solidFill>
              </a:rPr>
              <a:t>Automation of interactions with SAP for agents</a:t>
            </a:r>
            <a:endParaRPr lang="en-US" dirty="0">
              <a:solidFill>
                <a:schemeClr val="bg1"/>
              </a:solidFill>
            </a:endParaRPr>
          </a:p>
        </p:txBody>
      </p:sp>
      <p:sp>
        <p:nvSpPr>
          <p:cNvPr id="6" name="Rectangle 5"/>
          <p:cNvSpPr/>
          <p:nvPr/>
        </p:nvSpPr>
        <p:spPr>
          <a:xfrm>
            <a:off x="6269173" y="3430741"/>
            <a:ext cx="5302407" cy="646331"/>
          </a:xfrm>
          <a:prstGeom prst="rect">
            <a:avLst/>
          </a:prstGeom>
          <a:solidFill>
            <a:srgbClr val="E9E9E9"/>
          </a:solidFill>
        </p:spPr>
        <p:txBody>
          <a:bodyPr wrap="square">
            <a:spAutoFit/>
          </a:bodyPr>
          <a:lstStyle/>
          <a:p>
            <a:pPr algn="ctr"/>
            <a:r>
              <a:rPr lang="en-US" b="1" dirty="0"/>
              <a:t>Smart contracts to do validation and SLA enforcement </a:t>
            </a:r>
            <a:endParaRPr lang="en-US" dirty="0"/>
          </a:p>
        </p:txBody>
      </p:sp>
      <p:sp>
        <p:nvSpPr>
          <p:cNvPr id="11" name="Oval 10"/>
          <p:cNvSpPr/>
          <p:nvPr/>
        </p:nvSpPr>
        <p:spPr>
          <a:xfrm>
            <a:off x="5974062" y="1920725"/>
            <a:ext cx="414670" cy="372028"/>
          </a:xfrm>
          <a:prstGeom prst="ellipse">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50000"/>
                  </a:schemeClr>
                </a:solidFill>
              </a:rPr>
              <a:t>1</a:t>
            </a:r>
            <a:endParaRPr lang="en-US" sz="2400" dirty="0">
              <a:solidFill>
                <a:schemeClr val="tx2">
                  <a:lumMod val="50000"/>
                </a:schemeClr>
              </a:solidFill>
            </a:endParaRPr>
          </a:p>
        </p:txBody>
      </p:sp>
      <p:sp>
        <p:nvSpPr>
          <p:cNvPr id="12" name="Oval 11"/>
          <p:cNvSpPr/>
          <p:nvPr/>
        </p:nvSpPr>
        <p:spPr>
          <a:xfrm>
            <a:off x="5994526" y="3264862"/>
            <a:ext cx="414670" cy="372028"/>
          </a:xfrm>
          <a:prstGeom prst="ellipse">
            <a:avLst/>
          </a:prstGeom>
          <a:solidFill>
            <a:srgbClr val="348D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50000"/>
                  </a:schemeClr>
                </a:solidFill>
              </a:rPr>
              <a:t>2</a:t>
            </a:r>
            <a:endParaRPr lang="en-US" sz="2400" dirty="0">
              <a:solidFill>
                <a:schemeClr val="tx2">
                  <a:lumMod val="50000"/>
                </a:schemeClr>
              </a:solidFill>
            </a:endParaRPr>
          </a:p>
        </p:txBody>
      </p:sp>
      <p:sp>
        <p:nvSpPr>
          <p:cNvPr id="10" name="Rectangle 9">
            <a:extLst>
              <a:ext uri="{FF2B5EF4-FFF2-40B4-BE49-F238E27FC236}">
                <a16:creationId xmlns="" xmlns:a16="http://schemas.microsoft.com/office/drawing/2014/main" id="{7581DE2F-6586-4720-9F4F-6E60526E7EB2}"/>
              </a:ext>
            </a:extLst>
          </p:cNvPr>
          <p:cNvSpPr/>
          <p:nvPr/>
        </p:nvSpPr>
        <p:spPr>
          <a:xfrm>
            <a:off x="9191901" y="322778"/>
            <a:ext cx="1584176" cy="71993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TBU</a:t>
            </a:r>
          </a:p>
        </p:txBody>
      </p:sp>
      <p:pic>
        <p:nvPicPr>
          <p:cNvPr id="13" name="Picture 12">
            <a:extLst>
              <a:ext uri="{FF2B5EF4-FFF2-40B4-BE49-F238E27FC236}">
                <a16:creationId xmlns="" xmlns:a16="http://schemas.microsoft.com/office/drawing/2014/main" id="{8F3EA562-CFC9-4B56-9E1E-4B1E53FF997C}"/>
              </a:ext>
            </a:extLst>
          </p:cNvPr>
          <p:cNvPicPr>
            <a:picLocks noChangeAspect="1"/>
          </p:cNvPicPr>
          <p:nvPr/>
        </p:nvPicPr>
        <p:blipFill>
          <a:blip r:embed="rId3"/>
          <a:stretch>
            <a:fillRect/>
          </a:stretch>
        </p:blipFill>
        <p:spPr>
          <a:xfrm>
            <a:off x="407987" y="2075043"/>
            <a:ext cx="5514841" cy="3370181"/>
          </a:xfrm>
          <a:prstGeom prst="rect">
            <a:avLst/>
          </a:prstGeom>
        </p:spPr>
      </p:pic>
      <p:sp>
        <p:nvSpPr>
          <p:cNvPr id="16" name="Rectangle 15">
            <a:extLst>
              <a:ext uri="{FF2B5EF4-FFF2-40B4-BE49-F238E27FC236}">
                <a16:creationId xmlns="" xmlns:a16="http://schemas.microsoft.com/office/drawing/2014/main" id="{41CAE96D-F2E0-4DAC-8D61-C3CFF7F2120B}"/>
              </a:ext>
            </a:extLst>
          </p:cNvPr>
          <p:cNvSpPr/>
          <p:nvPr/>
        </p:nvSpPr>
        <p:spPr>
          <a:xfrm>
            <a:off x="6269173" y="4798893"/>
            <a:ext cx="5302407" cy="646331"/>
          </a:xfrm>
          <a:prstGeom prst="rect">
            <a:avLst/>
          </a:prstGeom>
          <a:solidFill>
            <a:srgbClr val="348DBE"/>
          </a:solidFill>
        </p:spPr>
        <p:txBody>
          <a:bodyPr wrap="square">
            <a:spAutoFit/>
          </a:bodyPr>
          <a:lstStyle/>
          <a:p>
            <a:pPr algn="ctr"/>
            <a:r>
              <a:rPr lang="en-US" b="1" dirty="0">
                <a:solidFill>
                  <a:schemeClr val="bg1"/>
                </a:solidFill>
              </a:rPr>
              <a:t>Workflow management completely automated using blockchain platform</a:t>
            </a:r>
            <a:endParaRPr lang="en-US" dirty="0">
              <a:solidFill>
                <a:schemeClr val="bg1"/>
              </a:solidFill>
            </a:endParaRPr>
          </a:p>
        </p:txBody>
      </p:sp>
      <p:sp>
        <p:nvSpPr>
          <p:cNvPr id="17" name="Oval 16">
            <a:extLst>
              <a:ext uri="{FF2B5EF4-FFF2-40B4-BE49-F238E27FC236}">
                <a16:creationId xmlns="" xmlns:a16="http://schemas.microsoft.com/office/drawing/2014/main" id="{4901E908-47B6-42F4-A1AB-09367920ADFF}"/>
              </a:ext>
            </a:extLst>
          </p:cNvPr>
          <p:cNvSpPr/>
          <p:nvPr/>
        </p:nvSpPr>
        <p:spPr>
          <a:xfrm>
            <a:off x="5974062" y="4644575"/>
            <a:ext cx="414670" cy="372028"/>
          </a:xfrm>
          <a:prstGeom prst="ellipse">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50000"/>
                  </a:schemeClr>
                </a:solidFill>
              </a:rPr>
              <a:t>3</a:t>
            </a:r>
            <a:endParaRPr lang="en-US" sz="2400" dirty="0">
              <a:solidFill>
                <a:schemeClr val="tx2">
                  <a:lumMod val="50000"/>
                </a:schemeClr>
              </a:solidFill>
            </a:endParaRPr>
          </a:p>
        </p:txBody>
      </p:sp>
    </p:spTree>
    <p:extLst>
      <p:ext uri="{BB962C8B-B14F-4D97-AF65-F5344CB8AC3E}">
        <p14:creationId xmlns:p14="http://schemas.microsoft.com/office/powerpoint/2010/main" val="207013160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35711</TotalTime>
  <Words>4140</Words>
  <Application>Microsoft Office PowerPoint</Application>
  <PresentationFormat>Widescreen</PresentationFormat>
  <Paragraphs>1083</Paragraphs>
  <Slides>58</Slides>
  <Notes>17</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58</vt:i4>
      </vt:variant>
    </vt:vector>
  </HeadingPairs>
  <TitlesOfParts>
    <vt:vector size="71" baseType="lpstr">
      <vt:lpstr>Arial</vt:lpstr>
      <vt:lpstr>Calibri</vt:lpstr>
      <vt:lpstr>Georgia</vt:lpstr>
      <vt:lpstr>Helvetica Neue</vt:lpstr>
      <vt:lpstr>Open Sans</vt:lpstr>
      <vt:lpstr>Times New Roman</vt:lpstr>
      <vt:lpstr>Verdana</vt:lpstr>
      <vt:lpstr>Wingdings</vt:lpstr>
      <vt:lpstr>Capgemini 2017_Cover slides</vt:lpstr>
      <vt:lpstr>Section slides</vt:lpstr>
      <vt:lpstr>Content Layouts</vt:lpstr>
      <vt:lpstr>Content and Image Layouts</vt:lpstr>
      <vt:lpstr>think-cell Slide</vt:lpstr>
      <vt:lpstr>PowerPoint Presentation</vt:lpstr>
      <vt:lpstr>Agenda</vt:lpstr>
      <vt:lpstr>Overview of invoicing systems</vt:lpstr>
      <vt:lpstr>Invoicing systems Current-state process</vt:lpstr>
      <vt:lpstr>Invoicing systems Current-state pain points</vt:lpstr>
      <vt:lpstr>Using Blockchain for invoicing systems Benefits</vt:lpstr>
      <vt:lpstr>Fast Invoicing Scope</vt:lpstr>
      <vt:lpstr>Fast Invoicing Prototype Flow</vt:lpstr>
      <vt:lpstr>Fast Invoicing Features of the Solution</vt:lpstr>
      <vt:lpstr>Fast Invoicing Benefits of the Solution </vt:lpstr>
      <vt:lpstr>Fast Invoicing Prototype Developed on Hyperledger Fabric</vt:lpstr>
      <vt:lpstr>Fast Invoicing Functional Architecture of the Solution</vt:lpstr>
      <vt:lpstr>Fast Invoicing Technology Stack of the Solution</vt:lpstr>
      <vt:lpstr>PowerPoint Presentation</vt:lpstr>
      <vt:lpstr>Capgemini’s Value Proposition Example of a Joint Client/Capgemini Team on a Typical Blockchain Agile Project</vt:lpstr>
      <vt:lpstr>Capgemini’s Value Proposition Set-Up on Blockchain</vt:lpstr>
      <vt:lpstr>PowerPoint Presentation</vt:lpstr>
      <vt:lpstr>Platform Comparison Fabric vs Corda</vt:lpstr>
      <vt:lpstr>Platform Comparison Fabric vs Corda</vt:lpstr>
      <vt:lpstr>Technology Stack Fabric vs Corda</vt:lpstr>
      <vt:lpstr>Smart Trade Chain Data Model of Prototype</vt:lpstr>
      <vt:lpstr>PowerPoint Presentation</vt:lpstr>
      <vt:lpstr>Hyperledger Fabric 1.0 Blockchain</vt:lpstr>
      <vt:lpstr>Hyperledger Fabric 1.0 Blockchain</vt:lpstr>
      <vt:lpstr>Hyperledger Fabric Capabilities</vt:lpstr>
      <vt:lpstr>PowerPoint Presentation</vt:lpstr>
      <vt:lpstr>PowerPoint Presentation</vt:lpstr>
      <vt:lpstr>Hyperledger Fabric Application Flow</vt:lpstr>
      <vt:lpstr>Fabric Integration with Existing Systems</vt:lpstr>
      <vt:lpstr>Appendix 3 </vt:lpstr>
      <vt:lpstr>Capgemini’s Value Proposition Focus on Financial Services and Delivery </vt:lpstr>
      <vt:lpstr>Capgemini’s Value Proposition Product and Solution Footprint</vt:lpstr>
      <vt:lpstr>Blockchain Credentials  Last IBM Hyperledger Blockchain Hackathon – A dedicated Training process</vt:lpstr>
      <vt:lpstr>Blockchain Credentials Portfolio of Proof of Concepts</vt:lpstr>
      <vt:lpstr>Blockchain Credentials Our Blockchain Development Skills</vt:lpstr>
      <vt:lpstr>Capgemini’s Agile Methodology Why Agile? </vt:lpstr>
      <vt:lpstr>Capgemini’s Agile Methodology Scrum Overview</vt:lpstr>
      <vt:lpstr>Capgemini’s Agile Methodology MVP Approach </vt:lpstr>
      <vt:lpstr>Capgemini’s value proposition Methodology – Anatomy of a Sprint</vt:lpstr>
      <vt:lpstr>PowerPoint Presentation</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Fast Invoicing Screenshots: Flow of prototype</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Capgemini FSSBU Business Plan for Blockchain</dc:title>
  <dc:creator>arjun.vijay@capgemini.com</dc:creator>
  <cp:lastModifiedBy>Patil, Sachin</cp:lastModifiedBy>
  <cp:revision>299</cp:revision>
  <cp:lastPrinted>2017-11-09T10:31:12Z</cp:lastPrinted>
  <dcterms:created xsi:type="dcterms:W3CDTF">2017-10-19T08:07:42Z</dcterms:created>
  <dcterms:modified xsi:type="dcterms:W3CDTF">2018-09-10T08:58:50Z</dcterms:modified>
</cp:coreProperties>
</file>